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7" r:id="rId2"/>
    <p:sldId id="258" r:id="rId3"/>
    <p:sldId id="259" r:id="rId4"/>
    <p:sldId id="260" r:id="rId5"/>
    <p:sldId id="261" r:id="rId6"/>
    <p:sldId id="262" r:id="rId7"/>
    <p:sldId id="263" r:id="rId8"/>
    <p:sldId id="273" r:id="rId9"/>
    <p:sldId id="276" r:id="rId10"/>
    <p:sldId id="272" r:id="rId11"/>
    <p:sldId id="274" r:id="rId12"/>
    <p:sldId id="266" r:id="rId13"/>
    <p:sldId id="267" r:id="rId14"/>
    <p:sldId id="269" r:id="rId15"/>
    <p:sldId id="275" r:id="rId16"/>
    <p:sldId id="270" r:id="rId17"/>
    <p:sldId id="277" r:id="rId18"/>
    <p:sldId id="27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F6B"/>
    <a:srgbClr val="FF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37" autoAdjust="0"/>
  </p:normalViewPr>
  <p:slideViewPr>
    <p:cSldViewPr>
      <p:cViewPr varScale="1">
        <p:scale>
          <a:sx n="33" d="100"/>
          <a:sy n="33" d="100"/>
        </p:scale>
        <p:origin x="-1656" y="-72"/>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2611"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13431-116B-4B5F-8304-6F7913E62617}" type="doc">
      <dgm:prSet loTypeId="urn:microsoft.com/office/officeart/2005/8/layout/cycle2" loCatId="cycle" qsTypeId="urn:microsoft.com/office/officeart/2005/8/quickstyle/simple4" qsCatId="simple" csTypeId="urn:microsoft.com/office/officeart/2005/8/colors/colorful4" csCatId="colorful" phldr="1"/>
      <dgm:spPr/>
      <dgm:t>
        <a:bodyPr/>
        <a:lstStyle/>
        <a:p>
          <a:endParaRPr lang="en-US"/>
        </a:p>
      </dgm:t>
    </dgm:pt>
    <dgm:pt modelId="{EBA6588E-3884-4F05-9AA1-7686D238F587}">
      <dgm:prSet phldrT="[Text]"/>
      <dgm:spPr>
        <a:solidFill>
          <a:srgbClr val="1B3F6B"/>
        </a:solidFill>
      </dgm:spPr>
      <dgm:t>
        <a:bodyPr/>
        <a:lstStyle/>
        <a:p>
          <a:r>
            <a:rPr lang="en-US" dirty="0" smtClean="0"/>
            <a:t>Accessing</a:t>
          </a:r>
          <a:endParaRPr lang="en-US" dirty="0"/>
        </a:p>
      </dgm:t>
    </dgm:pt>
    <dgm:pt modelId="{4D0BE3B6-746B-4DE4-9EA8-C6C20A14F037}" type="parTrans" cxnId="{A27568EE-5AE0-4E40-8F2B-077EF9AB15CB}">
      <dgm:prSet/>
      <dgm:spPr/>
      <dgm:t>
        <a:bodyPr/>
        <a:lstStyle/>
        <a:p>
          <a:endParaRPr lang="en-US"/>
        </a:p>
      </dgm:t>
    </dgm:pt>
    <dgm:pt modelId="{64D0C456-2CA9-4808-BFE2-B92E6FE476D7}" type="sibTrans" cxnId="{A27568EE-5AE0-4E40-8F2B-077EF9AB15CB}">
      <dgm:prSet/>
      <dgm:spPr>
        <a:solidFill>
          <a:srgbClr val="FFFA00"/>
        </a:solidFill>
      </dgm:spPr>
      <dgm:t>
        <a:bodyPr/>
        <a:lstStyle/>
        <a:p>
          <a:endParaRPr lang="en-US"/>
        </a:p>
      </dgm:t>
    </dgm:pt>
    <dgm:pt modelId="{E2980600-E670-4025-B210-A8E6990F300D}">
      <dgm:prSet phldrT="[Text]"/>
      <dgm:spPr>
        <a:solidFill>
          <a:srgbClr val="1B3F6B"/>
        </a:solidFill>
      </dgm:spPr>
      <dgm:t>
        <a:bodyPr/>
        <a:lstStyle/>
        <a:p>
          <a:r>
            <a:rPr lang="en-US" dirty="0" smtClean="0"/>
            <a:t>Sharing</a:t>
          </a:r>
          <a:endParaRPr lang="en-US" dirty="0"/>
        </a:p>
      </dgm:t>
    </dgm:pt>
    <dgm:pt modelId="{707526C2-1E5C-481D-B289-9A1A92785ADB}" type="parTrans" cxnId="{F973DFCF-1884-44EC-A7B5-A831A8838A75}">
      <dgm:prSet/>
      <dgm:spPr/>
      <dgm:t>
        <a:bodyPr/>
        <a:lstStyle/>
        <a:p>
          <a:endParaRPr lang="en-US"/>
        </a:p>
      </dgm:t>
    </dgm:pt>
    <dgm:pt modelId="{62C5E472-7F80-45C1-9D6D-3E06FC207677}" type="sibTrans" cxnId="{F973DFCF-1884-44EC-A7B5-A831A8838A75}">
      <dgm:prSet/>
      <dgm:spPr>
        <a:solidFill>
          <a:srgbClr val="FFFA00"/>
        </a:solidFill>
      </dgm:spPr>
      <dgm:t>
        <a:bodyPr/>
        <a:lstStyle/>
        <a:p>
          <a:endParaRPr lang="en-US"/>
        </a:p>
      </dgm:t>
    </dgm:pt>
    <dgm:pt modelId="{D296CDC1-C05F-4AF0-81EA-002B2D431B90}">
      <dgm:prSet phldrT="[Text]"/>
      <dgm:spPr>
        <a:solidFill>
          <a:srgbClr val="1B3F6B"/>
        </a:solidFill>
      </dgm:spPr>
      <dgm:t>
        <a:bodyPr/>
        <a:lstStyle/>
        <a:p>
          <a:r>
            <a:rPr lang="en-US" dirty="0" smtClean="0"/>
            <a:t>Processing</a:t>
          </a:r>
          <a:endParaRPr lang="en-US" dirty="0"/>
        </a:p>
      </dgm:t>
    </dgm:pt>
    <dgm:pt modelId="{FECDFC9C-F6CE-4F19-A4C5-F7F14EA0196E}" type="parTrans" cxnId="{371F361F-11B2-4A0D-9105-73D649D98096}">
      <dgm:prSet/>
      <dgm:spPr/>
      <dgm:t>
        <a:bodyPr/>
        <a:lstStyle/>
        <a:p>
          <a:endParaRPr lang="en-US"/>
        </a:p>
      </dgm:t>
    </dgm:pt>
    <dgm:pt modelId="{0D57B0E6-AC0B-4A3B-8AC1-89D5FF93B354}" type="sibTrans" cxnId="{371F361F-11B2-4A0D-9105-73D649D98096}">
      <dgm:prSet/>
      <dgm:spPr>
        <a:solidFill>
          <a:srgbClr val="FFFA00"/>
        </a:solidFill>
      </dgm:spPr>
      <dgm:t>
        <a:bodyPr/>
        <a:lstStyle/>
        <a:p>
          <a:endParaRPr lang="en-US"/>
        </a:p>
      </dgm:t>
    </dgm:pt>
    <dgm:pt modelId="{B02B9025-4C8B-4B91-90F1-1DC7E069E0A5}" type="pres">
      <dgm:prSet presAssocID="{8B213431-116B-4B5F-8304-6F7913E62617}" presName="cycle" presStyleCnt="0">
        <dgm:presLayoutVars>
          <dgm:dir/>
          <dgm:resizeHandles val="exact"/>
        </dgm:presLayoutVars>
      </dgm:prSet>
      <dgm:spPr/>
      <dgm:t>
        <a:bodyPr/>
        <a:lstStyle/>
        <a:p>
          <a:endParaRPr lang="en-US"/>
        </a:p>
      </dgm:t>
    </dgm:pt>
    <dgm:pt modelId="{98EA9006-8345-4E82-B943-081229F9BB61}" type="pres">
      <dgm:prSet presAssocID="{EBA6588E-3884-4F05-9AA1-7686D238F587}" presName="node" presStyleLbl="node1" presStyleIdx="0" presStyleCnt="3">
        <dgm:presLayoutVars>
          <dgm:bulletEnabled val="1"/>
        </dgm:presLayoutVars>
      </dgm:prSet>
      <dgm:spPr/>
      <dgm:t>
        <a:bodyPr/>
        <a:lstStyle/>
        <a:p>
          <a:endParaRPr lang="en-US"/>
        </a:p>
      </dgm:t>
    </dgm:pt>
    <dgm:pt modelId="{5603EE2C-AA11-4C8E-9839-72FD49C1E1DE}" type="pres">
      <dgm:prSet presAssocID="{64D0C456-2CA9-4808-BFE2-B92E6FE476D7}" presName="sibTrans" presStyleLbl="sibTrans2D1" presStyleIdx="0" presStyleCnt="3"/>
      <dgm:spPr/>
      <dgm:t>
        <a:bodyPr/>
        <a:lstStyle/>
        <a:p>
          <a:endParaRPr lang="en-US"/>
        </a:p>
      </dgm:t>
    </dgm:pt>
    <dgm:pt modelId="{D3E54BB0-DB16-4EEC-B0C9-07A00E4B6EB3}" type="pres">
      <dgm:prSet presAssocID="{64D0C456-2CA9-4808-BFE2-B92E6FE476D7}" presName="connectorText" presStyleLbl="sibTrans2D1" presStyleIdx="0" presStyleCnt="3"/>
      <dgm:spPr/>
      <dgm:t>
        <a:bodyPr/>
        <a:lstStyle/>
        <a:p>
          <a:endParaRPr lang="en-US"/>
        </a:p>
      </dgm:t>
    </dgm:pt>
    <dgm:pt modelId="{773E0246-A78F-42BC-8341-599FC56E3C00}" type="pres">
      <dgm:prSet presAssocID="{D296CDC1-C05F-4AF0-81EA-002B2D431B90}" presName="node" presStyleLbl="node1" presStyleIdx="1" presStyleCnt="3">
        <dgm:presLayoutVars>
          <dgm:bulletEnabled val="1"/>
        </dgm:presLayoutVars>
      </dgm:prSet>
      <dgm:spPr/>
      <dgm:t>
        <a:bodyPr/>
        <a:lstStyle/>
        <a:p>
          <a:endParaRPr lang="en-US"/>
        </a:p>
      </dgm:t>
    </dgm:pt>
    <dgm:pt modelId="{21848B60-16E3-4B80-9A05-9040B3D4018B}" type="pres">
      <dgm:prSet presAssocID="{0D57B0E6-AC0B-4A3B-8AC1-89D5FF93B354}" presName="sibTrans" presStyleLbl="sibTrans2D1" presStyleIdx="1" presStyleCnt="3"/>
      <dgm:spPr/>
      <dgm:t>
        <a:bodyPr/>
        <a:lstStyle/>
        <a:p>
          <a:endParaRPr lang="en-US"/>
        </a:p>
      </dgm:t>
    </dgm:pt>
    <dgm:pt modelId="{CA8C612C-24F4-43E8-9A04-2BC070901A60}" type="pres">
      <dgm:prSet presAssocID="{0D57B0E6-AC0B-4A3B-8AC1-89D5FF93B354}" presName="connectorText" presStyleLbl="sibTrans2D1" presStyleIdx="1" presStyleCnt="3"/>
      <dgm:spPr/>
      <dgm:t>
        <a:bodyPr/>
        <a:lstStyle/>
        <a:p>
          <a:endParaRPr lang="en-US"/>
        </a:p>
      </dgm:t>
    </dgm:pt>
    <dgm:pt modelId="{E90304EE-988D-4D06-B7A4-5653538D6BE9}" type="pres">
      <dgm:prSet presAssocID="{E2980600-E670-4025-B210-A8E6990F300D}" presName="node" presStyleLbl="node1" presStyleIdx="2" presStyleCnt="3">
        <dgm:presLayoutVars>
          <dgm:bulletEnabled val="1"/>
        </dgm:presLayoutVars>
      </dgm:prSet>
      <dgm:spPr/>
      <dgm:t>
        <a:bodyPr/>
        <a:lstStyle/>
        <a:p>
          <a:endParaRPr lang="en-US"/>
        </a:p>
      </dgm:t>
    </dgm:pt>
    <dgm:pt modelId="{302DB555-29ED-4176-A41A-FF1374B7E68F}" type="pres">
      <dgm:prSet presAssocID="{62C5E472-7F80-45C1-9D6D-3E06FC207677}" presName="sibTrans" presStyleLbl="sibTrans2D1" presStyleIdx="2" presStyleCnt="3"/>
      <dgm:spPr/>
      <dgm:t>
        <a:bodyPr/>
        <a:lstStyle/>
        <a:p>
          <a:endParaRPr lang="en-US"/>
        </a:p>
      </dgm:t>
    </dgm:pt>
    <dgm:pt modelId="{266A3A09-CE6D-4F23-A1B4-FD7BC3948773}" type="pres">
      <dgm:prSet presAssocID="{62C5E472-7F80-45C1-9D6D-3E06FC207677}" presName="connectorText" presStyleLbl="sibTrans2D1" presStyleIdx="2" presStyleCnt="3"/>
      <dgm:spPr/>
      <dgm:t>
        <a:bodyPr/>
        <a:lstStyle/>
        <a:p>
          <a:endParaRPr lang="en-US"/>
        </a:p>
      </dgm:t>
    </dgm:pt>
  </dgm:ptLst>
  <dgm:cxnLst>
    <dgm:cxn modelId="{4F480765-3A44-4C97-B458-65AA6DBE670E}" type="presOf" srcId="{64D0C456-2CA9-4808-BFE2-B92E6FE476D7}" destId="{5603EE2C-AA11-4C8E-9839-72FD49C1E1DE}" srcOrd="0" destOrd="0" presId="urn:microsoft.com/office/officeart/2005/8/layout/cycle2"/>
    <dgm:cxn modelId="{65F9521D-321F-4010-98D3-11AE02F7D3CF}" type="presOf" srcId="{D296CDC1-C05F-4AF0-81EA-002B2D431B90}" destId="{773E0246-A78F-42BC-8341-599FC56E3C00}" srcOrd="0" destOrd="0" presId="urn:microsoft.com/office/officeart/2005/8/layout/cycle2"/>
    <dgm:cxn modelId="{F5E282D1-60E4-401A-9CDC-A89418F29406}" type="presOf" srcId="{EBA6588E-3884-4F05-9AA1-7686D238F587}" destId="{98EA9006-8345-4E82-B943-081229F9BB61}" srcOrd="0" destOrd="0" presId="urn:microsoft.com/office/officeart/2005/8/layout/cycle2"/>
    <dgm:cxn modelId="{A9FD5B12-2FBC-423C-958E-B222031C074A}" type="presOf" srcId="{E2980600-E670-4025-B210-A8E6990F300D}" destId="{E90304EE-988D-4D06-B7A4-5653538D6BE9}" srcOrd="0" destOrd="0" presId="urn:microsoft.com/office/officeart/2005/8/layout/cycle2"/>
    <dgm:cxn modelId="{F06DC1A9-3389-439E-9131-564893254861}" type="presOf" srcId="{0D57B0E6-AC0B-4A3B-8AC1-89D5FF93B354}" destId="{21848B60-16E3-4B80-9A05-9040B3D4018B}" srcOrd="0" destOrd="0" presId="urn:microsoft.com/office/officeart/2005/8/layout/cycle2"/>
    <dgm:cxn modelId="{A27568EE-5AE0-4E40-8F2B-077EF9AB15CB}" srcId="{8B213431-116B-4B5F-8304-6F7913E62617}" destId="{EBA6588E-3884-4F05-9AA1-7686D238F587}" srcOrd="0" destOrd="0" parTransId="{4D0BE3B6-746B-4DE4-9EA8-C6C20A14F037}" sibTransId="{64D0C456-2CA9-4808-BFE2-B92E6FE476D7}"/>
    <dgm:cxn modelId="{8B1B557B-BB7B-4B89-93FF-3D4A29610951}" type="presOf" srcId="{64D0C456-2CA9-4808-BFE2-B92E6FE476D7}" destId="{D3E54BB0-DB16-4EEC-B0C9-07A00E4B6EB3}" srcOrd="1" destOrd="0" presId="urn:microsoft.com/office/officeart/2005/8/layout/cycle2"/>
    <dgm:cxn modelId="{57F3186B-1982-4EA6-9C7A-9330ED80A678}" type="presOf" srcId="{8B213431-116B-4B5F-8304-6F7913E62617}" destId="{B02B9025-4C8B-4B91-90F1-1DC7E069E0A5}" srcOrd="0" destOrd="0" presId="urn:microsoft.com/office/officeart/2005/8/layout/cycle2"/>
    <dgm:cxn modelId="{F973DFCF-1884-44EC-A7B5-A831A8838A75}" srcId="{8B213431-116B-4B5F-8304-6F7913E62617}" destId="{E2980600-E670-4025-B210-A8E6990F300D}" srcOrd="2" destOrd="0" parTransId="{707526C2-1E5C-481D-B289-9A1A92785ADB}" sibTransId="{62C5E472-7F80-45C1-9D6D-3E06FC207677}"/>
    <dgm:cxn modelId="{371F361F-11B2-4A0D-9105-73D649D98096}" srcId="{8B213431-116B-4B5F-8304-6F7913E62617}" destId="{D296CDC1-C05F-4AF0-81EA-002B2D431B90}" srcOrd="1" destOrd="0" parTransId="{FECDFC9C-F6CE-4F19-A4C5-F7F14EA0196E}" sibTransId="{0D57B0E6-AC0B-4A3B-8AC1-89D5FF93B354}"/>
    <dgm:cxn modelId="{D3C9BADB-FB65-48F2-A87F-17DD7D435C6B}" type="presOf" srcId="{62C5E472-7F80-45C1-9D6D-3E06FC207677}" destId="{266A3A09-CE6D-4F23-A1B4-FD7BC3948773}" srcOrd="1" destOrd="0" presId="urn:microsoft.com/office/officeart/2005/8/layout/cycle2"/>
    <dgm:cxn modelId="{55928D4B-1827-4D54-B8D7-92AE3259BEF7}" type="presOf" srcId="{0D57B0E6-AC0B-4A3B-8AC1-89D5FF93B354}" destId="{CA8C612C-24F4-43E8-9A04-2BC070901A60}" srcOrd="1" destOrd="0" presId="urn:microsoft.com/office/officeart/2005/8/layout/cycle2"/>
    <dgm:cxn modelId="{0CF1A20E-1EEF-456C-AA37-709F0BE04FC9}" type="presOf" srcId="{62C5E472-7F80-45C1-9D6D-3E06FC207677}" destId="{302DB555-29ED-4176-A41A-FF1374B7E68F}" srcOrd="0" destOrd="0" presId="urn:microsoft.com/office/officeart/2005/8/layout/cycle2"/>
    <dgm:cxn modelId="{7ADD1FFD-BF07-491F-9181-2A5571EED5E1}" type="presParOf" srcId="{B02B9025-4C8B-4B91-90F1-1DC7E069E0A5}" destId="{98EA9006-8345-4E82-B943-081229F9BB61}" srcOrd="0" destOrd="0" presId="urn:microsoft.com/office/officeart/2005/8/layout/cycle2"/>
    <dgm:cxn modelId="{694C7806-5123-4F07-8D29-889FA3B1DE0D}" type="presParOf" srcId="{B02B9025-4C8B-4B91-90F1-1DC7E069E0A5}" destId="{5603EE2C-AA11-4C8E-9839-72FD49C1E1DE}" srcOrd="1" destOrd="0" presId="urn:microsoft.com/office/officeart/2005/8/layout/cycle2"/>
    <dgm:cxn modelId="{FF1DB3C3-B08E-401D-8358-166E2B33E229}" type="presParOf" srcId="{5603EE2C-AA11-4C8E-9839-72FD49C1E1DE}" destId="{D3E54BB0-DB16-4EEC-B0C9-07A00E4B6EB3}" srcOrd="0" destOrd="0" presId="urn:microsoft.com/office/officeart/2005/8/layout/cycle2"/>
    <dgm:cxn modelId="{FF39F41E-36DE-4826-8812-774B66AB12FB}" type="presParOf" srcId="{B02B9025-4C8B-4B91-90F1-1DC7E069E0A5}" destId="{773E0246-A78F-42BC-8341-599FC56E3C00}" srcOrd="2" destOrd="0" presId="urn:microsoft.com/office/officeart/2005/8/layout/cycle2"/>
    <dgm:cxn modelId="{28F059B6-3DD6-42F1-9FD1-5E22B9E435F8}" type="presParOf" srcId="{B02B9025-4C8B-4B91-90F1-1DC7E069E0A5}" destId="{21848B60-16E3-4B80-9A05-9040B3D4018B}" srcOrd="3" destOrd="0" presId="urn:microsoft.com/office/officeart/2005/8/layout/cycle2"/>
    <dgm:cxn modelId="{38DC9E3F-82D4-4CD7-A402-6C92091914A6}" type="presParOf" srcId="{21848B60-16E3-4B80-9A05-9040B3D4018B}" destId="{CA8C612C-24F4-43E8-9A04-2BC070901A60}" srcOrd="0" destOrd="0" presId="urn:microsoft.com/office/officeart/2005/8/layout/cycle2"/>
    <dgm:cxn modelId="{66E40DD2-E84E-4B04-A4DA-6EA5065DF06F}" type="presParOf" srcId="{B02B9025-4C8B-4B91-90F1-1DC7E069E0A5}" destId="{E90304EE-988D-4D06-B7A4-5653538D6BE9}" srcOrd="4" destOrd="0" presId="urn:microsoft.com/office/officeart/2005/8/layout/cycle2"/>
    <dgm:cxn modelId="{CE67370E-588B-4241-BD10-629D2782C32F}" type="presParOf" srcId="{B02B9025-4C8B-4B91-90F1-1DC7E069E0A5}" destId="{302DB555-29ED-4176-A41A-FF1374B7E68F}" srcOrd="5" destOrd="0" presId="urn:microsoft.com/office/officeart/2005/8/layout/cycle2"/>
    <dgm:cxn modelId="{0F36EB1F-1576-4185-A44B-792FC59BAD2C}" type="presParOf" srcId="{302DB555-29ED-4176-A41A-FF1374B7E68F}" destId="{266A3A09-CE6D-4F23-A1B4-FD7BC394877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69927-4047-4F65-A2F7-3978DBE5F48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45347D2-1F9B-4D29-A65F-CE8836A8E908}">
      <dgm:prSet phldrT="[Text]"/>
      <dgm:spPr>
        <a:solidFill>
          <a:srgbClr val="17375E"/>
        </a:solidFill>
      </dgm:spPr>
      <dgm:t>
        <a:bodyPr/>
        <a:lstStyle/>
        <a:p>
          <a:r>
            <a:rPr lang="en-US">
              <a:solidFill>
                <a:srgbClr val="FFFF00"/>
              </a:solidFill>
            </a:rPr>
            <a:t>ELA</a:t>
          </a:r>
        </a:p>
      </dgm:t>
    </dgm:pt>
    <dgm:pt modelId="{107C5336-A7B2-49BD-A99C-CA76650DF06C}" type="parTrans" cxnId="{A18C3330-5557-4BFB-87E7-C736342951F9}">
      <dgm:prSet/>
      <dgm:spPr/>
      <dgm:t>
        <a:bodyPr/>
        <a:lstStyle/>
        <a:p>
          <a:endParaRPr lang="en-US"/>
        </a:p>
      </dgm:t>
    </dgm:pt>
    <dgm:pt modelId="{6A04A2C8-EAA0-41C7-A0C8-3C66176765A8}" type="sibTrans" cxnId="{A18C3330-5557-4BFB-87E7-C736342951F9}">
      <dgm:prSet/>
      <dgm:spPr/>
      <dgm:t>
        <a:bodyPr/>
        <a:lstStyle/>
        <a:p>
          <a:endParaRPr lang="en-US"/>
        </a:p>
      </dgm:t>
    </dgm:pt>
    <dgm:pt modelId="{07C2351B-04B5-4C4D-8BBD-800A50C64510}">
      <dgm:prSet phldrT="[Text]"/>
      <dgm:spPr>
        <a:solidFill>
          <a:srgbClr val="17375E"/>
        </a:solidFill>
      </dgm:spPr>
      <dgm:t>
        <a:bodyPr/>
        <a:lstStyle/>
        <a:p>
          <a:r>
            <a:rPr lang="en-US">
              <a:solidFill>
                <a:srgbClr val="FFFF00"/>
              </a:solidFill>
            </a:rPr>
            <a:t>Physics</a:t>
          </a:r>
        </a:p>
      </dgm:t>
    </dgm:pt>
    <dgm:pt modelId="{87D4AD45-16D6-4713-992C-7E77DE4D92F0}" type="parTrans" cxnId="{62A78007-24F3-4243-A3F5-62A29782E333}">
      <dgm:prSet/>
      <dgm:spPr/>
      <dgm:t>
        <a:bodyPr/>
        <a:lstStyle/>
        <a:p>
          <a:endParaRPr lang="en-US"/>
        </a:p>
      </dgm:t>
    </dgm:pt>
    <dgm:pt modelId="{6DCBEF29-63AB-4E89-A0CB-84B337A02428}" type="sibTrans" cxnId="{62A78007-24F3-4243-A3F5-62A29782E333}">
      <dgm:prSet/>
      <dgm:spPr/>
      <dgm:t>
        <a:bodyPr/>
        <a:lstStyle/>
        <a:p>
          <a:endParaRPr lang="en-US"/>
        </a:p>
      </dgm:t>
    </dgm:pt>
    <dgm:pt modelId="{44A46785-3213-4908-AE82-8F78D5E4B41E}">
      <dgm:prSet phldrT="[Text]"/>
      <dgm:spPr>
        <a:solidFill>
          <a:srgbClr val="17375E"/>
        </a:solidFill>
      </dgm:spPr>
      <dgm:t>
        <a:bodyPr/>
        <a:lstStyle/>
        <a:p>
          <a:r>
            <a:rPr lang="en-US" dirty="0">
              <a:solidFill>
                <a:srgbClr val="FFFF00"/>
              </a:solidFill>
            </a:rPr>
            <a:t>Biology</a:t>
          </a:r>
        </a:p>
      </dgm:t>
    </dgm:pt>
    <dgm:pt modelId="{9CE4E1FC-9CDD-446D-9D99-0333F5B348DA}" type="parTrans" cxnId="{52FC8BCD-E14B-4451-B369-33091A0847E4}">
      <dgm:prSet/>
      <dgm:spPr/>
      <dgm:t>
        <a:bodyPr/>
        <a:lstStyle/>
        <a:p>
          <a:endParaRPr lang="en-US"/>
        </a:p>
      </dgm:t>
    </dgm:pt>
    <dgm:pt modelId="{575433C1-9FF2-438B-8C86-C32F8F067617}" type="sibTrans" cxnId="{52FC8BCD-E14B-4451-B369-33091A0847E4}">
      <dgm:prSet/>
      <dgm:spPr/>
      <dgm:t>
        <a:bodyPr/>
        <a:lstStyle/>
        <a:p>
          <a:endParaRPr lang="en-US"/>
        </a:p>
      </dgm:t>
    </dgm:pt>
    <dgm:pt modelId="{39FB95E5-D375-4B62-84FB-A7444D974DD1}">
      <dgm:prSet phldrT="[Text]"/>
      <dgm:spPr>
        <a:solidFill>
          <a:srgbClr val="17375E"/>
        </a:solidFill>
      </dgm:spPr>
      <dgm:t>
        <a:bodyPr/>
        <a:lstStyle/>
        <a:p>
          <a:r>
            <a:rPr lang="en-US">
              <a:solidFill>
                <a:srgbClr val="FFFF00"/>
              </a:solidFill>
            </a:rPr>
            <a:t>Music</a:t>
          </a:r>
        </a:p>
      </dgm:t>
    </dgm:pt>
    <dgm:pt modelId="{8A85E8C1-D370-4316-8ED7-DF92753AD452}" type="parTrans" cxnId="{FC672960-3A01-4130-8CD1-E982EE7102E2}">
      <dgm:prSet/>
      <dgm:spPr/>
      <dgm:t>
        <a:bodyPr/>
        <a:lstStyle/>
        <a:p>
          <a:endParaRPr lang="en-US"/>
        </a:p>
      </dgm:t>
    </dgm:pt>
    <dgm:pt modelId="{4D753C75-C033-4381-8C68-C6EB4477338B}" type="sibTrans" cxnId="{FC672960-3A01-4130-8CD1-E982EE7102E2}">
      <dgm:prSet/>
      <dgm:spPr/>
      <dgm:t>
        <a:bodyPr/>
        <a:lstStyle/>
        <a:p>
          <a:endParaRPr lang="en-US"/>
        </a:p>
      </dgm:t>
    </dgm:pt>
    <dgm:pt modelId="{875D157B-68C0-4386-96E2-6C34B3013B55}">
      <dgm:prSet phldrT="[Text]"/>
      <dgm:spPr>
        <a:solidFill>
          <a:srgbClr val="17375E"/>
        </a:solidFill>
      </dgm:spPr>
      <dgm:t>
        <a:bodyPr/>
        <a:lstStyle/>
        <a:p>
          <a:r>
            <a:rPr lang="en-US">
              <a:solidFill>
                <a:srgbClr val="FFFF00"/>
              </a:solidFill>
            </a:rPr>
            <a:t>History</a:t>
          </a:r>
        </a:p>
      </dgm:t>
    </dgm:pt>
    <dgm:pt modelId="{199C4325-16A3-4827-B868-E92A596E020D}" type="parTrans" cxnId="{E96B797B-BFFA-41B2-ABFE-913EB082A717}">
      <dgm:prSet/>
      <dgm:spPr/>
      <dgm:t>
        <a:bodyPr/>
        <a:lstStyle/>
        <a:p>
          <a:endParaRPr lang="en-US"/>
        </a:p>
      </dgm:t>
    </dgm:pt>
    <dgm:pt modelId="{658E2BCB-7B6E-4864-999C-01CD34474B48}" type="sibTrans" cxnId="{E96B797B-BFFA-41B2-ABFE-913EB082A717}">
      <dgm:prSet/>
      <dgm:spPr/>
      <dgm:t>
        <a:bodyPr/>
        <a:lstStyle/>
        <a:p>
          <a:endParaRPr lang="en-US"/>
        </a:p>
      </dgm:t>
    </dgm:pt>
    <dgm:pt modelId="{435866EC-4E02-4B23-BF4E-CC8AD2411C4F}">
      <dgm:prSet phldrT="[Text]"/>
      <dgm:spPr>
        <a:solidFill>
          <a:srgbClr val="17375E"/>
        </a:solidFill>
      </dgm:spPr>
      <dgm:t>
        <a:bodyPr/>
        <a:lstStyle/>
        <a:p>
          <a:r>
            <a:rPr lang="en-US">
              <a:solidFill>
                <a:srgbClr val="FFFF00"/>
              </a:solidFill>
            </a:rPr>
            <a:t>Chemistry</a:t>
          </a:r>
        </a:p>
      </dgm:t>
    </dgm:pt>
    <dgm:pt modelId="{8EE08FB3-1043-406D-9802-AB1D3D1E3C45}" type="parTrans" cxnId="{7A1E5D4F-4E16-4E56-BF5C-68784533E734}">
      <dgm:prSet/>
      <dgm:spPr/>
      <dgm:t>
        <a:bodyPr/>
        <a:lstStyle/>
        <a:p>
          <a:endParaRPr lang="en-US"/>
        </a:p>
      </dgm:t>
    </dgm:pt>
    <dgm:pt modelId="{A8363B80-2F6D-40BC-BD27-79964DD05F99}" type="sibTrans" cxnId="{7A1E5D4F-4E16-4E56-BF5C-68784533E734}">
      <dgm:prSet/>
      <dgm:spPr/>
      <dgm:t>
        <a:bodyPr/>
        <a:lstStyle/>
        <a:p>
          <a:endParaRPr lang="en-US"/>
        </a:p>
      </dgm:t>
    </dgm:pt>
    <dgm:pt modelId="{AFF15233-1D4B-4E2B-AA3F-CCDA0C84C753}">
      <dgm:prSet phldrT="[Text]"/>
      <dgm:spPr>
        <a:solidFill>
          <a:srgbClr val="17375E"/>
        </a:solidFill>
      </dgm:spPr>
      <dgm:t>
        <a:bodyPr/>
        <a:lstStyle/>
        <a:p>
          <a:r>
            <a:rPr lang="en-US">
              <a:solidFill>
                <a:srgbClr val="FFFF00"/>
              </a:solidFill>
            </a:rPr>
            <a:t>Civics</a:t>
          </a:r>
        </a:p>
      </dgm:t>
    </dgm:pt>
    <dgm:pt modelId="{5EFB38C9-54FA-491C-A7F4-E82B88DD8DCD}" type="parTrans" cxnId="{65DFC51C-F712-42D4-AB22-7AAB35290127}">
      <dgm:prSet/>
      <dgm:spPr/>
      <dgm:t>
        <a:bodyPr/>
        <a:lstStyle/>
        <a:p>
          <a:endParaRPr lang="en-US"/>
        </a:p>
      </dgm:t>
    </dgm:pt>
    <dgm:pt modelId="{AA444B1B-E057-436C-8BEB-F7E453DB81BE}" type="sibTrans" cxnId="{65DFC51C-F712-42D4-AB22-7AAB35290127}">
      <dgm:prSet/>
      <dgm:spPr/>
      <dgm:t>
        <a:bodyPr/>
        <a:lstStyle/>
        <a:p>
          <a:endParaRPr lang="en-US"/>
        </a:p>
      </dgm:t>
    </dgm:pt>
    <dgm:pt modelId="{D357A85F-A779-4967-A745-C6F85BC062B8}">
      <dgm:prSet phldrT="[Text]"/>
      <dgm:spPr>
        <a:solidFill>
          <a:srgbClr val="17375E"/>
        </a:solidFill>
      </dgm:spPr>
      <dgm:t>
        <a:bodyPr/>
        <a:lstStyle/>
        <a:p>
          <a:r>
            <a:rPr lang="en-US">
              <a:solidFill>
                <a:srgbClr val="FFFF00"/>
              </a:solidFill>
            </a:rPr>
            <a:t>Math</a:t>
          </a:r>
        </a:p>
      </dgm:t>
    </dgm:pt>
    <dgm:pt modelId="{4F600D16-A02D-4290-997E-F690BADF19CF}" type="parTrans" cxnId="{2BF3F5DF-52E4-468C-A851-D3D2902944AF}">
      <dgm:prSet/>
      <dgm:spPr/>
      <dgm:t>
        <a:bodyPr/>
        <a:lstStyle/>
        <a:p>
          <a:endParaRPr lang="en-US"/>
        </a:p>
      </dgm:t>
    </dgm:pt>
    <dgm:pt modelId="{B7B12A85-412A-4771-BE21-FC23599D68AD}" type="sibTrans" cxnId="{2BF3F5DF-52E4-468C-A851-D3D2902944AF}">
      <dgm:prSet/>
      <dgm:spPr/>
      <dgm:t>
        <a:bodyPr/>
        <a:lstStyle/>
        <a:p>
          <a:endParaRPr lang="en-US"/>
        </a:p>
      </dgm:t>
    </dgm:pt>
    <dgm:pt modelId="{00F27025-CAAC-43AF-A175-EA0643F1015E}">
      <dgm:prSet phldrT="[Text]"/>
      <dgm:spPr>
        <a:solidFill>
          <a:srgbClr val="17375E"/>
        </a:solidFill>
      </dgm:spPr>
      <dgm:t>
        <a:bodyPr/>
        <a:lstStyle/>
        <a:p>
          <a:r>
            <a:rPr lang="en-US">
              <a:solidFill>
                <a:srgbClr val="FFFF00"/>
              </a:solidFill>
            </a:rPr>
            <a:t>Drama</a:t>
          </a:r>
        </a:p>
      </dgm:t>
    </dgm:pt>
    <dgm:pt modelId="{AA020263-4258-4296-A591-4FFA322DA8EF}" type="parTrans" cxnId="{63011D9D-2C46-41C1-A83A-AE191247612A}">
      <dgm:prSet/>
      <dgm:spPr/>
      <dgm:t>
        <a:bodyPr/>
        <a:lstStyle/>
        <a:p>
          <a:endParaRPr lang="en-US"/>
        </a:p>
      </dgm:t>
    </dgm:pt>
    <dgm:pt modelId="{5386A64E-FB2B-4C7A-AE10-63B7F2D96DDC}" type="sibTrans" cxnId="{63011D9D-2C46-41C1-A83A-AE191247612A}">
      <dgm:prSet/>
      <dgm:spPr/>
      <dgm:t>
        <a:bodyPr/>
        <a:lstStyle/>
        <a:p>
          <a:endParaRPr lang="en-US"/>
        </a:p>
      </dgm:t>
    </dgm:pt>
    <dgm:pt modelId="{6E70B3E2-0B52-4D8F-BFFA-8164A62D485F}" type="pres">
      <dgm:prSet presAssocID="{2D769927-4047-4F65-A2F7-3978DBE5F483}" presName="cycle" presStyleCnt="0">
        <dgm:presLayoutVars>
          <dgm:chMax val="1"/>
          <dgm:dir/>
          <dgm:animLvl val="ctr"/>
          <dgm:resizeHandles val="exact"/>
        </dgm:presLayoutVars>
      </dgm:prSet>
      <dgm:spPr/>
      <dgm:t>
        <a:bodyPr/>
        <a:lstStyle/>
        <a:p>
          <a:endParaRPr lang="en-US"/>
        </a:p>
      </dgm:t>
    </dgm:pt>
    <dgm:pt modelId="{049DED83-00CE-4967-8D48-1E50102BD327}" type="pres">
      <dgm:prSet presAssocID="{845347D2-1F9B-4D29-A65F-CE8836A8E908}" presName="centerShape" presStyleLbl="node0" presStyleIdx="0" presStyleCnt="1" custLinFactNeighborX="-102" custLinFactNeighborY="824"/>
      <dgm:spPr/>
      <dgm:t>
        <a:bodyPr/>
        <a:lstStyle/>
        <a:p>
          <a:endParaRPr lang="en-US"/>
        </a:p>
      </dgm:t>
    </dgm:pt>
    <dgm:pt modelId="{67992BF9-4785-4D6D-9D63-2B59EB5D7022}" type="pres">
      <dgm:prSet presAssocID="{87D4AD45-16D6-4713-992C-7E77DE4D92F0}" presName="Name9" presStyleLbl="parChTrans1D2" presStyleIdx="0" presStyleCnt="8"/>
      <dgm:spPr/>
      <dgm:t>
        <a:bodyPr/>
        <a:lstStyle/>
        <a:p>
          <a:endParaRPr lang="en-US"/>
        </a:p>
      </dgm:t>
    </dgm:pt>
    <dgm:pt modelId="{D522BA78-5DFC-4E51-8612-A26C365D7AE7}" type="pres">
      <dgm:prSet presAssocID="{87D4AD45-16D6-4713-992C-7E77DE4D92F0}" presName="connTx" presStyleLbl="parChTrans1D2" presStyleIdx="0" presStyleCnt="8"/>
      <dgm:spPr/>
      <dgm:t>
        <a:bodyPr/>
        <a:lstStyle/>
        <a:p>
          <a:endParaRPr lang="en-US"/>
        </a:p>
      </dgm:t>
    </dgm:pt>
    <dgm:pt modelId="{37384CC3-353A-477E-B8F0-6B2062854434}" type="pres">
      <dgm:prSet presAssocID="{07C2351B-04B5-4C4D-8BBD-800A50C64510}" presName="node" presStyleLbl="node1" presStyleIdx="0" presStyleCnt="8">
        <dgm:presLayoutVars>
          <dgm:bulletEnabled val="1"/>
        </dgm:presLayoutVars>
      </dgm:prSet>
      <dgm:spPr/>
      <dgm:t>
        <a:bodyPr/>
        <a:lstStyle/>
        <a:p>
          <a:endParaRPr lang="en-US"/>
        </a:p>
      </dgm:t>
    </dgm:pt>
    <dgm:pt modelId="{3BF236F1-E74A-40CF-ACA6-73519A988438}" type="pres">
      <dgm:prSet presAssocID="{8EE08FB3-1043-406D-9802-AB1D3D1E3C45}" presName="Name9" presStyleLbl="parChTrans1D2" presStyleIdx="1" presStyleCnt="8"/>
      <dgm:spPr/>
      <dgm:t>
        <a:bodyPr/>
        <a:lstStyle/>
        <a:p>
          <a:endParaRPr lang="en-US"/>
        </a:p>
      </dgm:t>
    </dgm:pt>
    <dgm:pt modelId="{05AF3A4C-1CC5-43C8-BA2D-1EA7C7440F89}" type="pres">
      <dgm:prSet presAssocID="{8EE08FB3-1043-406D-9802-AB1D3D1E3C45}" presName="connTx" presStyleLbl="parChTrans1D2" presStyleIdx="1" presStyleCnt="8"/>
      <dgm:spPr/>
      <dgm:t>
        <a:bodyPr/>
        <a:lstStyle/>
        <a:p>
          <a:endParaRPr lang="en-US"/>
        </a:p>
      </dgm:t>
    </dgm:pt>
    <dgm:pt modelId="{66E59218-9A77-4C17-B25D-A17D1F4CD6E4}" type="pres">
      <dgm:prSet presAssocID="{435866EC-4E02-4B23-BF4E-CC8AD2411C4F}" presName="node" presStyleLbl="node1" presStyleIdx="1" presStyleCnt="8">
        <dgm:presLayoutVars>
          <dgm:bulletEnabled val="1"/>
        </dgm:presLayoutVars>
      </dgm:prSet>
      <dgm:spPr/>
      <dgm:t>
        <a:bodyPr/>
        <a:lstStyle/>
        <a:p>
          <a:endParaRPr lang="en-US"/>
        </a:p>
      </dgm:t>
    </dgm:pt>
    <dgm:pt modelId="{14267EBC-EB4A-4513-81E7-53CF453FADCD}" type="pres">
      <dgm:prSet presAssocID="{9CE4E1FC-9CDD-446D-9D99-0333F5B348DA}" presName="Name9" presStyleLbl="parChTrans1D2" presStyleIdx="2" presStyleCnt="8"/>
      <dgm:spPr/>
      <dgm:t>
        <a:bodyPr/>
        <a:lstStyle/>
        <a:p>
          <a:endParaRPr lang="en-US"/>
        </a:p>
      </dgm:t>
    </dgm:pt>
    <dgm:pt modelId="{86A2AD04-D5BD-4D44-9688-F117C27DC9BF}" type="pres">
      <dgm:prSet presAssocID="{9CE4E1FC-9CDD-446D-9D99-0333F5B348DA}" presName="connTx" presStyleLbl="parChTrans1D2" presStyleIdx="2" presStyleCnt="8"/>
      <dgm:spPr/>
      <dgm:t>
        <a:bodyPr/>
        <a:lstStyle/>
        <a:p>
          <a:endParaRPr lang="en-US"/>
        </a:p>
      </dgm:t>
    </dgm:pt>
    <dgm:pt modelId="{C8641AA5-69EC-432A-B166-AE08B57BB7EB}" type="pres">
      <dgm:prSet presAssocID="{44A46785-3213-4908-AE82-8F78D5E4B41E}" presName="node" presStyleLbl="node1" presStyleIdx="2" presStyleCnt="8">
        <dgm:presLayoutVars>
          <dgm:bulletEnabled val="1"/>
        </dgm:presLayoutVars>
      </dgm:prSet>
      <dgm:spPr/>
      <dgm:t>
        <a:bodyPr/>
        <a:lstStyle/>
        <a:p>
          <a:endParaRPr lang="en-US"/>
        </a:p>
      </dgm:t>
    </dgm:pt>
    <dgm:pt modelId="{8A0FAE65-1960-4992-85E9-BB5707948DC5}" type="pres">
      <dgm:prSet presAssocID="{8A85E8C1-D370-4316-8ED7-DF92753AD452}" presName="Name9" presStyleLbl="parChTrans1D2" presStyleIdx="3" presStyleCnt="8"/>
      <dgm:spPr/>
      <dgm:t>
        <a:bodyPr/>
        <a:lstStyle/>
        <a:p>
          <a:endParaRPr lang="en-US"/>
        </a:p>
      </dgm:t>
    </dgm:pt>
    <dgm:pt modelId="{7AE734C0-558A-451C-AF0D-9C43C0F03699}" type="pres">
      <dgm:prSet presAssocID="{8A85E8C1-D370-4316-8ED7-DF92753AD452}" presName="connTx" presStyleLbl="parChTrans1D2" presStyleIdx="3" presStyleCnt="8"/>
      <dgm:spPr/>
      <dgm:t>
        <a:bodyPr/>
        <a:lstStyle/>
        <a:p>
          <a:endParaRPr lang="en-US"/>
        </a:p>
      </dgm:t>
    </dgm:pt>
    <dgm:pt modelId="{64A0A6B7-D723-4AC7-9C47-356AFD641812}" type="pres">
      <dgm:prSet presAssocID="{39FB95E5-D375-4B62-84FB-A7444D974DD1}" presName="node" presStyleLbl="node1" presStyleIdx="3" presStyleCnt="8">
        <dgm:presLayoutVars>
          <dgm:bulletEnabled val="1"/>
        </dgm:presLayoutVars>
      </dgm:prSet>
      <dgm:spPr/>
      <dgm:t>
        <a:bodyPr/>
        <a:lstStyle/>
        <a:p>
          <a:endParaRPr lang="en-US"/>
        </a:p>
      </dgm:t>
    </dgm:pt>
    <dgm:pt modelId="{676AB69E-B374-48CC-9EA3-953BFA676C9D}" type="pres">
      <dgm:prSet presAssocID="{199C4325-16A3-4827-B868-E92A596E020D}" presName="Name9" presStyleLbl="parChTrans1D2" presStyleIdx="4" presStyleCnt="8"/>
      <dgm:spPr/>
      <dgm:t>
        <a:bodyPr/>
        <a:lstStyle/>
        <a:p>
          <a:endParaRPr lang="en-US"/>
        </a:p>
      </dgm:t>
    </dgm:pt>
    <dgm:pt modelId="{6BC2BD14-A51F-4442-A0A3-D960CD662531}" type="pres">
      <dgm:prSet presAssocID="{199C4325-16A3-4827-B868-E92A596E020D}" presName="connTx" presStyleLbl="parChTrans1D2" presStyleIdx="4" presStyleCnt="8"/>
      <dgm:spPr/>
      <dgm:t>
        <a:bodyPr/>
        <a:lstStyle/>
        <a:p>
          <a:endParaRPr lang="en-US"/>
        </a:p>
      </dgm:t>
    </dgm:pt>
    <dgm:pt modelId="{B6A734EC-9B07-4478-A623-C09C4AC2E936}" type="pres">
      <dgm:prSet presAssocID="{875D157B-68C0-4386-96E2-6C34B3013B55}" presName="node" presStyleLbl="node1" presStyleIdx="4" presStyleCnt="8">
        <dgm:presLayoutVars>
          <dgm:bulletEnabled val="1"/>
        </dgm:presLayoutVars>
      </dgm:prSet>
      <dgm:spPr/>
      <dgm:t>
        <a:bodyPr/>
        <a:lstStyle/>
        <a:p>
          <a:endParaRPr lang="en-US"/>
        </a:p>
      </dgm:t>
    </dgm:pt>
    <dgm:pt modelId="{B8E7AA24-7497-430A-B6AB-DB9131F60C74}" type="pres">
      <dgm:prSet presAssocID="{5EFB38C9-54FA-491C-A7F4-E82B88DD8DCD}" presName="Name9" presStyleLbl="parChTrans1D2" presStyleIdx="5" presStyleCnt="8"/>
      <dgm:spPr/>
      <dgm:t>
        <a:bodyPr/>
        <a:lstStyle/>
        <a:p>
          <a:endParaRPr lang="en-US"/>
        </a:p>
      </dgm:t>
    </dgm:pt>
    <dgm:pt modelId="{56DD46CC-2F62-40EF-82F3-8D2BED7D580D}" type="pres">
      <dgm:prSet presAssocID="{5EFB38C9-54FA-491C-A7F4-E82B88DD8DCD}" presName="connTx" presStyleLbl="parChTrans1D2" presStyleIdx="5" presStyleCnt="8"/>
      <dgm:spPr/>
      <dgm:t>
        <a:bodyPr/>
        <a:lstStyle/>
        <a:p>
          <a:endParaRPr lang="en-US"/>
        </a:p>
      </dgm:t>
    </dgm:pt>
    <dgm:pt modelId="{BD85C641-6022-41B1-B571-6558E07C7191}" type="pres">
      <dgm:prSet presAssocID="{AFF15233-1D4B-4E2B-AA3F-CCDA0C84C753}" presName="node" presStyleLbl="node1" presStyleIdx="5" presStyleCnt="8">
        <dgm:presLayoutVars>
          <dgm:bulletEnabled val="1"/>
        </dgm:presLayoutVars>
      </dgm:prSet>
      <dgm:spPr/>
      <dgm:t>
        <a:bodyPr/>
        <a:lstStyle/>
        <a:p>
          <a:endParaRPr lang="en-US"/>
        </a:p>
      </dgm:t>
    </dgm:pt>
    <dgm:pt modelId="{5FD9AC7E-5824-4C44-8ECD-8A8DCFF2DEBF}" type="pres">
      <dgm:prSet presAssocID="{4F600D16-A02D-4290-997E-F690BADF19CF}" presName="Name9" presStyleLbl="parChTrans1D2" presStyleIdx="6" presStyleCnt="8"/>
      <dgm:spPr/>
      <dgm:t>
        <a:bodyPr/>
        <a:lstStyle/>
        <a:p>
          <a:endParaRPr lang="en-US"/>
        </a:p>
      </dgm:t>
    </dgm:pt>
    <dgm:pt modelId="{3E3215AF-8821-49A0-88D2-9D70624B3592}" type="pres">
      <dgm:prSet presAssocID="{4F600D16-A02D-4290-997E-F690BADF19CF}" presName="connTx" presStyleLbl="parChTrans1D2" presStyleIdx="6" presStyleCnt="8"/>
      <dgm:spPr/>
      <dgm:t>
        <a:bodyPr/>
        <a:lstStyle/>
        <a:p>
          <a:endParaRPr lang="en-US"/>
        </a:p>
      </dgm:t>
    </dgm:pt>
    <dgm:pt modelId="{54331B02-2C5E-4DD9-9240-F443AB36E923}" type="pres">
      <dgm:prSet presAssocID="{D357A85F-A779-4967-A745-C6F85BC062B8}" presName="node" presStyleLbl="node1" presStyleIdx="6" presStyleCnt="8">
        <dgm:presLayoutVars>
          <dgm:bulletEnabled val="1"/>
        </dgm:presLayoutVars>
      </dgm:prSet>
      <dgm:spPr/>
      <dgm:t>
        <a:bodyPr/>
        <a:lstStyle/>
        <a:p>
          <a:endParaRPr lang="en-US"/>
        </a:p>
      </dgm:t>
    </dgm:pt>
    <dgm:pt modelId="{996DF059-DCEE-4E4B-93EA-243C8EA0DA01}" type="pres">
      <dgm:prSet presAssocID="{AA020263-4258-4296-A591-4FFA322DA8EF}" presName="Name9" presStyleLbl="parChTrans1D2" presStyleIdx="7" presStyleCnt="8"/>
      <dgm:spPr/>
      <dgm:t>
        <a:bodyPr/>
        <a:lstStyle/>
        <a:p>
          <a:endParaRPr lang="en-US"/>
        </a:p>
      </dgm:t>
    </dgm:pt>
    <dgm:pt modelId="{3088BE6C-C7BB-45AE-A25B-E0F741047C9D}" type="pres">
      <dgm:prSet presAssocID="{AA020263-4258-4296-A591-4FFA322DA8EF}" presName="connTx" presStyleLbl="parChTrans1D2" presStyleIdx="7" presStyleCnt="8"/>
      <dgm:spPr/>
      <dgm:t>
        <a:bodyPr/>
        <a:lstStyle/>
        <a:p>
          <a:endParaRPr lang="en-US"/>
        </a:p>
      </dgm:t>
    </dgm:pt>
    <dgm:pt modelId="{76C476C4-82EC-4A70-9983-AA0DB0FD9BF8}" type="pres">
      <dgm:prSet presAssocID="{00F27025-CAAC-43AF-A175-EA0643F1015E}" presName="node" presStyleLbl="node1" presStyleIdx="7" presStyleCnt="8">
        <dgm:presLayoutVars>
          <dgm:bulletEnabled val="1"/>
        </dgm:presLayoutVars>
      </dgm:prSet>
      <dgm:spPr/>
      <dgm:t>
        <a:bodyPr/>
        <a:lstStyle/>
        <a:p>
          <a:endParaRPr lang="en-US"/>
        </a:p>
      </dgm:t>
    </dgm:pt>
  </dgm:ptLst>
  <dgm:cxnLst>
    <dgm:cxn modelId="{9FE86BB5-2707-49C8-8FB9-B95BA48CBF6C}" type="presOf" srcId="{87D4AD45-16D6-4713-992C-7E77DE4D92F0}" destId="{D522BA78-5DFC-4E51-8612-A26C365D7AE7}" srcOrd="1" destOrd="0" presId="urn:microsoft.com/office/officeart/2005/8/layout/radial1"/>
    <dgm:cxn modelId="{C88F4E13-0B37-415E-8CEB-B7B0C257D9D6}" type="presOf" srcId="{00F27025-CAAC-43AF-A175-EA0643F1015E}" destId="{76C476C4-82EC-4A70-9983-AA0DB0FD9BF8}" srcOrd="0" destOrd="0" presId="urn:microsoft.com/office/officeart/2005/8/layout/radial1"/>
    <dgm:cxn modelId="{217AFC3D-2019-4451-86A5-BF9987A86486}" type="presOf" srcId="{2D769927-4047-4F65-A2F7-3978DBE5F483}" destId="{6E70B3E2-0B52-4D8F-BFFA-8164A62D485F}" srcOrd="0" destOrd="0" presId="urn:microsoft.com/office/officeart/2005/8/layout/radial1"/>
    <dgm:cxn modelId="{142F4511-AB53-412E-AF0B-C99415ECDF12}" type="presOf" srcId="{4F600D16-A02D-4290-997E-F690BADF19CF}" destId="{5FD9AC7E-5824-4C44-8ECD-8A8DCFF2DEBF}" srcOrd="0" destOrd="0" presId="urn:microsoft.com/office/officeart/2005/8/layout/radial1"/>
    <dgm:cxn modelId="{52FC8BCD-E14B-4451-B369-33091A0847E4}" srcId="{845347D2-1F9B-4D29-A65F-CE8836A8E908}" destId="{44A46785-3213-4908-AE82-8F78D5E4B41E}" srcOrd="2" destOrd="0" parTransId="{9CE4E1FC-9CDD-446D-9D99-0333F5B348DA}" sibTransId="{575433C1-9FF2-438B-8C86-C32F8F067617}"/>
    <dgm:cxn modelId="{852831A3-3F5C-40DE-986F-2CAFADACAC7A}" type="presOf" srcId="{07C2351B-04B5-4C4D-8BBD-800A50C64510}" destId="{37384CC3-353A-477E-B8F0-6B2062854434}" srcOrd="0" destOrd="0" presId="urn:microsoft.com/office/officeart/2005/8/layout/radial1"/>
    <dgm:cxn modelId="{FC672960-3A01-4130-8CD1-E982EE7102E2}" srcId="{845347D2-1F9B-4D29-A65F-CE8836A8E908}" destId="{39FB95E5-D375-4B62-84FB-A7444D974DD1}" srcOrd="3" destOrd="0" parTransId="{8A85E8C1-D370-4316-8ED7-DF92753AD452}" sibTransId="{4D753C75-C033-4381-8C68-C6EB4477338B}"/>
    <dgm:cxn modelId="{A18C3330-5557-4BFB-87E7-C736342951F9}" srcId="{2D769927-4047-4F65-A2F7-3978DBE5F483}" destId="{845347D2-1F9B-4D29-A65F-CE8836A8E908}" srcOrd="0" destOrd="0" parTransId="{107C5336-A7B2-49BD-A99C-CA76650DF06C}" sibTransId="{6A04A2C8-EAA0-41C7-A0C8-3C66176765A8}"/>
    <dgm:cxn modelId="{14AB8024-18C9-4725-8722-986187E9B1C9}" type="presOf" srcId="{D357A85F-A779-4967-A745-C6F85BC062B8}" destId="{54331B02-2C5E-4DD9-9240-F443AB36E923}" srcOrd="0" destOrd="0" presId="urn:microsoft.com/office/officeart/2005/8/layout/radial1"/>
    <dgm:cxn modelId="{3A3E3C82-B1C9-4992-A9C6-20EF08D6B6AC}" type="presOf" srcId="{5EFB38C9-54FA-491C-A7F4-E82B88DD8DCD}" destId="{56DD46CC-2F62-40EF-82F3-8D2BED7D580D}" srcOrd="1" destOrd="0" presId="urn:microsoft.com/office/officeart/2005/8/layout/radial1"/>
    <dgm:cxn modelId="{69138812-213D-41B3-A4C4-396876001BA6}" type="presOf" srcId="{87D4AD45-16D6-4713-992C-7E77DE4D92F0}" destId="{67992BF9-4785-4D6D-9D63-2B59EB5D7022}" srcOrd="0" destOrd="0" presId="urn:microsoft.com/office/officeart/2005/8/layout/radial1"/>
    <dgm:cxn modelId="{6DB0FF9A-DBFE-45C0-BDA1-9A0448491FEF}" type="presOf" srcId="{435866EC-4E02-4B23-BF4E-CC8AD2411C4F}" destId="{66E59218-9A77-4C17-B25D-A17D1F4CD6E4}" srcOrd="0" destOrd="0" presId="urn:microsoft.com/office/officeart/2005/8/layout/radial1"/>
    <dgm:cxn modelId="{056E01FF-0EA4-4B72-95BE-B664F0ED3F7A}" type="presOf" srcId="{AA020263-4258-4296-A591-4FFA322DA8EF}" destId="{996DF059-DCEE-4E4B-93EA-243C8EA0DA01}" srcOrd="0" destOrd="0" presId="urn:microsoft.com/office/officeart/2005/8/layout/radial1"/>
    <dgm:cxn modelId="{E5230712-6FB8-44E3-9643-29CDD0208AA7}" type="presOf" srcId="{8A85E8C1-D370-4316-8ED7-DF92753AD452}" destId="{7AE734C0-558A-451C-AF0D-9C43C0F03699}" srcOrd="1" destOrd="0" presId="urn:microsoft.com/office/officeart/2005/8/layout/radial1"/>
    <dgm:cxn modelId="{703E867F-789C-4BC3-97B5-C964587E3A80}" type="presOf" srcId="{AFF15233-1D4B-4E2B-AA3F-CCDA0C84C753}" destId="{BD85C641-6022-41B1-B571-6558E07C7191}" srcOrd="0" destOrd="0" presId="urn:microsoft.com/office/officeart/2005/8/layout/radial1"/>
    <dgm:cxn modelId="{E96B797B-BFFA-41B2-ABFE-913EB082A717}" srcId="{845347D2-1F9B-4D29-A65F-CE8836A8E908}" destId="{875D157B-68C0-4386-96E2-6C34B3013B55}" srcOrd="4" destOrd="0" parTransId="{199C4325-16A3-4827-B868-E92A596E020D}" sibTransId="{658E2BCB-7B6E-4864-999C-01CD34474B48}"/>
    <dgm:cxn modelId="{6442E6FC-114E-49B7-9A32-6E02A3DB283F}" type="presOf" srcId="{9CE4E1FC-9CDD-446D-9D99-0333F5B348DA}" destId="{14267EBC-EB4A-4513-81E7-53CF453FADCD}" srcOrd="0" destOrd="0" presId="urn:microsoft.com/office/officeart/2005/8/layout/radial1"/>
    <dgm:cxn modelId="{44A0115F-319F-4564-8A6E-9A60E07E3CEA}" type="presOf" srcId="{845347D2-1F9B-4D29-A65F-CE8836A8E908}" destId="{049DED83-00CE-4967-8D48-1E50102BD327}" srcOrd="0" destOrd="0" presId="urn:microsoft.com/office/officeart/2005/8/layout/radial1"/>
    <dgm:cxn modelId="{EC0A82B3-9DCF-4B91-81DB-E6B24D7392CD}" type="presOf" srcId="{8EE08FB3-1043-406D-9802-AB1D3D1E3C45}" destId="{3BF236F1-E74A-40CF-ACA6-73519A988438}" srcOrd="0" destOrd="0" presId="urn:microsoft.com/office/officeart/2005/8/layout/radial1"/>
    <dgm:cxn modelId="{DE2D3B49-CC3D-4DB7-898B-2698F1DACE00}" type="presOf" srcId="{39FB95E5-D375-4B62-84FB-A7444D974DD1}" destId="{64A0A6B7-D723-4AC7-9C47-356AFD641812}" srcOrd="0" destOrd="0" presId="urn:microsoft.com/office/officeart/2005/8/layout/radial1"/>
    <dgm:cxn modelId="{B3B0DB65-7269-4721-BD1F-F02D2F6CDDA5}" type="presOf" srcId="{5EFB38C9-54FA-491C-A7F4-E82B88DD8DCD}" destId="{B8E7AA24-7497-430A-B6AB-DB9131F60C74}" srcOrd="0" destOrd="0" presId="urn:microsoft.com/office/officeart/2005/8/layout/radial1"/>
    <dgm:cxn modelId="{B3816975-53D5-4A95-A40D-84CC413A5236}" type="presOf" srcId="{4F600D16-A02D-4290-997E-F690BADF19CF}" destId="{3E3215AF-8821-49A0-88D2-9D70624B3592}" srcOrd="1" destOrd="0" presId="urn:microsoft.com/office/officeart/2005/8/layout/radial1"/>
    <dgm:cxn modelId="{A668CC80-8C34-4B8D-AEF4-83DCFB9D3973}" type="presOf" srcId="{9CE4E1FC-9CDD-446D-9D99-0333F5B348DA}" destId="{86A2AD04-D5BD-4D44-9688-F117C27DC9BF}" srcOrd="1" destOrd="0" presId="urn:microsoft.com/office/officeart/2005/8/layout/radial1"/>
    <dgm:cxn modelId="{9D250151-C5C9-4447-8982-B5C7F538C03F}" type="presOf" srcId="{875D157B-68C0-4386-96E2-6C34B3013B55}" destId="{B6A734EC-9B07-4478-A623-C09C4AC2E936}" srcOrd="0" destOrd="0" presId="urn:microsoft.com/office/officeart/2005/8/layout/radial1"/>
    <dgm:cxn modelId="{2BF3F5DF-52E4-468C-A851-D3D2902944AF}" srcId="{845347D2-1F9B-4D29-A65F-CE8836A8E908}" destId="{D357A85F-A779-4967-A745-C6F85BC062B8}" srcOrd="6" destOrd="0" parTransId="{4F600D16-A02D-4290-997E-F690BADF19CF}" sibTransId="{B7B12A85-412A-4771-BE21-FC23599D68AD}"/>
    <dgm:cxn modelId="{DD564D65-855D-499B-9469-4E834B90CC34}" type="presOf" srcId="{44A46785-3213-4908-AE82-8F78D5E4B41E}" destId="{C8641AA5-69EC-432A-B166-AE08B57BB7EB}" srcOrd="0" destOrd="0" presId="urn:microsoft.com/office/officeart/2005/8/layout/radial1"/>
    <dgm:cxn modelId="{62A78007-24F3-4243-A3F5-62A29782E333}" srcId="{845347D2-1F9B-4D29-A65F-CE8836A8E908}" destId="{07C2351B-04B5-4C4D-8BBD-800A50C64510}" srcOrd="0" destOrd="0" parTransId="{87D4AD45-16D6-4713-992C-7E77DE4D92F0}" sibTransId="{6DCBEF29-63AB-4E89-A0CB-84B337A02428}"/>
    <dgm:cxn modelId="{5A6333E8-B86F-476F-BE72-B01D3129674E}" type="presOf" srcId="{8A85E8C1-D370-4316-8ED7-DF92753AD452}" destId="{8A0FAE65-1960-4992-85E9-BB5707948DC5}" srcOrd="0" destOrd="0" presId="urn:microsoft.com/office/officeart/2005/8/layout/radial1"/>
    <dgm:cxn modelId="{A0EF2ADD-D03B-4B8E-958C-298A83ACF23B}" type="presOf" srcId="{AA020263-4258-4296-A591-4FFA322DA8EF}" destId="{3088BE6C-C7BB-45AE-A25B-E0F741047C9D}" srcOrd="1" destOrd="0" presId="urn:microsoft.com/office/officeart/2005/8/layout/radial1"/>
    <dgm:cxn modelId="{AD66E82C-12F4-4AAD-82B3-8D517838B4D4}" type="presOf" srcId="{8EE08FB3-1043-406D-9802-AB1D3D1E3C45}" destId="{05AF3A4C-1CC5-43C8-BA2D-1EA7C7440F89}" srcOrd="1" destOrd="0" presId="urn:microsoft.com/office/officeart/2005/8/layout/radial1"/>
    <dgm:cxn modelId="{17D0B85D-07EC-424C-8F77-57AACA6D2EE8}" type="presOf" srcId="{199C4325-16A3-4827-B868-E92A596E020D}" destId="{676AB69E-B374-48CC-9EA3-953BFA676C9D}" srcOrd="0" destOrd="0" presId="urn:microsoft.com/office/officeart/2005/8/layout/radial1"/>
    <dgm:cxn modelId="{7A1E5D4F-4E16-4E56-BF5C-68784533E734}" srcId="{845347D2-1F9B-4D29-A65F-CE8836A8E908}" destId="{435866EC-4E02-4B23-BF4E-CC8AD2411C4F}" srcOrd="1" destOrd="0" parTransId="{8EE08FB3-1043-406D-9802-AB1D3D1E3C45}" sibTransId="{A8363B80-2F6D-40BC-BD27-79964DD05F99}"/>
    <dgm:cxn modelId="{65DFC51C-F712-42D4-AB22-7AAB35290127}" srcId="{845347D2-1F9B-4D29-A65F-CE8836A8E908}" destId="{AFF15233-1D4B-4E2B-AA3F-CCDA0C84C753}" srcOrd="5" destOrd="0" parTransId="{5EFB38C9-54FA-491C-A7F4-E82B88DD8DCD}" sibTransId="{AA444B1B-E057-436C-8BEB-F7E453DB81BE}"/>
    <dgm:cxn modelId="{0F5F4CFB-44A5-4AC2-A118-295EB796763F}" type="presOf" srcId="{199C4325-16A3-4827-B868-E92A596E020D}" destId="{6BC2BD14-A51F-4442-A0A3-D960CD662531}" srcOrd="1" destOrd="0" presId="urn:microsoft.com/office/officeart/2005/8/layout/radial1"/>
    <dgm:cxn modelId="{63011D9D-2C46-41C1-A83A-AE191247612A}" srcId="{845347D2-1F9B-4D29-A65F-CE8836A8E908}" destId="{00F27025-CAAC-43AF-A175-EA0643F1015E}" srcOrd="7" destOrd="0" parTransId="{AA020263-4258-4296-A591-4FFA322DA8EF}" sibTransId="{5386A64E-FB2B-4C7A-AE10-63B7F2D96DDC}"/>
    <dgm:cxn modelId="{75E2479D-7915-4C7E-9A6F-0029B08F035A}" type="presParOf" srcId="{6E70B3E2-0B52-4D8F-BFFA-8164A62D485F}" destId="{049DED83-00CE-4967-8D48-1E50102BD327}" srcOrd="0" destOrd="0" presId="urn:microsoft.com/office/officeart/2005/8/layout/radial1"/>
    <dgm:cxn modelId="{B627AE70-7A9A-4182-B45A-9F40395A9E71}" type="presParOf" srcId="{6E70B3E2-0B52-4D8F-BFFA-8164A62D485F}" destId="{67992BF9-4785-4D6D-9D63-2B59EB5D7022}" srcOrd="1" destOrd="0" presId="urn:microsoft.com/office/officeart/2005/8/layout/radial1"/>
    <dgm:cxn modelId="{A0B7F022-4FB1-409A-B5A4-361CE6ADE423}" type="presParOf" srcId="{67992BF9-4785-4D6D-9D63-2B59EB5D7022}" destId="{D522BA78-5DFC-4E51-8612-A26C365D7AE7}" srcOrd="0" destOrd="0" presId="urn:microsoft.com/office/officeart/2005/8/layout/radial1"/>
    <dgm:cxn modelId="{515B4467-DF6A-4AF5-8FED-0DFE75121118}" type="presParOf" srcId="{6E70B3E2-0B52-4D8F-BFFA-8164A62D485F}" destId="{37384CC3-353A-477E-B8F0-6B2062854434}" srcOrd="2" destOrd="0" presId="urn:microsoft.com/office/officeart/2005/8/layout/radial1"/>
    <dgm:cxn modelId="{A050DA1E-71AF-4A06-AF69-45B224168316}" type="presParOf" srcId="{6E70B3E2-0B52-4D8F-BFFA-8164A62D485F}" destId="{3BF236F1-E74A-40CF-ACA6-73519A988438}" srcOrd="3" destOrd="0" presId="urn:microsoft.com/office/officeart/2005/8/layout/radial1"/>
    <dgm:cxn modelId="{80592E78-4B85-4FBA-8D2B-8A7A34958A86}" type="presParOf" srcId="{3BF236F1-E74A-40CF-ACA6-73519A988438}" destId="{05AF3A4C-1CC5-43C8-BA2D-1EA7C7440F89}" srcOrd="0" destOrd="0" presId="urn:microsoft.com/office/officeart/2005/8/layout/radial1"/>
    <dgm:cxn modelId="{3904A714-A15D-4278-AEB2-0CF477F5B40C}" type="presParOf" srcId="{6E70B3E2-0B52-4D8F-BFFA-8164A62D485F}" destId="{66E59218-9A77-4C17-B25D-A17D1F4CD6E4}" srcOrd="4" destOrd="0" presId="urn:microsoft.com/office/officeart/2005/8/layout/radial1"/>
    <dgm:cxn modelId="{53F6F440-CF03-4596-B8AB-B6FEBC552EC1}" type="presParOf" srcId="{6E70B3E2-0B52-4D8F-BFFA-8164A62D485F}" destId="{14267EBC-EB4A-4513-81E7-53CF453FADCD}" srcOrd="5" destOrd="0" presId="urn:microsoft.com/office/officeart/2005/8/layout/radial1"/>
    <dgm:cxn modelId="{50ABC96C-7ADD-4EB5-B13A-9AA31385AF44}" type="presParOf" srcId="{14267EBC-EB4A-4513-81E7-53CF453FADCD}" destId="{86A2AD04-D5BD-4D44-9688-F117C27DC9BF}" srcOrd="0" destOrd="0" presId="urn:microsoft.com/office/officeart/2005/8/layout/radial1"/>
    <dgm:cxn modelId="{A1C86CFA-C2FB-403A-A901-C7D10864CFB8}" type="presParOf" srcId="{6E70B3E2-0B52-4D8F-BFFA-8164A62D485F}" destId="{C8641AA5-69EC-432A-B166-AE08B57BB7EB}" srcOrd="6" destOrd="0" presId="urn:microsoft.com/office/officeart/2005/8/layout/radial1"/>
    <dgm:cxn modelId="{A88EAAD1-07D7-4059-B843-D475BE98DCDB}" type="presParOf" srcId="{6E70B3E2-0B52-4D8F-BFFA-8164A62D485F}" destId="{8A0FAE65-1960-4992-85E9-BB5707948DC5}" srcOrd="7" destOrd="0" presId="urn:microsoft.com/office/officeart/2005/8/layout/radial1"/>
    <dgm:cxn modelId="{CEA4D10A-911C-4F68-9859-1E93B363AB79}" type="presParOf" srcId="{8A0FAE65-1960-4992-85E9-BB5707948DC5}" destId="{7AE734C0-558A-451C-AF0D-9C43C0F03699}" srcOrd="0" destOrd="0" presId="urn:microsoft.com/office/officeart/2005/8/layout/radial1"/>
    <dgm:cxn modelId="{F172A091-93EF-4AE2-8103-16437AC3FDD3}" type="presParOf" srcId="{6E70B3E2-0B52-4D8F-BFFA-8164A62D485F}" destId="{64A0A6B7-D723-4AC7-9C47-356AFD641812}" srcOrd="8" destOrd="0" presId="urn:microsoft.com/office/officeart/2005/8/layout/radial1"/>
    <dgm:cxn modelId="{3AB8C50A-7D57-4139-B156-5B94C3499964}" type="presParOf" srcId="{6E70B3E2-0B52-4D8F-BFFA-8164A62D485F}" destId="{676AB69E-B374-48CC-9EA3-953BFA676C9D}" srcOrd="9" destOrd="0" presId="urn:microsoft.com/office/officeart/2005/8/layout/radial1"/>
    <dgm:cxn modelId="{5A05F3D1-22C9-46E6-8823-535F031566C6}" type="presParOf" srcId="{676AB69E-B374-48CC-9EA3-953BFA676C9D}" destId="{6BC2BD14-A51F-4442-A0A3-D960CD662531}" srcOrd="0" destOrd="0" presId="urn:microsoft.com/office/officeart/2005/8/layout/radial1"/>
    <dgm:cxn modelId="{8D6A8518-9709-434C-98AF-A091A438C3D9}" type="presParOf" srcId="{6E70B3E2-0B52-4D8F-BFFA-8164A62D485F}" destId="{B6A734EC-9B07-4478-A623-C09C4AC2E936}" srcOrd="10" destOrd="0" presId="urn:microsoft.com/office/officeart/2005/8/layout/radial1"/>
    <dgm:cxn modelId="{E54F0955-2B3B-4F0B-A5F8-AC429751B817}" type="presParOf" srcId="{6E70B3E2-0B52-4D8F-BFFA-8164A62D485F}" destId="{B8E7AA24-7497-430A-B6AB-DB9131F60C74}" srcOrd="11" destOrd="0" presId="urn:microsoft.com/office/officeart/2005/8/layout/radial1"/>
    <dgm:cxn modelId="{10FE6529-7AAB-4941-88DF-56D6CC703FDF}" type="presParOf" srcId="{B8E7AA24-7497-430A-B6AB-DB9131F60C74}" destId="{56DD46CC-2F62-40EF-82F3-8D2BED7D580D}" srcOrd="0" destOrd="0" presId="urn:microsoft.com/office/officeart/2005/8/layout/radial1"/>
    <dgm:cxn modelId="{2CE28990-8D6E-4993-ADDE-9474A63D8E6D}" type="presParOf" srcId="{6E70B3E2-0B52-4D8F-BFFA-8164A62D485F}" destId="{BD85C641-6022-41B1-B571-6558E07C7191}" srcOrd="12" destOrd="0" presId="urn:microsoft.com/office/officeart/2005/8/layout/radial1"/>
    <dgm:cxn modelId="{D9512DB5-A9D2-4ED8-8E11-03FFD1EEBC04}" type="presParOf" srcId="{6E70B3E2-0B52-4D8F-BFFA-8164A62D485F}" destId="{5FD9AC7E-5824-4C44-8ECD-8A8DCFF2DEBF}" srcOrd="13" destOrd="0" presId="urn:microsoft.com/office/officeart/2005/8/layout/radial1"/>
    <dgm:cxn modelId="{BCC3D228-9584-4C3A-A9D1-42AF16417488}" type="presParOf" srcId="{5FD9AC7E-5824-4C44-8ECD-8A8DCFF2DEBF}" destId="{3E3215AF-8821-49A0-88D2-9D70624B3592}" srcOrd="0" destOrd="0" presId="urn:microsoft.com/office/officeart/2005/8/layout/radial1"/>
    <dgm:cxn modelId="{08ECF413-97B4-4AF6-AEC4-382A177AA9CF}" type="presParOf" srcId="{6E70B3E2-0B52-4D8F-BFFA-8164A62D485F}" destId="{54331B02-2C5E-4DD9-9240-F443AB36E923}" srcOrd="14" destOrd="0" presId="urn:microsoft.com/office/officeart/2005/8/layout/radial1"/>
    <dgm:cxn modelId="{C454C2AB-EF24-45AC-8F6F-79F85E6AEBBE}" type="presParOf" srcId="{6E70B3E2-0B52-4D8F-BFFA-8164A62D485F}" destId="{996DF059-DCEE-4E4B-93EA-243C8EA0DA01}" srcOrd="15" destOrd="0" presId="urn:microsoft.com/office/officeart/2005/8/layout/radial1"/>
    <dgm:cxn modelId="{ADD1464D-8705-46CC-9079-BBD1620F5B64}" type="presParOf" srcId="{996DF059-DCEE-4E4B-93EA-243C8EA0DA01}" destId="{3088BE6C-C7BB-45AE-A25B-E0F741047C9D}" srcOrd="0" destOrd="0" presId="urn:microsoft.com/office/officeart/2005/8/layout/radial1"/>
    <dgm:cxn modelId="{7A7068A8-855F-4215-B3BD-0DE74A71D659}" type="presParOf" srcId="{6E70B3E2-0B52-4D8F-BFFA-8164A62D485F}" destId="{76C476C4-82EC-4A70-9983-AA0DB0FD9BF8}"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A9006-8345-4E82-B943-081229F9BB61}">
      <dsp:nvSpPr>
        <dsp:cNvPr id="0" name=""/>
        <dsp:cNvSpPr/>
      </dsp:nvSpPr>
      <dsp:spPr>
        <a:xfrm>
          <a:off x="2165449" y="606"/>
          <a:ext cx="1765101" cy="1765101"/>
        </a:xfrm>
        <a:prstGeom prst="ellipse">
          <a:avLst/>
        </a:prstGeom>
        <a:solidFill>
          <a:srgbClr val="1B3F6B"/>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Accessing</a:t>
          </a:r>
          <a:endParaRPr lang="en-US" sz="2100" kern="1200" dirty="0"/>
        </a:p>
      </dsp:txBody>
      <dsp:txXfrm>
        <a:off x="2423942" y="259099"/>
        <a:ext cx="1248115" cy="1248115"/>
      </dsp:txXfrm>
    </dsp:sp>
    <dsp:sp modelId="{5603EE2C-AA11-4C8E-9839-72FD49C1E1DE}">
      <dsp:nvSpPr>
        <dsp:cNvPr id="0" name=""/>
        <dsp:cNvSpPr/>
      </dsp:nvSpPr>
      <dsp:spPr>
        <a:xfrm rot="3600000">
          <a:off x="3469294" y="1722603"/>
          <a:ext cx="470660" cy="595721"/>
        </a:xfrm>
        <a:prstGeom prst="rightArrow">
          <a:avLst>
            <a:gd name="adj1" fmla="val 60000"/>
            <a:gd name="adj2" fmla="val 50000"/>
          </a:avLst>
        </a:prstGeom>
        <a:solidFill>
          <a:srgbClr val="FFFA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504594" y="1780606"/>
        <a:ext cx="329462" cy="357433"/>
      </dsp:txXfrm>
    </dsp:sp>
    <dsp:sp modelId="{773E0246-A78F-42BC-8341-599FC56E3C00}">
      <dsp:nvSpPr>
        <dsp:cNvPr id="0" name=""/>
        <dsp:cNvSpPr/>
      </dsp:nvSpPr>
      <dsp:spPr>
        <a:xfrm>
          <a:off x="3492018" y="2298292"/>
          <a:ext cx="1765101" cy="1765101"/>
        </a:xfrm>
        <a:prstGeom prst="ellipse">
          <a:avLst/>
        </a:prstGeom>
        <a:solidFill>
          <a:srgbClr val="1B3F6B"/>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Processing</a:t>
          </a:r>
          <a:endParaRPr lang="en-US" sz="2100" kern="1200" dirty="0"/>
        </a:p>
      </dsp:txBody>
      <dsp:txXfrm>
        <a:off x="3750511" y="2556785"/>
        <a:ext cx="1248115" cy="1248115"/>
      </dsp:txXfrm>
    </dsp:sp>
    <dsp:sp modelId="{21848B60-16E3-4B80-9A05-9040B3D4018B}">
      <dsp:nvSpPr>
        <dsp:cNvPr id="0" name=""/>
        <dsp:cNvSpPr/>
      </dsp:nvSpPr>
      <dsp:spPr>
        <a:xfrm rot="10800000">
          <a:off x="2825990" y="2882982"/>
          <a:ext cx="470660" cy="595721"/>
        </a:xfrm>
        <a:prstGeom prst="rightArrow">
          <a:avLst>
            <a:gd name="adj1" fmla="val 60000"/>
            <a:gd name="adj2" fmla="val 50000"/>
          </a:avLst>
        </a:prstGeom>
        <a:solidFill>
          <a:srgbClr val="FFFA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967188" y="3002126"/>
        <a:ext cx="329462" cy="357433"/>
      </dsp:txXfrm>
    </dsp:sp>
    <dsp:sp modelId="{E90304EE-988D-4D06-B7A4-5653538D6BE9}">
      <dsp:nvSpPr>
        <dsp:cNvPr id="0" name=""/>
        <dsp:cNvSpPr/>
      </dsp:nvSpPr>
      <dsp:spPr>
        <a:xfrm>
          <a:off x="838879" y="2298292"/>
          <a:ext cx="1765101" cy="1765101"/>
        </a:xfrm>
        <a:prstGeom prst="ellipse">
          <a:avLst/>
        </a:prstGeom>
        <a:solidFill>
          <a:srgbClr val="1B3F6B"/>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Sharing</a:t>
          </a:r>
          <a:endParaRPr lang="en-US" sz="2100" kern="1200" dirty="0"/>
        </a:p>
      </dsp:txBody>
      <dsp:txXfrm>
        <a:off x="1097372" y="2556785"/>
        <a:ext cx="1248115" cy="1248115"/>
      </dsp:txXfrm>
    </dsp:sp>
    <dsp:sp modelId="{302DB555-29ED-4176-A41A-FF1374B7E68F}">
      <dsp:nvSpPr>
        <dsp:cNvPr id="0" name=""/>
        <dsp:cNvSpPr/>
      </dsp:nvSpPr>
      <dsp:spPr>
        <a:xfrm rot="18000000">
          <a:off x="2142724" y="1745675"/>
          <a:ext cx="470660" cy="595721"/>
        </a:xfrm>
        <a:prstGeom prst="rightArrow">
          <a:avLst>
            <a:gd name="adj1" fmla="val 60000"/>
            <a:gd name="adj2" fmla="val 50000"/>
          </a:avLst>
        </a:prstGeom>
        <a:solidFill>
          <a:srgbClr val="FFFA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178024" y="1925960"/>
        <a:ext cx="329462" cy="357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DED83-00CE-4967-8D48-1E50102BD327}">
      <dsp:nvSpPr>
        <dsp:cNvPr id="0" name=""/>
        <dsp:cNvSpPr/>
      </dsp:nvSpPr>
      <dsp:spPr>
        <a:xfrm>
          <a:off x="3429006" y="2095512"/>
          <a:ext cx="1210791" cy="1210791"/>
        </a:xfrm>
        <a:prstGeom prst="ellips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a:solidFill>
                <a:srgbClr val="FFFF00"/>
              </a:solidFill>
            </a:rPr>
            <a:t>ELA</a:t>
          </a:r>
        </a:p>
      </dsp:txBody>
      <dsp:txXfrm>
        <a:off x="3606322" y="2272828"/>
        <a:ext cx="856159" cy="856159"/>
      </dsp:txXfrm>
    </dsp:sp>
    <dsp:sp modelId="{67992BF9-4785-4D6D-9D63-2B59EB5D7022}">
      <dsp:nvSpPr>
        <dsp:cNvPr id="0" name=""/>
        <dsp:cNvSpPr/>
      </dsp:nvSpPr>
      <dsp:spPr>
        <a:xfrm rot="16206899">
          <a:off x="3596165" y="1641687"/>
          <a:ext cx="880671" cy="26982"/>
        </a:xfrm>
        <a:custGeom>
          <a:avLst/>
          <a:gdLst/>
          <a:ahLst/>
          <a:cxnLst/>
          <a:rect l="0" t="0" r="0" b="0"/>
          <a:pathLst>
            <a:path>
              <a:moveTo>
                <a:pt x="0" y="13491"/>
              </a:moveTo>
              <a:lnTo>
                <a:pt x="880671" y="134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4484" y="1633162"/>
        <a:ext cx="44033" cy="44033"/>
      </dsp:txXfrm>
    </dsp:sp>
    <dsp:sp modelId="{37384CC3-353A-477E-B8F0-6B2062854434}">
      <dsp:nvSpPr>
        <dsp:cNvPr id="0" name=""/>
        <dsp:cNvSpPr/>
      </dsp:nvSpPr>
      <dsp:spPr>
        <a:xfrm>
          <a:off x="3433204" y="4054"/>
          <a:ext cx="1210791" cy="1210791"/>
        </a:xfrm>
        <a:prstGeom prst="ellips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rgbClr val="FFFF00"/>
              </a:solidFill>
            </a:rPr>
            <a:t>Physics</a:t>
          </a:r>
        </a:p>
      </dsp:txBody>
      <dsp:txXfrm>
        <a:off x="3610520" y="181370"/>
        <a:ext cx="856159" cy="856159"/>
      </dsp:txXfrm>
    </dsp:sp>
    <dsp:sp modelId="{3BF236F1-E74A-40CF-ACA6-73519A988438}">
      <dsp:nvSpPr>
        <dsp:cNvPr id="0" name=""/>
        <dsp:cNvSpPr/>
      </dsp:nvSpPr>
      <dsp:spPr>
        <a:xfrm rot="18865353">
          <a:off x="4327050" y="1943009"/>
          <a:ext cx="873809" cy="26982"/>
        </a:xfrm>
        <a:custGeom>
          <a:avLst/>
          <a:gdLst/>
          <a:ahLst/>
          <a:cxnLst/>
          <a:rect l="0" t="0" r="0" b="0"/>
          <a:pathLst>
            <a:path>
              <a:moveTo>
                <a:pt x="0" y="13491"/>
              </a:moveTo>
              <a:lnTo>
                <a:pt x="873809" y="134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42109" y="1934655"/>
        <a:ext cx="43690" cy="43690"/>
      </dsp:txXfrm>
    </dsp:sp>
    <dsp:sp modelId="{66E59218-9A77-4C17-B25D-A17D1F4CD6E4}">
      <dsp:nvSpPr>
        <dsp:cNvPr id="0" name=""/>
        <dsp:cNvSpPr/>
      </dsp:nvSpPr>
      <dsp:spPr>
        <a:xfrm>
          <a:off x="4888112" y="606696"/>
          <a:ext cx="1210791" cy="1210791"/>
        </a:xfrm>
        <a:prstGeom prst="ellips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rgbClr val="FFFF00"/>
              </a:solidFill>
            </a:rPr>
            <a:t>Chemistry</a:t>
          </a:r>
        </a:p>
      </dsp:txBody>
      <dsp:txXfrm>
        <a:off x="5065428" y="784012"/>
        <a:ext cx="856159" cy="856159"/>
      </dsp:txXfrm>
    </dsp:sp>
    <dsp:sp modelId="{14267EBC-EB4A-4513-81E7-53CF453FADCD}">
      <dsp:nvSpPr>
        <dsp:cNvPr id="0" name=""/>
        <dsp:cNvSpPr/>
      </dsp:nvSpPr>
      <dsp:spPr>
        <a:xfrm rot="21543466">
          <a:off x="4639658" y="2670463"/>
          <a:ext cx="851235" cy="26982"/>
        </a:xfrm>
        <a:custGeom>
          <a:avLst/>
          <a:gdLst/>
          <a:ahLst/>
          <a:cxnLst/>
          <a:rect l="0" t="0" r="0" b="0"/>
          <a:pathLst>
            <a:path>
              <a:moveTo>
                <a:pt x="0" y="13491"/>
              </a:moveTo>
              <a:lnTo>
                <a:pt x="851235" y="134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43995" y="2662673"/>
        <a:ext cx="42561" cy="42561"/>
      </dsp:txXfrm>
    </dsp:sp>
    <dsp:sp modelId="{C8641AA5-69EC-432A-B166-AE08B57BB7EB}">
      <dsp:nvSpPr>
        <dsp:cNvPr id="0" name=""/>
        <dsp:cNvSpPr/>
      </dsp:nvSpPr>
      <dsp:spPr>
        <a:xfrm>
          <a:off x="5490754" y="2061604"/>
          <a:ext cx="1210791" cy="1210791"/>
        </a:xfrm>
        <a:prstGeom prst="ellips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rgbClr val="FFFF00"/>
              </a:solidFill>
            </a:rPr>
            <a:t>Biology</a:t>
          </a:r>
        </a:p>
      </dsp:txBody>
      <dsp:txXfrm>
        <a:off x="5668070" y="2238920"/>
        <a:ext cx="856159" cy="856159"/>
      </dsp:txXfrm>
    </dsp:sp>
    <dsp:sp modelId="{8A0FAE65-1960-4992-85E9-BB5707948DC5}">
      <dsp:nvSpPr>
        <dsp:cNvPr id="0" name=""/>
        <dsp:cNvSpPr/>
      </dsp:nvSpPr>
      <dsp:spPr>
        <a:xfrm rot="2654519">
          <a:off x="4350990" y="3397916"/>
          <a:ext cx="825928" cy="26982"/>
        </a:xfrm>
        <a:custGeom>
          <a:avLst/>
          <a:gdLst/>
          <a:ahLst/>
          <a:cxnLst/>
          <a:rect l="0" t="0" r="0" b="0"/>
          <a:pathLst>
            <a:path>
              <a:moveTo>
                <a:pt x="0" y="13491"/>
              </a:moveTo>
              <a:lnTo>
                <a:pt x="825928" y="134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43306" y="3390759"/>
        <a:ext cx="41296" cy="41296"/>
      </dsp:txXfrm>
    </dsp:sp>
    <dsp:sp modelId="{64A0A6B7-D723-4AC7-9C47-356AFD641812}">
      <dsp:nvSpPr>
        <dsp:cNvPr id="0" name=""/>
        <dsp:cNvSpPr/>
      </dsp:nvSpPr>
      <dsp:spPr>
        <a:xfrm>
          <a:off x="4888112" y="3516512"/>
          <a:ext cx="1210791" cy="1210791"/>
        </a:xfrm>
        <a:prstGeom prst="ellips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rgbClr val="FFFF00"/>
              </a:solidFill>
            </a:rPr>
            <a:t>Music</a:t>
          </a:r>
        </a:p>
      </dsp:txBody>
      <dsp:txXfrm>
        <a:off x="5065428" y="3693828"/>
        <a:ext cx="856159" cy="856159"/>
      </dsp:txXfrm>
    </dsp:sp>
    <dsp:sp modelId="{676AB69E-B374-48CC-9EA3-953BFA676C9D}">
      <dsp:nvSpPr>
        <dsp:cNvPr id="0" name=""/>
        <dsp:cNvSpPr/>
      </dsp:nvSpPr>
      <dsp:spPr>
        <a:xfrm rot="5392869">
          <a:off x="3630073" y="3699238"/>
          <a:ext cx="812854" cy="26982"/>
        </a:xfrm>
        <a:custGeom>
          <a:avLst/>
          <a:gdLst/>
          <a:ahLst/>
          <a:cxnLst/>
          <a:rect l="0" t="0" r="0" b="0"/>
          <a:pathLst>
            <a:path>
              <a:moveTo>
                <a:pt x="0" y="13491"/>
              </a:moveTo>
              <a:lnTo>
                <a:pt x="812854" y="134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6179" y="3692407"/>
        <a:ext cx="40642" cy="40642"/>
      </dsp:txXfrm>
    </dsp:sp>
    <dsp:sp modelId="{B6A734EC-9B07-4478-A623-C09C4AC2E936}">
      <dsp:nvSpPr>
        <dsp:cNvPr id="0" name=""/>
        <dsp:cNvSpPr/>
      </dsp:nvSpPr>
      <dsp:spPr>
        <a:xfrm>
          <a:off x="3433204" y="4119154"/>
          <a:ext cx="1210791" cy="1210791"/>
        </a:xfrm>
        <a:prstGeom prst="ellips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rgbClr val="FFFF00"/>
              </a:solidFill>
            </a:rPr>
            <a:t>History</a:t>
          </a:r>
        </a:p>
      </dsp:txBody>
      <dsp:txXfrm>
        <a:off x="3610520" y="4296470"/>
        <a:ext cx="856159" cy="856159"/>
      </dsp:txXfrm>
    </dsp:sp>
    <dsp:sp modelId="{B8E7AA24-7497-430A-B6AB-DB9131F60C74}">
      <dsp:nvSpPr>
        <dsp:cNvPr id="0" name=""/>
        <dsp:cNvSpPr/>
      </dsp:nvSpPr>
      <dsp:spPr>
        <a:xfrm rot="8135566">
          <a:off x="2899086" y="3397916"/>
          <a:ext cx="819922" cy="26982"/>
        </a:xfrm>
        <a:custGeom>
          <a:avLst/>
          <a:gdLst/>
          <a:ahLst/>
          <a:cxnLst/>
          <a:rect l="0" t="0" r="0" b="0"/>
          <a:pathLst>
            <a:path>
              <a:moveTo>
                <a:pt x="0" y="13491"/>
              </a:moveTo>
              <a:lnTo>
                <a:pt x="819922" y="134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88549" y="3390910"/>
        <a:ext cx="40996" cy="40996"/>
      </dsp:txXfrm>
    </dsp:sp>
    <dsp:sp modelId="{BD85C641-6022-41B1-B571-6558E07C7191}">
      <dsp:nvSpPr>
        <dsp:cNvPr id="0" name=""/>
        <dsp:cNvSpPr/>
      </dsp:nvSpPr>
      <dsp:spPr>
        <a:xfrm>
          <a:off x="1978296" y="3516512"/>
          <a:ext cx="1210791" cy="1210791"/>
        </a:xfrm>
        <a:prstGeom prst="ellips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rgbClr val="FFFF00"/>
              </a:solidFill>
            </a:rPr>
            <a:t>Civics</a:t>
          </a:r>
        </a:p>
      </dsp:txBody>
      <dsp:txXfrm>
        <a:off x="2155612" y="3693828"/>
        <a:ext cx="856159" cy="856159"/>
      </dsp:txXfrm>
    </dsp:sp>
    <dsp:sp modelId="{5FD9AC7E-5824-4C44-8ECD-8A8DCFF2DEBF}">
      <dsp:nvSpPr>
        <dsp:cNvPr id="0" name=""/>
        <dsp:cNvSpPr/>
      </dsp:nvSpPr>
      <dsp:spPr>
        <a:xfrm rot="10856765">
          <a:off x="2586305" y="2670463"/>
          <a:ext cx="842841" cy="26982"/>
        </a:xfrm>
        <a:custGeom>
          <a:avLst/>
          <a:gdLst/>
          <a:ahLst/>
          <a:cxnLst/>
          <a:rect l="0" t="0" r="0" b="0"/>
          <a:pathLst>
            <a:path>
              <a:moveTo>
                <a:pt x="0" y="13491"/>
              </a:moveTo>
              <a:lnTo>
                <a:pt x="842841" y="134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86655" y="2662883"/>
        <a:ext cx="42142" cy="42142"/>
      </dsp:txXfrm>
    </dsp:sp>
    <dsp:sp modelId="{54331B02-2C5E-4DD9-9240-F443AB36E923}">
      <dsp:nvSpPr>
        <dsp:cNvPr id="0" name=""/>
        <dsp:cNvSpPr/>
      </dsp:nvSpPr>
      <dsp:spPr>
        <a:xfrm>
          <a:off x="1375654" y="2061604"/>
          <a:ext cx="1210791" cy="1210791"/>
        </a:xfrm>
        <a:prstGeom prst="ellips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rgbClr val="FFFF00"/>
              </a:solidFill>
            </a:rPr>
            <a:t>Math</a:t>
          </a:r>
        </a:p>
      </dsp:txBody>
      <dsp:txXfrm>
        <a:off x="1552970" y="2238920"/>
        <a:ext cx="856159" cy="856159"/>
      </dsp:txXfrm>
    </dsp:sp>
    <dsp:sp modelId="{996DF059-DCEE-4E4B-93EA-243C8EA0DA01}">
      <dsp:nvSpPr>
        <dsp:cNvPr id="0" name=""/>
        <dsp:cNvSpPr/>
      </dsp:nvSpPr>
      <dsp:spPr>
        <a:xfrm rot="13544562">
          <a:off x="2875076" y="1943009"/>
          <a:ext cx="867942" cy="26982"/>
        </a:xfrm>
        <a:custGeom>
          <a:avLst/>
          <a:gdLst/>
          <a:ahLst/>
          <a:cxnLst/>
          <a:rect l="0" t="0" r="0" b="0"/>
          <a:pathLst>
            <a:path>
              <a:moveTo>
                <a:pt x="0" y="13491"/>
              </a:moveTo>
              <a:lnTo>
                <a:pt x="867942" y="134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87348" y="1934801"/>
        <a:ext cx="43397" cy="43397"/>
      </dsp:txXfrm>
    </dsp:sp>
    <dsp:sp modelId="{76C476C4-82EC-4A70-9983-AA0DB0FD9BF8}">
      <dsp:nvSpPr>
        <dsp:cNvPr id="0" name=""/>
        <dsp:cNvSpPr/>
      </dsp:nvSpPr>
      <dsp:spPr>
        <a:xfrm>
          <a:off x="1978296" y="606696"/>
          <a:ext cx="1210791" cy="1210791"/>
        </a:xfrm>
        <a:prstGeom prst="ellips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rgbClr val="FFFF00"/>
              </a:solidFill>
            </a:rPr>
            <a:t>Drama</a:t>
          </a:r>
        </a:p>
      </dsp:txBody>
      <dsp:txXfrm>
        <a:off x="2155612" y="784012"/>
        <a:ext cx="856159" cy="85615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2013 Fall Curricululm Alignment Institute</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369696F-8C51-44B1-8FC5-497FA0356924}" type="datetimeFigureOut">
              <a:rPr lang="en-US" smtClean="0"/>
              <a:t>11/9/2012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95686B-8C2B-4E1A-8EDA-836CB0027FE5}" type="slidenum">
              <a:rPr lang="en-US" smtClean="0"/>
              <a:t>‹#›</a:t>
            </a:fld>
            <a:endParaRPr lang="en-US"/>
          </a:p>
        </p:txBody>
      </p:sp>
    </p:spTree>
    <p:extLst>
      <p:ext uri="{BB962C8B-B14F-4D97-AF65-F5344CB8AC3E}">
        <p14:creationId xmlns:p14="http://schemas.microsoft.com/office/powerpoint/2010/main" val="283384415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2013 Fall Curricululm Alignment Institute</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23189B-8845-4EE7-9918-B682778D4ACE}" type="datetimeFigureOut">
              <a:rPr lang="en-US" smtClean="0"/>
              <a:t>11/9/2012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A06F62-91F5-4CC0-B33A-FF9B1ED76084}" type="slidenum">
              <a:rPr lang="en-US" smtClean="0"/>
              <a:t>‹#›</a:t>
            </a:fld>
            <a:endParaRPr lang="en-US"/>
          </a:p>
        </p:txBody>
      </p:sp>
    </p:spTree>
    <p:extLst>
      <p:ext uri="{BB962C8B-B14F-4D97-AF65-F5344CB8AC3E}">
        <p14:creationId xmlns:p14="http://schemas.microsoft.com/office/powerpoint/2010/main" val="161561810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Welcome to an</a:t>
            </a:r>
            <a:r>
              <a:rPr lang="en-US" baseline="0" dirty="0" smtClean="0"/>
              <a:t> Introduction to the Alaska English/Language Arts &amp; Mathematics Standards.</a:t>
            </a:r>
            <a:endParaRPr lang="en-US" dirty="0" smtClean="0"/>
          </a:p>
          <a:p>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 so that was kind of heavy.  But,</a:t>
            </a:r>
            <a:r>
              <a:rPr lang="en-US" baseline="0" dirty="0" smtClean="0"/>
              <a:t> if you break it down and take it piece-by-piece, this really is a pretty simple process – in fact, it is exactly what I had to do to give this presentation today.  I am not a literacy specialist.  I am a scientist.  But, here I am talking to you today about literacy.  For me to do that I had to bust out some skills to access the information about disciplinary literacy in the state ELA standards.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 had to critically read the standards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 had to parse out what the main point of each standard was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Well, to do that I obviously</a:t>
            </a:r>
            <a:r>
              <a:rPr lang="en-US" baseline="0" dirty="0" smtClean="0"/>
              <a:t> had to learn some new words, like “</a:t>
            </a:r>
            <a:r>
              <a:rPr lang="en-US" baseline="0" dirty="0" err="1" smtClean="0"/>
              <a:t>lexile</a:t>
            </a:r>
            <a:r>
              <a:rPr lang="en-US" baseline="0" dirty="0" smtClean="0"/>
              <a:t> level” and “phonemic awareness”</a:t>
            </a:r>
            <a:endParaRPr lang="en-US" dirty="0" smtClean="0"/>
          </a:p>
          <a:p>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I’d taken in all that information, I had to process</a:t>
            </a:r>
            <a:r>
              <a:rPr lang="en-US" baseline="0" dirty="0" smtClean="0"/>
              <a:t> it.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 had to cogitate a bit on what I thought that </a:t>
            </a:r>
            <a:r>
              <a:rPr lang="en-US" i="1" u="sng" baseline="0" dirty="0" smtClean="0"/>
              <a:t>actually meant</a:t>
            </a:r>
          </a:p>
          <a:p>
            <a:pPr marL="228600" indent="-228600">
              <a:buFont typeface="+mj-lt"/>
              <a:buAutoNum type="arabicPeriod"/>
            </a:pPr>
            <a:r>
              <a:rPr lang="en-US" dirty="0" smtClean="0"/>
              <a:t>I had to put it</a:t>
            </a:r>
            <a:r>
              <a:rPr lang="en-US" baseline="0" dirty="0" smtClean="0"/>
              <a:t> in some order that made sense to me (and hopefully to you too!)</a:t>
            </a:r>
          </a:p>
          <a:p>
            <a:pPr marL="228600" indent="-228600">
              <a:buFont typeface="+mj-lt"/>
              <a:buAutoNum type="arabicPeriod"/>
            </a:pPr>
            <a:r>
              <a:rPr lang="en-US" baseline="0" dirty="0" smtClean="0"/>
              <a:t>I had to clearly lay out the information and make my case for it</a:t>
            </a:r>
          </a:p>
          <a:p>
            <a:pPr marL="228600" indent="-228600">
              <a:buFont typeface="+mj-lt"/>
              <a:buAutoNum type="arabicPeriod"/>
            </a:pPr>
            <a:r>
              <a:rPr lang="en-US" baseline="0" dirty="0" smtClean="0"/>
              <a:t>I had to pull together supporting information and documents </a:t>
            </a:r>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 had to put together</a:t>
            </a:r>
            <a:r>
              <a:rPr lang="en-US" baseline="0" dirty="0" smtClean="0"/>
              <a:t> this truly exceptional PowerPoint presentation for you all.  And that required me to:</a:t>
            </a:r>
          </a:p>
          <a:p>
            <a:pPr marL="228600" indent="-228600">
              <a:buFont typeface="+mj-lt"/>
              <a:buAutoNum type="arabicPeriod"/>
            </a:pPr>
            <a:r>
              <a:rPr lang="en-US" baseline="0" dirty="0" smtClean="0"/>
              <a:t>Translate source information and my ideas into language that anyone could potentially access.  To do that, one really has to </a:t>
            </a:r>
            <a:r>
              <a:rPr lang="en-US" b="1" baseline="0" dirty="0" smtClean="0"/>
              <a:t>know</a:t>
            </a:r>
            <a:r>
              <a:rPr lang="en-US" baseline="0" dirty="0" smtClean="0"/>
              <a:t> the information, because you’re distilling it down to it’s essence.  And the thing about distillation (working science back into the discussion here) is that it concentrates what was originally there, so if you’re beginning with an imperfect concept, that is only going to be magnified.  So this step is a really excellent check to determine if you’ve got it right.  (I did this by sending a frantic note to our literacy specialist Karen with my ideas.  She looked at it, pulled me off the wall, and told me I’d pretty much got it right.)</a:t>
            </a:r>
          </a:p>
          <a:p>
            <a:pPr marL="228600" indent="-228600">
              <a:buFont typeface="+mj-lt"/>
              <a:buAutoNum type="arabicPeriod"/>
            </a:pPr>
            <a:r>
              <a:rPr lang="en-US" baseline="0" dirty="0" smtClean="0"/>
              <a:t>Then I had to put together this PowerPoint.  Now, even though I’m conducting it in a less than formal manner, this represents a very real aspect of technical writing, and proficiency in developing presentations is just as valuable a skill as say being able to write a journal article, or technical report.  </a:t>
            </a:r>
          </a:p>
          <a:p>
            <a:pPr marL="228600" indent="-228600">
              <a:buFont typeface="+mj-lt"/>
              <a:buAutoNum type="arabicPeriod"/>
            </a:pPr>
            <a:r>
              <a:rPr lang="en-US" baseline="0" dirty="0" smtClean="0"/>
              <a:t>Finally I had to give the presentation.  And I feel that presenting can really be broken into two skill sets –</a:t>
            </a:r>
          </a:p>
          <a:p>
            <a:pPr marL="685800" lvl="1" indent="-228600">
              <a:buFont typeface="Arial" pitchFamily="34" charset="0"/>
              <a:buChar char="•"/>
            </a:pPr>
            <a:r>
              <a:rPr lang="en-US" baseline="0" dirty="0" smtClean="0"/>
              <a:t>First you need the ability to speak in front of people.  For some that’s a skill that comes naturally.  For others it takes some practice.  And if you are unlucky enough to be a nerdy science introvert, it is perhaps something that one has to develop over years.</a:t>
            </a:r>
          </a:p>
          <a:p>
            <a:pPr marL="685800" lvl="1" indent="-228600">
              <a:buFont typeface="Arial" pitchFamily="34" charset="0"/>
              <a:buChar char="•"/>
            </a:pPr>
            <a:r>
              <a:rPr lang="en-US" baseline="0" dirty="0" smtClean="0"/>
              <a:t>Second, and I think this is a skill that is often overlooked in presenting, a good presenter is also a good listener.  You react to your audience.  You listen to both the spoken and unspoken cues they are communicating back to you to refine your presentation on the fly.  Critical listen skills help a presenter be more dynamic.  And dynamic presenters are just more fun to listen to.  We’ve all had that professor in college (possibly in math, never in science) who just stood in front of the class and droned on and on and on while your mind checked out and your neighbor started to drool.  We don’t want that. </a:t>
            </a:r>
          </a:p>
          <a:p>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I’ve just hit you with a lot of information,</a:t>
            </a:r>
            <a:r>
              <a:rPr lang="en-US" baseline="0" dirty="0" smtClean="0"/>
              <a:t> s</a:t>
            </a:r>
            <a:r>
              <a:rPr lang="en-US" dirty="0" smtClean="0"/>
              <a:t>o let’s take a break</a:t>
            </a:r>
            <a:r>
              <a:rPr lang="en-US" baseline="0" dirty="0" smtClean="0"/>
              <a:t> here for a second.  Stretch.  Deep breath in.  Slow out.  </a:t>
            </a:r>
          </a:p>
          <a:p>
            <a:endParaRPr lang="en-US" baseline="0" dirty="0" smtClean="0"/>
          </a:p>
          <a:p>
            <a:r>
              <a:rPr lang="en-US" baseline="0" dirty="0" smtClean="0"/>
              <a:t>OK.</a:t>
            </a:r>
          </a:p>
          <a:p>
            <a:endParaRPr lang="en-US" baseline="0" dirty="0" smtClean="0"/>
          </a:p>
          <a:p>
            <a:r>
              <a:rPr lang="en-US" baseline="0" dirty="0" smtClean="0"/>
              <a:t>So I think it is important to note here that there are multiple opportunities to build connection across disciplines using these new standards as a foil.  </a:t>
            </a:r>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I’ve just hit you with a lot of information,</a:t>
            </a:r>
            <a:r>
              <a:rPr lang="en-US" baseline="0" dirty="0" smtClean="0"/>
              <a:t> s</a:t>
            </a:r>
            <a:r>
              <a:rPr lang="en-US" dirty="0" smtClean="0"/>
              <a:t>o let’s take a break</a:t>
            </a:r>
            <a:r>
              <a:rPr lang="en-US" baseline="0" dirty="0" smtClean="0"/>
              <a:t> here for a second.  Stretch.  Deep breath in.  Slow out.  </a:t>
            </a:r>
          </a:p>
          <a:p>
            <a:endParaRPr lang="en-US" baseline="0" dirty="0" smtClean="0"/>
          </a:p>
          <a:p>
            <a:r>
              <a:rPr lang="en-US" baseline="0" dirty="0" smtClean="0"/>
              <a:t>OK.</a:t>
            </a:r>
          </a:p>
          <a:p>
            <a:endParaRPr lang="en-US" baseline="0" dirty="0" smtClean="0"/>
          </a:p>
          <a:p>
            <a:r>
              <a:rPr lang="en-US" baseline="0" dirty="0" smtClean="0"/>
              <a:t>So I think it is important to note here that there are multiple opportunities to build connection </a:t>
            </a:r>
            <a:r>
              <a:rPr lang="en-US" baseline="0" smtClean="0"/>
              <a:t>across disciplines </a:t>
            </a:r>
            <a:r>
              <a:rPr lang="en-US" baseline="0" dirty="0" smtClean="0"/>
              <a:t>using these new standards as a foil.  </a:t>
            </a:r>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457200">
              <a:buFont typeface="+mj-lt"/>
              <a:buAutoNum type="arabicPeriod"/>
            </a:pPr>
            <a:r>
              <a:rPr lang="en-US" sz="2800" dirty="0" smtClean="0">
                <a:solidFill>
                  <a:schemeClr val="tx1"/>
                </a:solidFill>
              </a:rPr>
              <a:t>Review of ELA organization</a:t>
            </a:r>
          </a:p>
          <a:p>
            <a:pPr marL="571500" indent="-457200">
              <a:buFont typeface="+mj-lt"/>
              <a:buAutoNum type="arabicPeriod"/>
            </a:pPr>
            <a:r>
              <a:rPr lang="en-US" sz="2800" dirty="0" smtClean="0">
                <a:solidFill>
                  <a:schemeClr val="tx1"/>
                </a:solidFill>
              </a:rPr>
              <a:t>Highlight: </a:t>
            </a:r>
          </a:p>
          <a:p>
            <a:pPr marL="1085850" lvl="1" indent="-514350" algn="l">
              <a:buFont typeface="+mj-lt"/>
              <a:buAutoNum type="alphaLcPeriod"/>
            </a:pPr>
            <a:r>
              <a:rPr lang="en-US" sz="2800" dirty="0" smtClean="0">
                <a:solidFill>
                  <a:schemeClr val="tx1"/>
                </a:solidFill>
              </a:rPr>
              <a:t>What remains the same in the new ELA standards</a:t>
            </a:r>
          </a:p>
          <a:p>
            <a:pPr marL="1085850" lvl="1" indent="-514350" algn="l">
              <a:buFont typeface="+mj-lt"/>
              <a:buAutoNum type="alphaLcPeriod"/>
            </a:pPr>
            <a:r>
              <a:rPr lang="en-US" sz="2800" dirty="0" smtClean="0">
                <a:solidFill>
                  <a:schemeClr val="tx1"/>
                </a:solidFill>
              </a:rPr>
              <a:t>Changes to ELA standards</a:t>
            </a:r>
          </a:p>
          <a:p>
            <a:pPr marL="571500" indent="-457200">
              <a:buFont typeface="+mj-lt"/>
              <a:buAutoNum type="arabicPeriod"/>
            </a:pPr>
            <a:r>
              <a:rPr lang="en-US" sz="2800" dirty="0" smtClean="0">
                <a:solidFill>
                  <a:schemeClr val="tx1"/>
                </a:solidFill>
              </a:rPr>
              <a:t>What do these changes really mean?</a:t>
            </a:r>
          </a:p>
          <a:p>
            <a:pPr marL="1085850" lvl="1" indent="-514350" algn="l">
              <a:buFont typeface="+mj-lt"/>
              <a:buAutoNum type="alphaLcPeriod"/>
            </a:pPr>
            <a:r>
              <a:rPr lang="en-US" sz="2800" dirty="0" smtClean="0">
                <a:solidFill>
                  <a:schemeClr val="tx1"/>
                </a:solidFill>
              </a:rPr>
              <a:t>Extracting evidence from text</a:t>
            </a:r>
          </a:p>
          <a:p>
            <a:pPr marL="1085850" lvl="1" indent="-514350" algn="l">
              <a:buFont typeface="+mj-lt"/>
              <a:buAutoNum type="alphaLcPeriod"/>
            </a:pPr>
            <a:r>
              <a:rPr lang="en-US" sz="2800" dirty="0" smtClean="0">
                <a:solidFill>
                  <a:schemeClr val="tx1"/>
                </a:solidFill>
              </a:rPr>
              <a:t>Thinking about text</a:t>
            </a:r>
          </a:p>
          <a:p>
            <a:pPr marL="571500" indent="-457200">
              <a:buFont typeface="+mj-lt"/>
              <a:buAutoNum type="arabicPeriod"/>
            </a:pPr>
            <a:r>
              <a:rPr lang="en-US" sz="2800" dirty="0" smtClean="0">
                <a:solidFill>
                  <a:schemeClr val="tx1"/>
                </a:solidFill>
              </a:rPr>
              <a:t>Cross-cutting opportunities</a:t>
            </a:r>
          </a:p>
          <a:p>
            <a:pPr marL="571500" indent="-457200">
              <a:buFont typeface="+mj-lt"/>
              <a:buAutoNum type="arabicPeriod"/>
            </a:pPr>
            <a:r>
              <a:rPr lang="en-US" sz="2800" dirty="0" smtClean="0">
                <a:solidFill>
                  <a:schemeClr val="tx1"/>
                </a:solidFill>
              </a:rPr>
              <a:t>Links to other initiatives</a:t>
            </a:r>
          </a:p>
          <a:p>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grade level has grade specific standards that are linked to the anchor standards. This is the expectation of a particular standard at a particular grade level.</a:t>
            </a:r>
          </a:p>
          <a:p>
            <a:endParaRPr lang="en-US" baseline="0" dirty="0" smtClean="0"/>
          </a:p>
          <a:p>
            <a:r>
              <a:rPr lang="en-US" b="1" baseline="0" dirty="0" smtClean="0"/>
              <a:t>Specifically, there are two important things to note on this chart: (1) is the addition of an entire strand of informational text under “reading” for ALL grades, and (2) is the inclusion of the Standards for Literacy in History/Social Studies, Science, and Technical Subjects in grade 6-12.</a:t>
            </a:r>
            <a:r>
              <a:rPr lang="en-US" baseline="0" dirty="0" smtClean="0"/>
              <a:t> These standards do not address the content a student will be required to know</a:t>
            </a:r>
            <a:r>
              <a:rPr lang="en-US" b="1" baseline="0" dirty="0" smtClean="0"/>
              <a:t> about </a:t>
            </a:r>
            <a:r>
              <a:rPr lang="en-US" baseline="0" dirty="0" smtClean="0"/>
              <a:t>the subjects of History/Social Studies, Science, and Technical Subjects in grades 6-12. What these standards address is LITERACY within those content areas. How to read and write within these disciplines.</a:t>
            </a:r>
            <a:endParaRPr lang="en-US" dirty="0" smtClean="0"/>
          </a:p>
          <a:p>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main shifts in ELA:</a:t>
            </a:r>
          </a:p>
          <a:p>
            <a:pPr marL="232943" indent="-232943">
              <a:buFont typeface="+mj-lt"/>
              <a:buAutoNum type="arabicPeriod"/>
            </a:pPr>
            <a:r>
              <a:rPr lang="en-US" dirty="0" smtClean="0"/>
              <a:t>Students are</a:t>
            </a:r>
            <a:r>
              <a:rPr lang="en-US" baseline="0" dirty="0" smtClean="0"/>
              <a:t> taught to </a:t>
            </a:r>
            <a:r>
              <a:rPr lang="en-US" dirty="0" smtClean="0"/>
              <a:t>build knowledge through content-rich nonfiction and informational texts in addition to literature.  The general recommendation is that</a:t>
            </a:r>
            <a:r>
              <a:rPr lang="en-US" baseline="0" dirty="0" smtClean="0"/>
              <a:t> </a:t>
            </a:r>
            <a:r>
              <a:rPr lang="en-US" dirty="0" smtClean="0"/>
              <a:t>50% of what is taught/read by</a:t>
            </a:r>
            <a:r>
              <a:rPr lang="en-US" baseline="0" dirty="0" smtClean="0"/>
              <a:t> elementary students be </a:t>
            </a:r>
            <a:r>
              <a:rPr lang="en-US" dirty="0" smtClean="0"/>
              <a:t>Informational text</a:t>
            </a:r>
            <a:r>
              <a:rPr lang="en-US" baseline="0" dirty="0" smtClean="0"/>
              <a:t> and 70% of secondary level students.</a:t>
            </a:r>
          </a:p>
          <a:p>
            <a:pPr marL="232943" indent="-232943">
              <a:buFont typeface="+mj-lt"/>
              <a:buAutoNum type="arabicPeriod"/>
            </a:pPr>
            <a:endParaRPr lang="en-US" baseline="0" dirty="0" smtClean="0"/>
          </a:p>
          <a:p>
            <a:pPr marL="232943" indent="-232943">
              <a:buFont typeface="+mj-lt"/>
              <a:buAutoNum type="arabicPeriod"/>
            </a:pPr>
            <a:r>
              <a:rPr lang="en-US" dirty="0" smtClean="0"/>
              <a:t>That</a:t>
            </a:r>
            <a:r>
              <a:rPr lang="en-US" baseline="0" dirty="0" smtClean="0"/>
              <a:t> a student's r</a:t>
            </a:r>
            <a:r>
              <a:rPr lang="en-US" dirty="0" smtClean="0"/>
              <a:t>eading and writing instruction and assessment</a:t>
            </a:r>
            <a:r>
              <a:rPr lang="en-US" baseline="0" dirty="0" smtClean="0"/>
              <a:t> is</a:t>
            </a:r>
            <a:r>
              <a:rPr lang="en-US" dirty="0" smtClean="0"/>
              <a:t> grounded in evidence from the text.</a:t>
            </a:r>
          </a:p>
          <a:p>
            <a:pPr marL="232943" indent="-232943">
              <a:buFont typeface="+mj-lt"/>
              <a:buAutoNum type="arabicPeriod"/>
            </a:pPr>
            <a:endParaRPr lang="en-US" dirty="0" smtClean="0"/>
          </a:p>
          <a:p>
            <a:pPr marL="232943" indent="-232943">
              <a:buFont typeface="+mj-lt"/>
              <a:buAutoNum type="arabicPeriod"/>
            </a:pPr>
            <a:r>
              <a:rPr lang="en-US" dirty="0" smtClean="0"/>
              <a:t>Students</a:t>
            </a:r>
            <a:r>
              <a:rPr lang="en-US" baseline="0" dirty="0" smtClean="0"/>
              <a:t> should have </a:t>
            </a:r>
            <a:r>
              <a:rPr lang="en-US" dirty="0" smtClean="0"/>
              <a:t>regular practice with complex text and its academic vocabulary.</a:t>
            </a:r>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Regardless of what subject one teaches, reading, writing, and speaking and listening need to be integral parts of content classes in the future.  </a:t>
            </a:r>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 three semi-separate sections of standards under Content Literacy:</a:t>
            </a:r>
          </a:p>
          <a:p>
            <a:pPr marL="228600" indent="-228600">
              <a:buAutoNum type="arabicPeriod"/>
            </a:pPr>
            <a:r>
              <a:rPr lang="en-US" baseline="0" dirty="0" smtClean="0"/>
              <a:t>Reading for History/Social Studies</a:t>
            </a:r>
          </a:p>
          <a:p>
            <a:pPr marL="228600" indent="-228600">
              <a:buAutoNum type="arabicPeriod"/>
            </a:pPr>
            <a:r>
              <a:rPr lang="en-US" baseline="0" dirty="0" smtClean="0"/>
              <a:t>Reading for Science and Technical subjects</a:t>
            </a:r>
          </a:p>
          <a:p>
            <a:pPr marL="228600" indent="-228600">
              <a:buAutoNum type="arabicPeriod"/>
            </a:pPr>
            <a:r>
              <a:rPr lang="en-US" baseline="0" dirty="0" smtClean="0"/>
              <a:t>Writing in History/Social Studies, Science, and Technical Subjects</a:t>
            </a:r>
          </a:p>
          <a:p>
            <a:pPr marL="228600" indent="-228600">
              <a:buAutoNum type="arabicPeriod"/>
            </a:pPr>
            <a:endParaRPr lang="en-US" baseline="0" dirty="0" smtClean="0"/>
          </a:p>
          <a:p>
            <a:pPr marL="0" indent="0">
              <a:buNone/>
            </a:pPr>
            <a:r>
              <a:rPr lang="en-US" baseline="0" dirty="0" smtClean="0"/>
              <a:t>The differences are subtle, so I have just synthesized the main points here…</a:t>
            </a:r>
          </a:p>
          <a:p>
            <a:pPr marL="0" indent="0">
              <a:buNone/>
            </a:pPr>
            <a:endParaRPr lang="en-US" baseline="0" dirty="0" smtClean="0"/>
          </a:p>
          <a:p>
            <a:pPr marL="114300"/>
            <a:r>
              <a:rPr lang="en-US" sz="1200" dirty="0" smtClean="0">
                <a:solidFill>
                  <a:schemeClr val="tx1"/>
                </a:solidFill>
              </a:rPr>
              <a:t>Students should be able to critically and analytically read text to:</a:t>
            </a:r>
          </a:p>
          <a:p>
            <a:pPr marL="571500" indent="-457200">
              <a:buFont typeface="+mj-lt"/>
              <a:buAutoNum type="arabicPeriod"/>
            </a:pPr>
            <a:r>
              <a:rPr lang="en-US" sz="1200" dirty="0" smtClean="0">
                <a:solidFill>
                  <a:schemeClr val="tx1"/>
                </a:solidFill>
              </a:rPr>
              <a:t>Determine the central thesis</a:t>
            </a:r>
          </a:p>
          <a:p>
            <a:pPr marL="571500" indent="-457200">
              <a:buFont typeface="+mj-lt"/>
              <a:buAutoNum type="arabicPeriod"/>
            </a:pPr>
            <a:r>
              <a:rPr lang="en-US" sz="1200" dirty="0" smtClean="0">
                <a:solidFill>
                  <a:schemeClr val="tx1"/>
                </a:solidFill>
              </a:rPr>
              <a:t>Access key vocabulary </a:t>
            </a:r>
          </a:p>
          <a:p>
            <a:pPr marL="571500" indent="-457200">
              <a:buFont typeface="+mj-lt"/>
              <a:buAutoNum type="arabicPeriod"/>
            </a:pPr>
            <a:r>
              <a:rPr lang="en-US" sz="1200" dirty="0" smtClean="0">
                <a:solidFill>
                  <a:schemeClr val="tx1"/>
                </a:solidFill>
              </a:rPr>
              <a:t>Identify author’s perspectives and purpose</a:t>
            </a:r>
          </a:p>
          <a:p>
            <a:pPr marL="571500" indent="-457200">
              <a:buFont typeface="+mj-lt"/>
              <a:buAutoNum type="arabicPeriod"/>
            </a:pPr>
            <a:r>
              <a:rPr lang="en-US" sz="1200" dirty="0" smtClean="0">
                <a:solidFill>
                  <a:schemeClr val="tx1"/>
                </a:solidFill>
              </a:rPr>
              <a:t>Distinguish between fact and opinion</a:t>
            </a:r>
          </a:p>
          <a:p>
            <a:pPr marL="571500" indent="-457200">
              <a:buFont typeface="+mj-lt"/>
              <a:buAutoNum type="arabicPeriod"/>
            </a:pPr>
            <a:r>
              <a:rPr lang="en-US" sz="1200" dirty="0" smtClean="0">
                <a:solidFill>
                  <a:schemeClr val="tx1"/>
                </a:solidFill>
              </a:rPr>
              <a:t>Understand source information and citations</a:t>
            </a:r>
          </a:p>
          <a:p>
            <a:pPr marL="571500" indent="-457200">
              <a:buFont typeface="+mj-lt"/>
              <a:buAutoNum type="arabicPeriod"/>
            </a:pPr>
            <a:r>
              <a:rPr lang="en-US" sz="1200" dirty="0" smtClean="0">
                <a:solidFill>
                  <a:schemeClr val="tx1"/>
                </a:solidFill>
              </a:rPr>
              <a:t>Read, analyze, and create visual data (e.g. charts, graphs, maps, etc…)</a:t>
            </a:r>
            <a:endParaRPr lang="en-US" sz="1200" dirty="0" smtClean="0"/>
          </a:p>
          <a:p>
            <a:pPr marL="0" indent="0">
              <a:buNone/>
            </a:pPr>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unless you are a biologist, you probably have only a vague idea of what that passage actually said.  This is a perfect example of the need for literacy in subject areas.  This passage alone requires students to access:</a:t>
            </a:r>
          </a:p>
          <a:p>
            <a:pPr marL="171450" indent="-171450">
              <a:buFont typeface="Arial" charset="0"/>
              <a:buChar char="•"/>
            </a:pPr>
            <a:r>
              <a:rPr lang="en-US" baseline="0" dirty="0" smtClean="0"/>
              <a:t>Discipline specific vocabulary</a:t>
            </a:r>
          </a:p>
          <a:p>
            <a:pPr marL="171450" indent="-171450">
              <a:buFont typeface="Arial" charset="0"/>
              <a:buChar char="•"/>
            </a:pPr>
            <a:r>
              <a:rPr lang="en-US" baseline="0" dirty="0" smtClean="0"/>
              <a:t>Analytical reading skills</a:t>
            </a:r>
          </a:p>
          <a:p>
            <a:pPr marL="171450" indent="-171450">
              <a:buFont typeface="Arial" charset="0"/>
              <a:buChar char="•"/>
            </a:pPr>
            <a:r>
              <a:rPr lang="en-US" baseline="0" dirty="0" smtClean="0"/>
              <a:t>Ability to decipher symbols</a:t>
            </a:r>
          </a:p>
          <a:p>
            <a:pPr marL="171450" indent="-171450">
              <a:buFont typeface="Arial" charset="0"/>
              <a:buChar char="•"/>
            </a:pPr>
            <a:r>
              <a:rPr lang="en-US" baseline="0" dirty="0" smtClean="0"/>
              <a:t>Skills to determine the central theme</a:t>
            </a:r>
          </a:p>
          <a:p>
            <a:pPr marL="171450" indent="-171450">
              <a:buFont typeface="Arial" charset="0"/>
              <a:buChar char="•"/>
            </a:pPr>
            <a:endParaRPr lang="en-US" baseline="0" dirty="0" smtClean="0"/>
          </a:p>
          <a:p>
            <a:pPr marL="0" indent="0">
              <a:buFont typeface="Arial" charset="0"/>
              <a:buNone/>
            </a:pPr>
            <a:r>
              <a:rPr lang="en-US" baseline="0" dirty="0" smtClean="0"/>
              <a:t>Now let’s look at another example.  This graph shows the probability of survival charted against time for Orcas found off the western Canadian coast.  You’ll see that there are several data trend lines and markers mixed with color coded data.  So there is a LOT of information being presented in this graph.  From this graph alone, students must:</a:t>
            </a:r>
          </a:p>
          <a:p>
            <a:pPr marL="171450" indent="-171450">
              <a:buFont typeface="Arial" charset="0"/>
              <a:buChar char="•"/>
            </a:pPr>
            <a:r>
              <a:rPr lang="en-US" baseline="0" dirty="0" smtClean="0"/>
              <a:t>Determine meaning of symbols</a:t>
            </a:r>
          </a:p>
          <a:p>
            <a:pPr marL="171450" indent="-171450">
              <a:buFont typeface="Arial" charset="0"/>
              <a:buChar char="•"/>
            </a:pPr>
            <a:r>
              <a:rPr lang="en-US" baseline="0" dirty="0" smtClean="0"/>
              <a:t>Analyze data and interpret data relationships</a:t>
            </a:r>
          </a:p>
          <a:p>
            <a:pPr marL="171450" indent="-171450">
              <a:buFont typeface="Arial" charset="0"/>
              <a:buChar char="•"/>
            </a:pPr>
            <a:r>
              <a:rPr lang="en-US" baseline="0" dirty="0" smtClean="0"/>
              <a:t>Translate quantitative data from visual to spoken word and vice versa</a:t>
            </a:r>
          </a:p>
          <a:p>
            <a:pPr marL="171450" indent="-171450">
              <a:buFont typeface="Arial" charset="0"/>
              <a:buChar char="•"/>
            </a:pPr>
            <a:r>
              <a:rPr lang="en-US" baseline="0" dirty="0" smtClean="0"/>
              <a:t>Make hypotheses and support their perspectives from the given information</a:t>
            </a:r>
          </a:p>
          <a:p>
            <a:pPr marL="0" indent="0">
              <a:buFont typeface="Arial" charset="0"/>
              <a:buNone/>
            </a:pPr>
            <a:endParaRPr lang="en-US" baseline="0" dirty="0" smtClean="0"/>
          </a:p>
          <a:p>
            <a:pPr marL="171450" indent="-171450">
              <a:buFont typeface="Arial" charset="0"/>
              <a:buChar char="•"/>
            </a:pPr>
            <a:endParaRPr lang="en-US" baseline="0" dirty="0" smtClean="0"/>
          </a:p>
          <a:p>
            <a:pPr marL="171450" indent="-171450">
              <a:buFont typeface="Arial" charset="0"/>
              <a:buChar char="•"/>
            </a:pPr>
            <a:endParaRPr lang="en-US" dirty="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process distilled.</a:t>
            </a:r>
            <a:r>
              <a:rPr lang="en-US" baseline="0" dirty="0" smtClean="0"/>
              <a:t>  The new standards require </a:t>
            </a:r>
            <a:r>
              <a:rPr lang="en-US" dirty="0" smtClean="0"/>
              <a:t>students to engage</a:t>
            </a:r>
            <a:r>
              <a:rPr lang="en-US" baseline="0" dirty="0" smtClean="0"/>
              <a:t> in a cyclical progression for evaluating and sharing information within disciplinary areas.  To do that, students must be able to:</a:t>
            </a:r>
          </a:p>
          <a:p>
            <a:pPr marL="228600" indent="-228600">
              <a:buFont typeface="+mj-lt"/>
              <a:buAutoNum type="arabicPeriod"/>
            </a:pPr>
            <a:r>
              <a:rPr lang="en-US" baseline="0" dirty="0" smtClean="0"/>
              <a:t>Access the information, wherever it is.  This could be in the form of text, video, oral presentations (like mine today), or any of a whole host of other media forms that we use to communicate information today.</a:t>
            </a:r>
          </a:p>
          <a:p>
            <a:pPr marL="228600" indent="-228600">
              <a:buFont typeface="+mj-lt"/>
              <a:buAutoNum type="arabicPeriod"/>
            </a:pPr>
            <a:r>
              <a:rPr lang="en-US" baseline="0" dirty="0" smtClean="0"/>
              <a:t>S</a:t>
            </a:r>
            <a:r>
              <a:rPr lang="en-US" b="0" baseline="0" dirty="0" smtClean="0"/>
              <a:t>tudents</a:t>
            </a:r>
            <a:r>
              <a:rPr lang="en-US" baseline="0" dirty="0" smtClean="0"/>
              <a:t> </a:t>
            </a:r>
            <a:r>
              <a:rPr lang="en-US" b="0" baseline="0" dirty="0" smtClean="0"/>
              <a:t>need the </a:t>
            </a:r>
            <a:r>
              <a:rPr lang="en-US" b="1" baseline="0" dirty="0" smtClean="0"/>
              <a:t>skills</a:t>
            </a:r>
            <a:r>
              <a:rPr lang="en-US" b="0" baseline="0" dirty="0" smtClean="0"/>
              <a:t> to process that information</a:t>
            </a:r>
            <a:r>
              <a:rPr lang="en-US" baseline="0" dirty="0" smtClean="0"/>
              <a:t>!  It is all well and good for a student to be able to read a high </a:t>
            </a:r>
            <a:r>
              <a:rPr lang="en-US" baseline="0" dirty="0" err="1" smtClean="0"/>
              <a:t>lexile</a:t>
            </a:r>
            <a:r>
              <a:rPr lang="en-US" baseline="0" dirty="0" smtClean="0"/>
              <a:t> level passage, but if they cannot comprehend, digest, and internalize that information, what good is that ability?  In all subject areas, from national to state levels, standards are intentionally moving away from emphasizing the rote memorization of facts toward focusing on student comprehension of materials.  It is true of the new state ELA and Math standards, and it is certainly true of the Next Generation of Science Standards being developed at the national level.</a:t>
            </a:r>
          </a:p>
          <a:p>
            <a:pPr marL="228600" indent="-228600">
              <a:buFont typeface="+mj-lt"/>
              <a:buAutoNum type="arabicPeriod"/>
            </a:pPr>
            <a:r>
              <a:rPr lang="en-US" baseline="0" dirty="0" smtClean="0"/>
              <a:t>This is an absolutely vital 21</a:t>
            </a:r>
            <a:r>
              <a:rPr lang="en-US" baseline="30000" dirty="0" smtClean="0"/>
              <a:t>st</a:t>
            </a:r>
            <a:r>
              <a:rPr lang="en-US" baseline="0" dirty="0" smtClean="0"/>
              <a:t> century skill.  Students absolutely </a:t>
            </a:r>
            <a:r>
              <a:rPr lang="en-US" b="1" baseline="0" dirty="0" smtClean="0"/>
              <a:t>must</a:t>
            </a:r>
            <a:r>
              <a:rPr lang="en-US" b="0" baseline="0" dirty="0" smtClean="0"/>
              <a:t> be able to effectively and clearly communicate with not only their peers but also the general public.  This takes the form of both technical and informal writing, oral presentations (again, like mine today), informal discussion, and digital media.</a:t>
            </a:r>
          </a:p>
          <a:p>
            <a:pPr marL="228600" indent="-228600">
              <a:buFont typeface="+mj-lt"/>
              <a:buAutoNum type="arabicPeriod"/>
            </a:pPr>
            <a:endParaRPr lang="en-US" b="0" baseline="0" dirty="0" smtClean="0"/>
          </a:p>
          <a:p>
            <a:pPr marL="0" indent="0">
              <a:buFont typeface="+mj-lt"/>
              <a:buNone/>
            </a:pPr>
            <a:r>
              <a:rPr lang="en-US" b="0" baseline="0" dirty="0" smtClean="0"/>
              <a:t>This triad of skills can be applied across content areas, and frankly is something that universities, colleges, and employers are demanding of applicants.  Let me put my scientist hat back on here and share a short tangential story with you.  In my other life, I study college level life sciences students, specifically those going into natural resources areas.  One of the recent studies a colleague and I have done is asking employers what sorts of skills they need students to walk away from their educations having down pat.  Now, you’d think it’d be content specific information, right?  Stuff like how to set a transect or measure DBH (tree diameter at breast height, which is a measure of standing biomass).  But no.  Consistently what we were told by employers is, “We can teach them all that.  What we cannot teach them is how to work effectively in groups, how to communicate, independent research skills, and the ability to synthesize data and information.”  </a:t>
            </a:r>
          </a:p>
          <a:p>
            <a:pPr marL="0" indent="0">
              <a:buFont typeface="+mj-lt"/>
              <a:buNone/>
            </a:pPr>
            <a:endParaRPr lang="en-US" b="0" baseline="0" dirty="0" smtClean="0"/>
          </a:p>
          <a:p>
            <a:pPr marL="0" indent="0">
              <a:buFont typeface="+mj-lt"/>
              <a:buNone/>
            </a:pPr>
            <a:r>
              <a:rPr lang="en-US" b="0" baseline="0" dirty="0" smtClean="0"/>
              <a:t>This triangle really forms the nexus of skills that students will need to be both College and Career Ready, regardless of their area of focus.  And that is really what this is all about, right?  Making sure our students are prepared prospective challenges and compete within the state, across the nation, or around the globe – wherever their future might take them.</a:t>
            </a:r>
            <a:endParaRPr lang="en-US" baseline="0" dirty="0" smtClean="0"/>
          </a:p>
        </p:txBody>
      </p:sp>
      <p:sp>
        <p:nvSpPr>
          <p:cNvPr id="5" name="Header Placeholder 4"/>
          <p:cNvSpPr>
            <a:spLocks noGrp="1"/>
          </p:cNvSpPr>
          <p:nvPr>
            <p:ph type="hdr" sz="quarter" idx="10"/>
          </p:nvPr>
        </p:nvSpPr>
        <p:spPr/>
        <p:txBody>
          <a:bodyPr/>
          <a:lstStyle/>
          <a:p>
            <a:r>
              <a:rPr lang="en-US" smtClean="0"/>
              <a:t>2013 Fall Curricululm Alignment Institute</a:t>
            </a:r>
            <a:endParaRPr lang="en-US"/>
          </a:p>
        </p:txBody>
      </p:sp>
    </p:spTree>
    <p:extLst>
      <p:ext uri="{BB962C8B-B14F-4D97-AF65-F5344CB8AC3E}">
        <p14:creationId xmlns:p14="http://schemas.microsoft.com/office/powerpoint/2010/main" val="56986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BA5895-CBC2-4140-B55B-EDDA3BBC39B5}" type="datetime1">
              <a:rPr lang="en-US" smtClean="0">
                <a:solidFill>
                  <a:srgbClr val="EEECE1"/>
                </a:solidFill>
              </a:rPr>
              <a:t>11/9/2012</a:t>
            </a:fld>
            <a:endParaRPr lang="en-US">
              <a:solidFill>
                <a:srgbClr val="EEECE1"/>
              </a:solidFill>
            </a:endParaRPr>
          </a:p>
        </p:txBody>
      </p:sp>
      <p:sp>
        <p:nvSpPr>
          <p:cNvPr id="5" name="Footer Placeholder 4"/>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295661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D9345-39D9-4752-8712-7BE82A708F5C}" type="datetime1">
              <a:rPr lang="en-US" smtClean="0">
                <a:solidFill>
                  <a:srgbClr val="EEECE1"/>
                </a:solidFill>
              </a:rPr>
              <a:t>11/9/2012</a:t>
            </a:fld>
            <a:endParaRPr lang="en-US">
              <a:solidFill>
                <a:srgbClr val="EEECE1"/>
              </a:solidFill>
            </a:endParaRPr>
          </a:p>
        </p:txBody>
      </p:sp>
      <p:sp>
        <p:nvSpPr>
          <p:cNvPr id="5" name="Footer Placeholder 4"/>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144521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D0CAD-F699-4313-8733-BB89403B987F}" type="datetime1">
              <a:rPr lang="en-US" smtClean="0">
                <a:solidFill>
                  <a:srgbClr val="EEECE1"/>
                </a:solidFill>
              </a:rPr>
              <a:t>11/9/2012</a:t>
            </a:fld>
            <a:endParaRPr lang="en-US">
              <a:solidFill>
                <a:srgbClr val="EEECE1"/>
              </a:solidFill>
            </a:endParaRPr>
          </a:p>
        </p:txBody>
      </p:sp>
      <p:sp>
        <p:nvSpPr>
          <p:cNvPr id="5" name="Footer Placeholder 4"/>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150031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CD218C-00D0-4400-BA35-30538487AC6A}" type="datetime1">
              <a:rPr lang="en-US" smtClean="0">
                <a:solidFill>
                  <a:srgbClr val="EEECE1"/>
                </a:solidFill>
              </a:rPr>
              <a:t>11/9/2012</a:t>
            </a:fld>
            <a:endParaRPr lang="en-US">
              <a:solidFill>
                <a:srgbClr val="EEECE1"/>
              </a:solidFill>
            </a:endParaRPr>
          </a:p>
        </p:txBody>
      </p:sp>
      <p:sp>
        <p:nvSpPr>
          <p:cNvPr id="5" name="Footer Placeholder 4"/>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415636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D679D-4F2F-463C-87BB-4403B26A428D}" type="datetime1">
              <a:rPr lang="en-US" smtClean="0">
                <a:solidFill>
                  <a:srgbClr val="EEECE1"/>
                </a:solidFill>
              </a:rPr>
              <a:t>11/9/2012</a:t>
            </a:fld>
            <a:endParaRPr lang="en-US">
              <a:solidFill>
                <a:srgbClr val="EEECE1"/>
              </a:solidFill>
            </a:endParaRPr>
          </a:p>
        </p:txBody>
      </p:sp>
      <p:sp>
        <p:nvSpPr>
          <p:cNvPr id="5" name="Footer Placeholder 4"/>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202422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4E089A-5B8E-4DC8-A687-761912408673}" type="datetime1">
              <a:rPr lang="en-US" smtClean="0">
                <a:solidFill>
                  <a:srgbClr val="EEECE1"/>
                </a:solidFill>
              </a:rPr>
              <a:t>11/9/2012</a:t>
            </a:fld>
            <a:endParaRPr lang="en-US">
              <a:solidFill>
                <a:srgbClr val="EEECE1"/>
              </a:solidFill>
            </a:endParaRPr>
          </a:p>
        </p:txBody>
      </p:sp>
      <p:sp>
        <p:nvSpPr>
          <p:cNvPr id="6" name="Footer Placeholder 5"/>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7" name="Slide Number Placeholder 6"/>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343081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C43D2-4EF5-47F9-B147-42100D3CC180}" type="datetime1">
              <a:rPr lang="en-US" smtClean="0">
                <a:solidFill>
                  <a:srgbClr val="EEECE1"/>
                </a:solidFill>
              </a:rPr>
              <a:t>11/9/2012</a:t>
            </a:fld>
            <a:endParaRPr lang="en-US">
              <a:solidFill>
                <a:srgbClr val="EEECE1"/>
              </a:solidFill>
            </a:endParaRPr>
          </a:p>
        </p:txBody>
      </p:sp>
      <p:sp>
        <p:nvSpPr>
          <p:cNvPr id="8" name="Footer Placeholder 7"/>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9" name="Slide Number Placeholder 8"/>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325120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F8B9E-0B75-4AD0-A1BA-6E6CA0F10CA4}" type="datetime1">
              <a:rPr lang="en-US" smtClean="0">
                <a:solidFill>
                  <a:srgbClr val="EEECE1"/>
                </a:solidFill>
              </a:rPr>
              <a:t>11/9/2012</a:t>
            </a:fld>
            <a:endParaRPr lang="en-US">
              <a:solidFill>
                <a:srgbClr val="EEECE1"/>
              </a:solidFill>
            </a:endParaRPr>
          </a:p>
        </p:txBody>
      </p:sp>
      <p:sp>
        <p:nvSpPr>
          <p:cNvPr id="4" name="Footer Placeholder 3"/>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5" name="Slide Number Placeholder 4"/>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276832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1996-2E8C-4922-8EAD-86B51D422C53}" type="datetime1">
              <a:rPr lang="en-US" smtClean="0">
                <a:solidFill>
                  <a:srgbClr val="EEECE1"/>
                </a:solidFill>
              </a:rPr>
              <a:t>11/9/2012</a:t>
            </a:fld>
            <a:endParaRPr lang="en-US">
              <a:solidFill>
                <a:srgbClr val="EEECE1"/>
              </a:solidFill>
            </a:endParaRPr>
          </a:p>
        </p:txBody>
      </p:sp>
      <p:sp>
        <p:nvSpPr>
          <p:cNvPr id="3" name="Footer Placeholder 2"/>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4" name="Slide Number Placeholder 3"/>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337231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B051D-E16A-479D-AD0C-94653F6D9E0A}" type="datetime1">
              <a:rPr lang="en-US" smtClean="0">
                <a:solidFill>
                  <a:srgbClr val="EEECE1"/>
                </a:solidFill>
              </a:rPr>
              <a:t>11/9/2012</a:t>
            </a:fld>
            <a:endParaRPr lang="en-US">
              <a:solidFill>
                <a:srgbClr val="EEECE1"/>
              </a:solidFill>
            </a:endParaRPr>
          </a:p>
        </p:txBody>
      </p:sp>
      <p:sp>
        <p:nvSpPr>
          <p:cNvPr id="6" name="Footer Placeholder 5"/>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7" name="Slide Number Placeholder 6"/>
          <p:cNvSpPr>
            <a:spLocks noGrp="1"/>
          </p:cNvSpPr>
          <p:nvPr>
            <p:ph type="sldNum" sz="quarter" idx="12"/>
          </p:nvPr>
        </p:nvSpPr>
        <p:spPr/>
        <p:txBody>
          <a:bodyPr/>
          <a:lstStyle/>
          <a:p>
            <a:fld id="{41B1CC0C-30F4-4AA7-B14E-2E4E56A6D1E6}"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495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CE33F42-5709-4418-9BC7-E93CB0614886}" type="datetime1">
              <a:rPr lang="en-US" smtClean="0">
                <a:solidFill>
                  <a:srgbClr val="EEECE1"/>
                </a:solidFill>
              </a:rPr>
              <a:t>11/9/2012</a:t>
            </a:fld>
            <a:endParaRPr lang="en-US">
              <a:solidFill>
                <a:srgbClr val="EEECE1"/>
              </a:solidFill>
            </a:endParaRPr>
          </a:p>
        </p:txBody>
      </p:sp>
      <p:sp>
        <p:nvSpPr>
          <p:cNvPr id="9" name="Slide Number Placeholder 8"/>
          <p:cNvSpPr>
            <a:spLocks noGrp="1"/>
          </p:cNvSpPr>
          <p:nvPr>
            <p:ph type="sldNum" sz="quarter" idx="11"/>
          </p:nvPr>
        </p:nvSpPr>
        <p:spPr/>
        <p:txBody>
          <a:bodyPr/>
          <a:lstStyle/>
          <a:p>
            <a:fld id="{41B1CC0C-30F4-4AA7-B14E-2E4E56A6D1E6}"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Tree>
    <p:extLst>
      <p:ext uri="{BB962C8B-B14F-4D97-AF65-F5344CB8AC3E}">
        <p14:creationId xmlns:p14="http://schemas.microsoft.com/office/powerpoint/2010/main" val="154551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B1CC0C-30F4-4AA7-B14E-2E4E56A6D1E6}"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solidFill>
                  <a:srgbClr val="EEECE1"/>
                </a:solidFill>
              </a:rPr>
              <a:t>2012 Fall Curriculum Alignment Institute November 8-9, 2012</a:t>
            </a:r>
            <a:endParaRPr lang="en-US">
              <a:solidFill>
                <a:srgbClr val="EEECE1"/>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D286DB2-7EED-4362-9B3B-40C247868AD3}" type="datetime1">
              <a:rPr lang="en-US" smtClean="0">
                <a:solidFill>
                  <a:srgbClr val="EEECE1"/>
                </a:solidFill>
              </a:rPr>
              <a:t>11/9/2012</a:t>
            </a:fld>
            <a:endParaRPr lang="en-US">
              <a:solidFill>
                <a:srgbClr val="EEECE1"/>
              </a:solidFill>
            </a:endParaRPr>
          </a:p>
        </p:txBody>
      </p:sp>
    </p:spTree>
    <p:extLst>
      <p:ext uri="{BB962C8B-B14F-4D97-AF65-F5344CB8AC3E}">
        <p14:creationId xmlns:p14="http://schemas.microsoft.com/office/powerpoint/2010/main" val="658635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jorn.wolter@alask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bjorn.wolter@alaska.gov"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2" name="Title 1"/>
          <p:cNvSpPr>
            <a:spLocks noGrp="1"/>
          </p:cNvSpPr>
          <p:nvPr>
            <p:ph type="ctrTitle"/>
          </p:nvPr>
        </p:nvSpPr>
        <p:spPr>
          <a:xfrm>
            <a:off x="457200" y="1066800"/>
            <a:ext cx="7633598" cy="841375"/>
          </a:xfrm>
        </p:spPr>
        <p:txBody>
          <a:bodyPr/>
          <a:lstStyle/>
          <a:p>
            <a:pPr algn="r"/>
            <a:r>
              <a:rPr lang="en-US" sz="5600" dirty="0" smtClean="0"/>
              <a:t>Literacy in Content Areas</a:t>
            </a:r>
            <a:endParaRPr lang="en-US" sz="5600" dirty="0"/>
          </a:p>
        </p:txBody>
      </p:sp>
      <p:sp>
        <p:nvSpPr>
          <p:cNvPr id="3" name="TextBox 2"/>
          <p:cNvSpPr txBox="1"/>
          <p:nvPr/>
        </p:nvSpPr>
        <p:spPr>
          <a:xfrm>
            <a:off x="533400" y="2105561"/>
            <a:ext cx="7633598" cy="1323439"/>
          </a:xfrm>
          <a:prstGeom prst="rect">
            <a:avLst/>
          </a:prstGeom>
          <a:noFill/>
        </p:spPr>
        <p:txBody>
          <a:bodyPr wrap="square" rtlCol="0">
            <a:spAutoFit/>
          </a:bodyPr>
          <a:lstStyle/>
          <a:p>
            <a:pPr algn="r"/>
            <a:r>
              <a:rPr lang="en-US" sz="4000" dirty="0" smtClean="0"/>
              <a:t>Standards for Science, Social Studies, &amp; Technical Subjects</a:t>
            </a:r>
            <a:endParaRPr lang="en-US" sz="4000" dirty="0"/>
          </a:p>
        </p:txBody>
      </p:sp>
      <p:sp>
        <p:nvSpPr>
          <p:cNvPr id="4" name="TextBox 3"/>
          <p:cNvSpPr txBox="1"/>
          <p:nvPr/>
        </p:nvSpPr>
        <p:spPr>
          <a:xfrm>
            <a:off x="1219200" y="3886200"/>
            <a:ext cx="6871598" cy="1200329"/>
          </a:xfrm>
          <a:prstGeom prst="rect">
            <a:avLst/>
          </a:prstGeom>
          <a:noFill/>
        </p:spPr>
        <p:txBody>
          <a:bodyPr wrap="square" rtlCol="0">
            <a:spAutoFit/>
          </a:bodyPr>
          <a:lstStyle/>
          <a:p>
            <a:pPr algn="r"/>
            <a:r>
              <a:rPr lang="en-US" dirty="0" smtClean="0"/>
              <a:t>Bjørn Wolter, </a:t>
            </a:r>
            <a:r>
              <a:rPr lang="en-US" dirty="0" err="1" smtClean="0"/>
              <a:t>Ph.D</a:t>
            </a:r>
            <a:endParaRPr lang="en-US" dirty="0" smtClean="0"/>
          </a:p>
          <a:p>
            <a:pPr algn="r"/>
            <a:r>
              <a:rPr lang="en-US" dirty="0" smtClean="0"/>
              <a:t>Science Content Specialist</a:t>
            </a:r>
          </a:p>
          <a:p>
            <a:pPr algn="r"/>
            <a:r>
              <a:rPr lang="en-US" dirty="0" smtClean="0"/>
              <a:t>Department of Education &amp; Early Development</a:t>
            </a:r>
          </a:p>
          <a:p>
            <a:pPr algn="r"/>
            <a:r>
              <a:rPr lang="en-US" dirty="0" smtClean="0">
                <a:hlinkClick r:id="rId3"/>
              </a:rPr>
              <a:t>bjorn.wolter@alaska.gov</a:t>
            </a:r>
            <a:r>
              <a:rPr lang="en-US" dirty="0" smtClean="0"/>
              <a:t> </a:t>
            </a:r>
            <a:endParaRPr lang="en-US" dirty="0"/>
          </a:p>
        </p:txBody>
      </p:sp>
      <p:sp>
        <p:nvSpPr>
          <p:cNvPr id="7" name="Slide Number Placeholder 6"/>
          <p:cNvSpPr>
            <a:spLocks noGrp="1"/>
          </p:cNvSpPr>
          <p:nvPr>
            <p:ph type="sldNum" sz="quarter" idx="12"/>
          </p:nvPr>
        </p:nvSpPr>
        <p:spPr/>
        <p:txBody>
          <a:bodyPr/>
          <a:lstStyle/>
          <a:p>
            <a:fld id="{41B1CC0C-30F4-4AA7-B14E-2E4E56A6D1E6}" type="slidenum">
              <a:rPr lang="en-US" smtClean="0"/>
              <a:pPr/>
              <a:t>1</a:t>
            </a:fld>
            <a:endParaRPr lang="en-US"/>
          </a:p>
        </p:txBody>
      </p:sp>
    </p:spTree>
    <p:extLst>
      <p:ext uri="{BB962C8B-B14F-4D97-AF65-F5344CB8AC3E}">
        <p14:creationId xmlns:p14="http://schemas.microsoft.com/office/powerpoint/2010/main" val="878835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10</a:t>
            </a:fld>
            <a:endParaRPr lang="en-US"/>
          </a:p>
        </p:txBody>
      </p:sp>
      <p:sp>
        <p:nvSpPr>
          <p:cNvPr id="10" name="TextBox 9"/>
          <p:cNvSpPr txBox="1"/>
          <p:nvPr/>
        </p:nvSpPr>
        <p:spPr>
          <a:xfrm>
            <a:off x="291715" y="338274"/>
            <a:ext cx="7937885" cy="646331"/>
          </a:xfrm>
          <a:prstGeom prst="rect">
            <a:avLst/>
          </a:prstGeom>
          <a:noFill/>
        </p:spPr>
        <p:txBody>
          <a:bodyPr wrap="square" rtlCol="0">
            <a:spAutoFit/>
          </a:bodyPr>
          <a:lstStyle/>
          <a:p>
            <a:pPr algn="ctr"/>
            <a:r>
              <a:rPr lang="en-US" sz="3600" dirty="0" smtClean="0"/>
              <a:t>Thinking about text</a:t>
            </a:r>
            <a:endParaRPr lang="en-US" sz="3600" dirty="0"/>
          </a:p>
        </p:txBody>
      </p:sp>
      <p:graphicFrame>
        <p:nvGraphicFramePr>
          <p:cNvPr id="2" name="Diagram 1"/>
          <p:cNvGraphicFramePr/>
          <p:nvPr>
            <p:extLst>
              <p:ext uri="{D42A27DB-BD31-4B8C-83A1-F6EECF244321}">
                <p14:modId xmlns:p14="http://schemas.microsoft.com/office/powerpoint/2010/main" val="988958229"/>
              </p:ext>
            </p:extLst>
          </p:nvPr>
        </p:nvGraphicFramePr>
        <p:xfrm>
          <a:off x="1212657"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728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11</a:t>
            </a:fld>
            <a:endParaRPr lang="en-US"/>
          </a:p>
        </p:txBody>
      </p:sp>
      <p:sp>
        <p:nvSpPr>
          <p:cNvPr id="10" name="TextBox 9"/>
          <p:cNvSpPr txBox="1"/>
          <p:nvPr/>
        </p:nvSpPr>
        <p:spPr>
          <a:xfrm>
            <a:off x="291715" y="338274"/>
            <a:ext cx="7937885" cy="646331"/>
          </a:xfrm>
          <a:prstGeom prst="rect">
            <a:avLst/>
          </a:prstGeom>
          <a:noFill/>
        </p:spPr>
        <p:txBody>
          <a:bodyPr wrap="square" rtlCol="0">
            <a:spAutoFit/>
          </a:bodyPr>
          <a:lstStyle/>
          <a:p>
            <a:pPr algn="ctr"/>
            <a:r>
              <a:rPr lang="en-US" sz="3600" dirty="0" smtClean="0"/>
              <a:t>Access</a:t>
            </a:r>
            <a:endParaRPr lang="en-US" sz="3600" dirty="0"/>
          </a:p>
        </p:txBody>
      </p:sp>
      <p:sp>
        <p:nvSpPr>
          <p:cNvPr id="13" name="Content Placeholder 2"/>
          <p:cNvSpPr txBox="1">
            <a:spLocks/>
          </p:cNvSpPr>
          <p:nvPr/>
        </p:nvSpPr>
        <p:spPr>
          <a:xfrm>
            <a:off x="4724400" y="1259695"/>
            <a:ext cx="3352800" cy="49530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628650" indent="-514350">
              <a:buFont typeface="+mj-lt"/>
              <a:buAutoNum type="arabicPeriod"/>
            </a:pPr>
            <a:r>
              <a:rPr lang="en-US" sz="4000" dirty="0" smtClean="0">
                <a:solidFill>
                  <a:schemeClr val="tx1"/>
                </a:solidFill>
              </a:rPr>
              <a:t>Analytical reading</a:t>
            </a:r>
          </a:p>
          <a:p>
            <a:pPr marL="628650" indent="-514350">
              <a:buFont typeface="+mj-lt"/>
              <a:buAutoNum type="arabicPeriod"/>
            </a:pPr>
            <a:r>
              <a:rPr lang="en-US" sz="4000" dirty="0" smtClean="0">
                <a:solidFill>
                  <a:schemeClr val="tx1"/>
                </a:solidFill>
              </a:rPr>
              <a:t>Critical thinking</a:t>
            </a:r>
          </a:p>
          <a:p>
            <a:pPr marL="628650" indent="-514350">
              <a:buFont typeface="+mj-lt"/>
              <a:buAutoNum type="arabicPeriod"/>
            </a:pPr>
            <a:r>
              <a:rPr lang="en-US" sz="4000" dirty="0" smtClean="0">
                <a:solidFill>
                  <a:schemeClr val="tx1"/>
                </a:solidFill>
              </a:rPr>
              <a:t>Building vocabulary</a:t>
            </a:r>
          </a:p>
        </p:txBody>
      </p:sp>
      <p:pic>
        <p:nvPicPr>
          <p:cNvPr id="1026" name="Picture 2" descr="C:\Users\bhwolter.SOA\AppData\Local\Microsoft\Windows\Temporary Internet Files\Content.IE5\LJ050O53\MP900439493[1].jpg"/>
          <p:cNvPicPr>
            <a:picLocks noChangeAspect="1" noChangeArrowheads="1"/>
          </p:cNvPicPr>
          <p:nvPr/>
        </p:nvPicPr>
        <p:blipFill rotWithShape="1">
          <a:blip r:embed="rId3">
            <a:extLst>
              <a:ext uri="{28A0092B-C50C-407E-A947-70E740481C1C}">
                <a14:useLocalDpi xmlns:a14="http://schemas.microsoft.com/office/drawing/2010/main" val="0"/>
              </a:ext>
            </a:extLst>
          </a:blip>
          <a:srcRect r="45253"/>
          <a:stretch/>
        </p:blipFill>
        <p:spPr bwMode="auto">
          <a:xfrm>
            <a:off x="533400" y="1259695"/>
            <a:ext cx="3736146" cy="455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30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12</a:t>
            </a:fld>
            <a:endParaRPr lang="en-US"/>
          </a:p>
        </p:txBody>
      </p:sp>
      <p:sp>
        <p:nvSpPr>
          <p:cNvPr id="9" name="TextBox 8"/>
          <p:cNvSpPr txBox="1"/>
          <p:nvPr/>
        </p:nvSpPr>
        <p:spPr>
          <a:xfrm>
            <a:off x="291715" y="338274"/>
            <a:ext cx="7937885" cy="646331"/>
          </a:xfrm>
          <a:prstGeom prst="rect">
            <a:avLst/>
          </a:prstGeom>
          <a:noFill/>
        </p:spPr>
        <p:txBody>
          <a:bodyPr wrap="square" rtlCol="0">
            <a:spAutoFit/>
          </a:bodyPr>
          <a:lstStyle/>
          <a:p>
            <a:pPr algn="ctr"/>
            <a:r>
              <a:rPr lang="en-US" sz="3600" dirty="0" smtClean="0"/>
              <a:t>Process</a:t>
            </a:r>
            <a:endParaRPr lang="en-US" sz="3600" dirty="0"/>
          </a:p>
        </p:txBody>
      </p:sp>
      <p:sp>
        <p:nvSpPr>
          <p:cNvPr id="10" name="Content Placeholder 2"/>
          <p:cNvSpPr txBox="1">
            <a:spLocks/>
          </p:cNvSpPr>
          <p:nvPr/>
        </p:nvSpPr>
        <p:spPr>
          <a:xfrm>
            <a:off x="885095" y="1054355"/>
            <a:ext cx="7321744" cy="1573791"/>
          </a:xfrm>
          <a:prstGeom prst="rect">
            <a:avLst/>
          </a:prstGeom>
        </p:spPr>
        <p:txBody>
          <a:bodyPr vert="horz" lIns="91440" tIns="45720" rIns="91440" bIns="45720" numCol="2" rtlCol="0" anchor="t">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628650" indent="-514350">
              <a:buFont typeface="+mj-lt"/>
              <a:buAutoNum type="arabicPeriod"/>
            </a:pPr>
            <a:r>
              <a:rPr lang="en-US" sz="3600" dirty="0" smtClean="0">
                <a:solidFill>
                  <a:schemeClr val="tx1"/>
                </a:solidFill>
              </a:rPr>
              <a:t>Logical development</a:t>
            </a:r>
          </a:p>
          <a:p>
            <a:pPr marL="628650" indent="-514350">
              <a:buFont typeface="+mj-lt"/>
              <a:buAutoNum type="arabicPeriod"/>
            </a:pPr>
            <a:r>
              <a:rPr lang="en-US" sz="3600" dirty="0" smtClean="0">
                <a:solidFill>
                  <a:schemeClr val="tx1"/>
                </a:solidFill>
              </a:rPr>
              <a:t>Argumentation</a:t>
            </a:r>
          </a:p>
          <a:p>
            <a:pPr marL="628650" indent="-514350">
              <a:buFont typeface="+mj-lt"/>
              <a:buAutoNum type="arabicPeriod"/>
            </a:pPr>
            <a:r>
              <a:rPr lang="en-US" sz="3600" dirty="0" smtClean="0">
                <a:solidFill>
                  <a:schemeClr val="tx1"/>
                </a:solidFill>
              </a:rPr>
              <a:t>Data collection and analysis</a:t>
            </a:r>
          </a:p>
        </p:txBody>
      </p:sp>
      <p:pic>
        <p:nvPicPr>
          <p:cNvPr id="2052" name="Picture 4" descr="http://serc.carleton.edu/images/sp/library/context_rich/economics_stud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759" y="2648928"/>
            <a:ext cx="4806375" cy="360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93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13</a:t>
            </a:fld>
            <a:endParaRPr lang="en-US"/>
          </a:p>
        </p:txBody>
      </p:sp>
      <p:sp>
        <p:nvSpPr>
          <p:cNvPr id="9" name="TextBox 8"/>
          <p:cNvSpPr txBox="1"/>
          <p:nvPr/>
        </p:nvSpPr>
        <p:spPr>
          <a:xfrm>
            <a:off x="291715" y="338274"/>
            <a:ext cx="7937885" cy="646331"/>
          </a:xfrm>
          <a:prstGeom prst="rect">
            <a:avLst/>
          </a:prstGeom>
          <a:noFill/>
        </p:spPr>
        <p:txBody>
          <a:bodyPr wrap="square" rtlCol="0">
            <a:spAutoFit/>
          </a:bodyPr>
          <a:lstStyle/>
          <a:p>
            <a:pPr algn="ctr"/>
            <a:r>
              <a:rPr lang="en-US" sz="3600" dirty="0" smtClean="0"/>
              <a:t>Discourse</a:t>
            </a:r>
            <a:endParaRPr lang="en-US" sz="3600" dirty="0"/>
          </a:p>
        </p:txBody>
      </p:sp>
      <p:sp>
        <p:nvSpPr>
          <p:cNvPr id="10" name="Content Placeholder 2"/>
          <p:cNvSpPr txBox="1">
            <a:spLocks/>
          </p:cNvSpPr>
          <p:nvPr/>
        </p:nvSpPr>
        <p:spPr>
          <a:xfrm>
            <a:off x="907857" y="1159282"/>
            <a:ext cx="3352800" cy="4953000"/>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628650" indent="-514350">
              <a:buFont typeface="+mj-lt"/>
              <a:buAutoNum type="arabicPeriod"/>
            </a:pPr>
            <a:r>
              <a:rPr lang="en-US" sz="4000" dirty="0">
                <a:solidFill>
                  <a:schemeClr val="tx1"/>
                </a:solidFill>
              </a:rPr>
              <a:t>Translation of ideas</a:t>
            </a:r>
          </a:p>
          <a:p>
            <a:pPr marL="628650" indent="-514350">
              <a:buFont typeface="+mj-lt"/>
              <a:buAutoNum type="arabicPeriod"/>
            </a:pPr>
            <a:r>
              <a:rPr lang="en-US" sz="4000" dirty="0" smtClean="0">
                <a:solidFill>
                  <a:schemeClr val="tx1"/>
                </a:solidFill>
              </a:rPr>
              <a:t>Technical writing</a:t>
            </a:r>
          </a:p>
          <a:p>
            <a:pPr marL="628650" indent="-514350">
              <a:buFont typeface="+mj-lt"/>
              <a:buAutoNum type="arabicPeriod"/>
            </a:pPr>
            <a:r>
              <a:rPr lang="en-US" sz="4000" dirty="0" smtClean="0">
                <a:solidFill>
                  <a:schemeClr val="tx1"/>
                </a:solidFill>
              </a:rPr>
              <a:t>Public speaking</a:t>
            </a:r>
          </a:p>
          <a:p>
            <a:pPr marL="628650" indent="-514350">
              <a:buFont typeface="+mj-lt"/>
              <a:buAutoNum type="arabicPeriod"/>
            </a:pPr>
            <a:r>
              <a:rPr lang="en-US" sz="4000" dirty="0" smtClean="0">
                <a:solidFill>
                  <a:schemeClr val="tx1"/>
                </a:solidFill>
              </a:rPr>
              <a:t>Critical listening</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73" r="13637"/>
          <a:stretch/>
        </p:blipFill>
        <p:spPr bwMode="auto">
          <a:xfrm>
            <a:off x="4706587" y="984605"/>
            <a:ext cx="3655428" cy="463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065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14</a:t>
            </a:fld>
            <a:endParaRPr lang="en-US"/>
          </a:p>
        </p:txBody>
      </p:sp>
      <p:sp>
        <p:nvSpPr>
          <p:cNvPr id="9" name="TextBox 8"/>
          <p:cNvSpPr txBox="1"/>
          <p:nvPr/>
        </p:nvSpPr>
        <p:spPr>
          <a:xfrm>
            <a:off x="291715" y="338274"/>
            <a:ext cx="7937885" cy="646331"/>
          </a:xfrm>
          <a:prstGeom prst="rect">
            <a:avLst/>
          </a:prstGeom>
          <a:noFill/>
        </p:spPr>
        <p:txBody>
          <a:bodyPr wrap="square" rtlCol="0">
            <a:spAutoFit/>
          </a:bodyPr>
          <a:lstStyle/>
          <a:p>
            <a:pPr algn="ctr"/>
            <a:r>
              <a:rPr lang="en-US" sz="3600" dirty="0" smtClean="0"/>
              <a:t>Cross-Cutting Opportunities</a:t>
            </a:r>
            <a:endParaRPr lang="en-US" sz="3600" dirty="0"/>
          </a:p>
        </p:txBody>
      </p:sp>
      <p:sp>
        <p:nvSpPr>
          <p:cNvPr id="10" name="Content Placeholder 2"/>
          <p:cNvSpPr txBox="1">
            <a:spLocks/>
          </p:cNvSpPr>
          <p:nvPr/>
        </p:nvSpPr>
        <p:spPr>
          <a:xfrm>
            <a:off x="457200" y="1447800"/>
            <a:ext cx="7620000" cy="49530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114300"/>
            <a:r>
              <a:rPr lang="en-US" sz="2800" dirty="0" smtClean="0">
                <a:solidFill>
                  <a:schemeClr val="tx1"/>
                </a:solidFill>
              </a:rPr>
              <a:t>These standards create connections not just between ELA &amp; subject areas, but also among subject areas.</a:t>
            </a:r>
          </a:p>
          <a:p>
            <a:pPr marL="114300"/>
            <a:endParaRPr lang="en-US" sz="2800" dirty="0">
              <a:solidFill>
                <a:schemeClr val="tx1"/>
              </a:solidFill>
            </a:endParaRPr>
          </a:p>
        </p:txBody>
      </p:sp>
      <p:graphicFrame>
        <p:nvGraphicFramePr>
          <p:cNvPr id="13" name="Diagram 12"/>
          <p:cNvGraphicFramePr/>
          <p:nvPr>
            <p:extLst>
              <p:ext uri="{D42A27DB-BD31-4B8C-83A1-F6EECF244321}">
                <p14:modId xmlns:p14="http://schemas.microsoft.com/office/powerpoint/2010/main" val="1688002206"/>
              </p:ext>
            </p:extLst>
          </p:nvPr>
        </p:nvGraphicFramePr>
        <p:xfrm>
          <a:off x="228600" y="977131"/>
          <a:ext cx="8077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1448200" y="838200"/>
            <a:ext cx="5867400" cy="5867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1448200" y="838200"/>
            <a:ext cx="5867400" cy="5867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60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3" grpId="0">
        <p:bldAsOne/>
      </p:bldGraphic>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15</a:t>
            </a:fld>
            <a:endParaRPr lang="en-US"/>
          </a:p>
        </p:txBody>
      </p:sp>
      <p:sp>
        <p:nvSpPr>
          <p:cNvPr id="9" name="TextBox 8"/>
          <p:cNvSpPr txBox="1"/>
          <p:nvPr/>
        </p:nvSpPr>
        <p:spPr>
          <a:xfrm>
            <a:off x="291715" y="338274"/>
            <a:ext cx="7937885" cy="646331"/>
          </a:xfrm>
          <a:prstGeom prst="rect">
            <a:avLst/>
          </a:prstGeom>
          <a:noFill/>
        </p:spPr>
        <p:txBody>
          <a:bodyPr wrap="square" rtlCol="0">
            <a:spAutoFit/>
          </a:bodyPr>
          <a:lstStyle/>
          <a:p>
            <a:pPr algn="ctr"/>
            <a:r>
              <a:rPr lang="en-US" sz="3600" dirty="0" smtClean="0"/>
              <a:t>Cross-Cutting Opportunities</a:t>
            </a:r>
            <a:endParaRPr lang="en-US" sz="3600" dirty="0"/>
          </a:p>
        </p:txBody>
      </p:sp>
      <p:sp>
        <p:nvSpPr>
          <p:cNvPr id="10" name="Content Placeholder 2"/>
          <p:cNvSpPr txBox="1">
            <a:spLocks/>
          </p:cNvSpPr>
          <p:nvPr/>
        </p:nvSpPr>
        <p:spPr>
          <a:xfrm>
            <a:off x="457200" y="1447800"/>
            <a:ext cx="7620000" cy="49530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114300"/>
            <a:r>
              <a:rPr lang="en-US" sz="2800" dirty="0" smtClean="0">
                <a:solidFill>
                  <a:schemeClr val="tx1"/>
                </a:solidFill>
              </a:rPr>
              <a:t>ELA tools are the glue to one can use to combine multiple, seemingly disparate content areas.  (e.g. Drama &amp; Science &amp; History)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14" y="1018231"/>
            <a:ext cx="7619371" cy="4821538"/>
          </a:xfrm>
          <a:prstGeom prst="rect">
            <a:avLst/>
          </a:prstGeom>
        </p:spPr>
      </p:pic>
    </p:spTree>
    <p:extLst>
      <p:ext uri="{BB962C8B-B14F-4D97-AF65-F5344CB8AC3E}">
        <p14:creationId xmlns:p14="http://schemas.microsoft.com/office/powerpoint/2010/main" val="297703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16</a:t>
            </a:fld>
            <a:endParaRPr lang="en-US"/>
          </a:p>
        </p:txBody>
      </p:sp>
      <p:sp>
        <p:nvSpPr>
          <p:cNvPr id="9" name="TextBox 8"/>
          <p:cNvSpPr txBox="1"/>
          <p:nvPr/>
        </p:nvSpPr>
        <p:spPr>
          <a:xfrm>
            <a:off x="291715" y="338274"/>
            <a:ext cx="7937885" cy="646331"/>
          </a:xfrm>
          <a:prstGeom prst="rect">
            <a:avLst/>
          </a:prstGeom>
          <a:noFill/>
        </p:spPr>
        <p:txBody>
          <a:bodyPr wrap="square" rtlCol="0">
            <a:spAutoFit/>
          </a:bodyPr>
          <a:lstStyle/>
          <a:p>
            <a:pPr algn="ctr"/>
            <a:r>
              <a:rPr lang="en-US" sz="3600" dirty="0" smtClean="0"/>
              <a:t>Fit with </a:t>
            </a:r>
            <a:r>
              <a:rPr lang="en-US" sz="3600" dirty="0"/>
              <a:t>O</a:t>
            </a:r>
            <a:r>
              <a:rPr lang="en-US" sz="3600" dirty="0" smtClean="0"/>
              <a:t>ther Initiatives</a:t>
            </a:r>
            <a:endParaRPr lang="en-US" sz="3600" dirty="0"/>
          </a:p>
        </p:txBody>
      </p:sp>
      <p:sp>
        <p:nvSpPr>
          <p:cNvPr id="2" name="TextBox 1"/>
          <p:cNvSpPr txBox="1"/>
          <p:nvPr/>
        </p:nvSpPr>
        <p:spPr>
          <a:xfrm>
            <a:off x="501343" y="1408670"/>
            <a:ext cx="7641295" cy="4210383"/>
          </a:xfrm>
          <a:prstGeom prst="rect">
            <a:avLst/>
          </a:prstGeom>
          <a:noFill/>
        </p:spPr>
        <p:txBody>
          <a:bodyPr wrap="square" rtlCol="0">
            <a:spAutoFit/>
          </a:bodyPr>
          <a:lstStyle/>
          <a:p>
            <a:pPr marL="114300">
              <a:spcBef>
                <a:spcPct val="20000"/>
              </a:spcBef>
              <a:buClr>
                <a:schemeClr val="accent1"/>
              </a:buClr>
            </a:pPr>
            <a:r>
              <a:rPr lang="en-US" sz="2400" b="1" dirty="0"/>
              <a:t>Scientific and Engineering </a:t>
            </a:r>
            <a:endParaRPr lang="en-US" sz="2400" b="1" dirty="0" smtClean="0"/>
          </a:p>
          <a:p>
            <a:pPr marL="114300">
              <a:spcBef>
                <a:spcPct val="20000"/>
              </a:spcBef>
              <a:buClr>
                <a:schemeClr val="accent1"/>
              </a:buClr>
            </a:pPr>
            <a:r>
              <a:rPr lang="en-US" sz="2400" b="1" dirty="0" smtClean="0"/>
              <a:t>Practices</a:t>
            </a:r>
            <a:r>
              <a:rPr lang="en-US" sz="2400" b="1" dirty="0"/>
              <a:t>:</a:t>
            </a:r>
          </a:p>
          <a:p>
            <a:pPr marL="628650" indent="-514350">
              <a:spcBef>
                <a:spcPct val="20000"/>
              </a:spcBef>
              <a:buClr>
                <a:schemeClr val="accent1"/>
              </a:buClr>
              <a:buFont typeface="+mj-lt"/>
              <a:buAutoNum type="arabicPeriod"/>
            </a:pPr>
            <a:r>
              <a:rPr lang="en-US" sz="2400" dirty="0"/>
              <a:t>Defining problems</a:t>
            </a:r>
          </a:p>
          <a:p>
            <a:pPr marL="628650" indent="-514350">
              <a:spcBef>
                <a:spcPct val="20000"/>
              </a:spcBef>
              <a:buClr>
                <a:schemeClr val="accent1"/>
              </a:buClr>
              <a:buFont typeface="+mj-lt"/>
              <a:buAutoNum type="arabicPeriod"/>
            </a:pPr>
            <a:r>
              <a:rPr lang="en-US" sz="2400" dirty="0"/>
              <a:t>Planning &amp; carrying out </a:t>
            </a:r>
            <a:r>
              <a:rPr lang="en-US" sz="2400" dirty="0" smtClean="0"/>
              <a:t/>
            </a:r>
            <a:br>
              <a:rPr lang="en-US" sz="2400" dirty="0" smtClean="0"/>
            </a:br>
            <a:r>
              <a:rPr lang="en-US" sz="2400" dirty="0" smtClean="0"/>
              <a:t>investigations</a:t>
            </a:r>
            <a:endParaRPr lang="en-US" sz="2400" dirty="0"/>
          </a:p>
          <a:p>
            <a:pPr marL="628650" indent="-514350">
              <a:spcBef>
                <a:spcPct val="20000"/>
              </a:spcBef>
              <a:buClr>
                <a:schemeClr val="accent1"/>
              </a:buClr>
              <a:buFont typeface="+mj-lt"/>
              <a:buAutoNum type="arabicPeriod"/>
            </a:pPr>
            <a:r>
              <a:rPr lang="en-US" sz="2400" dirty="0"/>
              <a:t>Analyzing &amp; interpreting data</a:t>
            </a:r>
          </a:p>
          <a:p>
            <a:pPr marL="628650" indent="-514350">
              <a:spcBef>
                <a:spcPct val="20000"/>
              </a:spcBef>
              <a:buClr>
                <a:schemeClr val="accent1"/>
              </a:buClr>
              <a:buFont typeface="+mj-lt"/>
              <a:buAutoNum type="arabicPeriod"/>
            </a:pPr>
            <a:r>
              <a:rPr lang="en-US" sz="2400" dirty="0"/>
              <a:t>Constructing explanations</a:t>
            </a:r>
          </a:p>
          <a:p>
            <a:pPr marL="628650" indent="-514350">
              <a:spcBef>
                <a:spcPct val="20000"/>
              </a:spcBef>
              <a:buClr>
                <a:schemeClr val="accent1"/>
              </a:buClr>
              <a:buFont typeface="+mj-lt"/>
              <a:buAutoNum type="arabicPeriod"/>
            </a:pPr>
            <a:r>
              <a:rPr lang="en-US" sz="2400" dirty="0"/>
              <a:t>Engaging in argument from evidence</a:t>
            </a:r>
          </a:p>
          <a:p>
            <a:pPr marL="628650" indent="-514350">
              <a:spcBef>
                <a:spcPct val="20000"/>
              </a:spcBef>
              <a:buClr>
                <a:schemeClr val="accent1"/>
              </a:buClr>
              <a:buFont typeface="+mj-lt"/>
              <a:buAutoNum type="arabicPeriod"/>
            </a:pPr>
            <a:r>
              <a:rPr lang="en-US" sz="2400" dirty="0"/>
              <a:t>Obtaining, evaluating, &amp; communicating information</a:t>
            </a:r>
          </a:p>
          <a:p>
            <a:pPr marL="342900" indent="-342900">
              <a:buFont typeface="+mj-lt"/>
              <a:buAutoNum type="arabicPeriod"/>
            </a:pPr>
            <a:endParaRPr lang="en-US" dirty="0"/>
          </a:p>
        </p:txBody>
      </p:sp>
      <p:pic>
        <p:nvPicPr>
          <p:cNvPr id="4098" name="Picture 2" descr="http://www.nextgenscience.org/sites/all/themes/scienc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138" y="1414848"/>
            <a:ext cx="3316678" cy="150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09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Turn and Talk</a:t>
            </a:r>
            <a:endParaRPr lang="en-US" dirty="0"/>
          </a:p>
        </p:txBody>
      </p:sp>
      <p:pic>
        <p:nvPicPr>
          <p:cNvPr id="108547" name="Picture 10" descr="C:\Users\ksmelin.SOA\AppData\Local\Microsoft\Windows\Temporary Internet Files\Content.IE5\OUB3CRDY\MP9002894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72607"/>
            <a:ext cx="32004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11" descr="C:\Users\ksmelin.SOA\AppData\Local\Microsoft\Windows\Temporary Internet Files\Content.IE5\A9U6WP2L\MP9002894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2766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05300" y="1800761"/>
            <a:ext cx="4076700" cy="1569660"/>
          </a:xfrm>
          <a:prstGeom prst="rect">
            <a:avLst/>
          </a:prstGeom>
          <a:noFill/>
        </p:spPr>
        <p:txBody>
          <a:bodyPr wrap="square" rtlCol="0">
            <a:spAutoFit/>
          </a:bodyPr>
          <a:lstStyle/>
          <a:p>
            <a:r>
              <a:rPr lang="en-US" sz="2400" b="1" dirty="0" smtClean="0">
                <a:latin typeface="+mj-lt"/>
              </a:rPr>
              <a:t>As you consider the standards for literacy in content areas, what is your BIGGEST concern?</a:t>
            </a:r>
            <a:endParaRPr lang="en-US" sz="2400" b="1" dirty="0">
              <a:latin typeface="+mj-lt"/>
            </a:endParaRPr>
          </a:p>
        </p:txBody>
      </p:sp>
      <p:sp>
        <p:nvSpPr>
          <p:cNvPr id="6" name="TextBox 5"/>
          <p:cNvSpPr txBox="1"/>
          <p:nvPr/>
        </p:nvSpPr>
        <p:spPr>
          <a:xfrm>
            <a:off x="228600" y="4419600"/>
            <a:ext cx="4076700" cy="1569660"/>
          </a:xfrm>
          <a:prstGeom prst="rect">
            <a:avLst/>
          </a:prstGeom>
          <a:noFill/>
        </p:spPr>
        <p:txBody>
          <a:bodyPr wrap="square" rtlCol="0">
            <a:spAutoFit/>
          </a:bodyPr>
          <a:lstStyle/>
          <a:p>
            <a:r>
              <a:rPr lang="en-US" sz="2400" b="1" dirty="0" smtClean="0">
                <a:latin typeface="+mj-lt"/>
              </a:rPr>
              <a:t>Considering the new literacy </a:t>
            </a:r>
            <a:r>
              <a:rPr lang="en-US" sz="2400" b="1" smtClean="0">
                <a:latin typeface="+mj-lt"/>
              </a:rPr>
              <a:t>standars, </a:t>
            </a:r>
            <a:r>
              <a:rPr lang="en-US" sz="2400" b="1" dirty="0" smtClean="0">
                <a:latin typeface="+mj-lt"/>
              </a:rPr>
              <a:t>what are you most enthusiastic about?</a:t>
            </a:r>
            <a:endParaRPr lang="en-US" sz="2400" b="1" dirty="0">
              <a:latin typeface="+mj-lt"/>
            </a:endParaRPr>
          </a:p>
        </p:txBody>
      </p:sp>
      <p:sp>
        <p:nvSpPr>
          <p:cNvPr id="4" name="Slide Number Placeholder 3"/>
          <p:cNvSpPr>
            <a:spLocks noGrp="1"/>
          </p:cNvSpPr>
          <p:nvPr>
            <p:ph type="sldNum" sz="quarter" idx="12"/>
          </p:nvPr>
        </p:nvSpPr>
        <p:spPr/>
        <p:txBody>
          <a:bodyPr/>
          <a:lstStyle/>
          <a:p>
            <a:fld id="{41B1CC0C-30F4-4AA7-B14E-2E4E56A6D1E6}" type="slidenum">
              <a:rPr lang="en-US" smtClean="0"/>
              <a:pPr/>
              <a:t>17</a:t>
            </a:fld>
            <a:endParaRPr lang="en-US"/>
          </a:p>
        </p:txBody>
      </p:sp>
    </p:spTree>
    <p:extLst>
      <p:ext uri="{BB962C8B-B14F-4D97-AF65-F5344CB8AC3E}">
        <p14:creationId xmlns:p14="http://schemas.microsoft.com/office/powerpoint/2010/main" val="404423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18</a:t>
            </a:fld>
            <a:endParaRPr lang="en-US"/>
          </a:p>
        </p:txBody>
      </p:sp>
      <p:sp>
        <p:nvSpPr>
          <p:cNvPr id="9" name="TextBox 8"/>
          <p:cNvSpPr txBox="1"/>
          <p:nvPr/>
        </p:nvSpPr>
        <p:spPr>
          <a:xfrm>
            <a:off x="291715" y="338274"/>
            <a:ext cx="7937885" cy="646331"/>
          </a:xfrm>
          <a:prstGeom prst="rect">
            <a:avLst/>
          </a:prstGeom>
          <a:noFill/>
        </p:spPr>
        <p:txBody>
          <a:bodyPr wrap="square" rtlCol="0">
            <a:spAutoFit/>
          </a:bodyPr>
          <a:lstStyle/>
          <a:p>
            <a:pPr algn="ctr"/>
            <a:r>
              <a:rPr lang="en-US" sz="3600" dirty="0" smtClean="0"/>
              <a:t>Contact information</a:t>
            </a:r>
            <a:endParaRPr lang="en-US" sz="3600" dirty="0"/>
          </a:p>
        </p:txBody>
      </p:sp>
      <p:sp>
        <p:nvSpPr>
          <p:cNvPr id="10" name="TextBox 9"/>
          <p:cNvSpPr txBox="1"/>
          <p:nvPr/>
        </p:nvSpPr>
        <p:spPr>
          <a:xfrm>
            <a:off x="434026" y="2438400"/>
            <a:ext cx="7937885" cy="1754326"/>
          </a:xfrm>
          <a:prstGeom prst="rect">
            <a:avLst/>
          </a:prstGeom>
          <a:noFill/>
        </p:spPr>
        <p:txBody>
          <a:bodyPr wrap="square" rtlCol="0">
            <a:spAutoFit/>
          </a:bodyPr>
          <a:lstStyle/>
          <a:p>
            <a:pPr algn="ctr"/>
            <a:r>
              <a:rPr lang="en-US" sz="3600" b="1" dirty="0" smtClean="0"/>
              <a:t>Bjorn Wolter</a:t>
            </a:r>
          </a:p>
          <a:p>
            <a:pPr algn="ctr"/>
            <a:r>
              <a:rPr lang="en-US" sz="3600" dirty="0" smtClean="0">
                <a:hlinkClick r:id="rId3"/>
              </a:rPr>
              <a:t>bjorn.wolter@alaska.gov</a:t>
            </a:r>
            <a:endParaRPr lang="en-US" sz="3600" dirty="0" smtClean="0"/>
          </a:p>
          <a:p>
            <a:pPr algn="ctr"/>
            <a:r>
              <a:rPr lang="en-US" sz="3600" dirty="0" smtClean="0"/>
              <a:t>907.465.6542</a:t>
            </a:r>
            <a:endParaRPr lang="en-US" sz="3600" dirty="0"/>
          </a:p>
        </p:txBody>
      </p:sp>
    </p:spTree>
    <p:extLst>
      <p:ext uri="{BB962C8B-B14F-4D97-AF65-F5344CB8AC3E}">
        <p14:creationId xmlns:p14="http://schemas.microsoft.com/office/powerpoint/2010/main" val="1784840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9" name="Slide Number Placeholder 8"/>
          <p:cNvSpPr>
            <a:spLocks noGrp="1"/>
          </p:cNvSpPr>
          <p:nvPr>
            <p:ph type="sldNum" sz="quarter" idx="12"/>
          </p:nvPr>
        </p:nvSpPr>
        <p:spPr/>
        <p:txBody>
          <a:bodyPr/>
          <a:lstStyle/>
          <a:p>
            <a:fld id="{41B1CC0C-30F4-4AA7-B14E-2E4E56A6D1E6}" type="slidenum">
              <a:rPr lang="en-US" smtClean="0"/>
              <a:pPr/>
              <a:t>2</a:t>
            </a:fld>
            <a:endParaRPr lang="en-US"/>
          </a:p>
        </p:txBody>
      </p:sp>
      <p:sp>
        <p:nvSpPr>
          <p:cNvPr id="10" name="TextBox 9"/>
          <p:cNvSpPr txBox="1"/>
          <p:nvPr/>
        </p:nvSpPr>
        <p:spPr>
          <a:xfrm>
            <a:off x="291715" y="338274"/>
            <a:ext cx="7937885" cy="646331"/>
          </a:xfrm>
          <a:prstGeom prst="rect">
            <a:avLst/>
          </a:prstGeom>
          <a:noFill/>
        </p:spPr>
        <p:txBody>
          <a:bodyPr wrap="square" rtlCol="0">
            <a:spAutoFit/>
          </a:bodyPr>
          <a:lstStyle/>
          <a:p>
            <a:pPr algn="ctr"/>
            <a:r>
              <a:rPr lang="en-US" sz="3600" dirty="0" smtClean="0"/>
              <a:t>Preview</a:t>
            </a:r>
            <a:endParaRPr lang="en-US" sz="3600" dirty="0"/>
          </a:p>
        </p:txBody>
      </p:sp>
      <p:sp>
        <p:nvSpPr>
          <p:cNvPr id="13" name="Content Placeholder 2"/>
          <p:cNvSpPr txBox="1">
            <a:spLocks/>
          </p:cNvSpPr>
          <p:nvPr/>
        </p:nvSpPr>
        <p:spPr>
          <a:xfrm>
            <a:off x="471055" y="1071378"/>
            <a:ext cx="7620000" cy="49530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571500" indent="-457200">
              <a:buFont typeface="+mj-lt"/>
              <a:buAutoNum type="arabicPeriod"/>
            </a:pPr>
            <a:r>
              <a:rPr lang="en-US" sz="2800" dirty="0" smtClean="0">
                <a:solidFill>
                  <a:schemeClr val="tx1"/>
                </a:solidFill>
              </a:rPr>
              <a:t>Review of ELA organization</a:t>
            </a:r>
          </a:p>
          <a:p>
            <a:pPr marL="571500" indent="-457200">
              <a:buFont typeface="+mj-lt"/>
              <a:buAutoNum type="arabicPeriod"/>
            </a:pPr>
            <a:r>
              <a:rPr lang="en-US" sz="2800" dirty="0" smtClean="0">
                <a:solidFill>
                  <a:schemeClr val="tx1"/>
                </a:solidFill>
              </a:rPr>
              <a:t>Highlight: </a:t>
            </a:r>
          </a:p>
          <a:p>
            <a:pPr marL="1085850" lvl="1" indent="-514350" algn="l">
              <a:buFont typeface="+mj-lt"/>
              <a:buAutoNum type="alphaLcPeriod"/>
            </a:pPr>
            <a:r>
              <a:rPr lang="en-US" sz="2800" dirty="0" smtClean="0">
                <a:solidFill>
                  <a:schemeClr val="tx1"/>
                </a:solidFill>
              </a:rPr>
              <a:t>Static elements of ELA standards</a:t>
            </a:r>
          </a:p>
          <a:p>
            <a:pPr marL="1085850" lvl="1" indent="-514350" algn="l">
              <a:buFont typeface="+mj-lt"/>
              <a:buAutoNum type="alphaLcPeriod"/>
            </a:pPr>
            <a:r>
              <a:rPr lang="en-US" sz="2800" dirty="0" smtClean="0">
                <a:solidFill>
                  <a:schemeClr val="tx1"/>
                </a:solidFill>
              </a:rPr>
              <a:t>Changes to ELA standards</a:t>
            </a:r>
          </a:p>
          <a:p>
            <a:pPr marL="571500" indent="-457200">
              <a:buFont typeface="+mj-lt"/>
              <a:buAutoNum type="arabicPeriod"/>
            </a:pPr>
            <a:r>
              <a:rPr lang="en-US" sz="2800" dirty="0" smtClean="0">
                <a:solidFill>
                  <a:schemeClr val="tx1"/>
                </a:solidFill>
              </a:rPr>
              <a:t>What do these changes really mean?</a:t>
            </a:r>
          </a:p>
          <a:p>
            <a:pPr marL="1085850" lvl="1" indent="-514350" algn="l">
              <a:buFont typeface="+mj-lt"/>
              <a:buAutoNum type="alphaLcPeriod"/>
            </a:pPr>
            <a:r>
              <a:rPr lang="en-US" sz="2800" dirty="0" smtClean="0">
                <a:solidFill>
                  <a:schemeClr val="tx1"/>
                </a:solidFill>
              </a:rPr>
              <a:t>Extracting evidence from text</a:t>
            </a:r>
          </a:p>
          <a:p>
            <a:pPr marL="1085850" lvl="1" indent="-514350" algn="l">
              <a:buFont typeface="+mj-lt"/>
              <a:buAutoNum type="alphaLcPeriod"/>
            </a:pPr>
            <a:r>
              <a:rPr lang="en-US" sz="2800" dirty="0" smtClean="0">
                <a:solidFill>
                  <a:schemeClr val="tx1"/>
                </a:solidFill>
              </a:rPr>
              <a:t>Thinking about text</a:t>
            </a:r>
          </a:p>
          <a:p>
            <a:pPr marL="571500" indent="-457200">
              <a:buFont typeface="+mj-lt"/>
              <a:buAutoNum type="arabicPeriod"/>
            </a:pPr>
            <a:r>
              <a:rPr lang="en-US" sz="2800" dirty="0" smtClean="0">
                <a:solidFill>
                  <a:schemeClr val="tx1"/>
                </a:solidFill>
              </a:rPr>
              <a:t>Cross-cutting opportunities</a:t>
            </a:r>
          </a:p>
          <a:p>
            <a:pPr marL="571500" indent="-457200">
              <a:buFont typeface="+mj-lt"/>
              <a:buAutoNum type="arabicPeriod"/>
            </a:pPr>
            <a:r>
              <a:rPr lang="en-US" sz="2800" dirty="0" smtClean="0">
                <a:solidFill>
                  <a:schemeClr val="tx1"/>
                </a:solidFill>
              </a:rPr>
              <a:t>Links to other initiatives</a:t>
            </a:r>
          </a:p>
          <a:p>
            <a:pPr marL="571500" indent="-457200">
              <a:buFont typeface="+mj-lt"/>
              <a:buAutoNum type="arabicPeriod"/>
            </a:pPr>
            <a:endParaRPr lang="en-US" sz="2800" dirty="0" smtClean="0">
              <a:solidFill>
                <a:schemeClr val="tx1"/>
              </a:solidFill>
            </a:endParaRPr>
          </a:p>
          <a:p>
            <a:pPr marL="114300"/>
            <a:endParaRPr lang="en-US" sz="2800" dirty="0"/>
          </a:p>
        </p:txBody>
      </p:sp>
    </p:spTree>
    <p:extLst>
      <p:ext uri="{BB962C8B-B14F-4D97-AF65-F5344CB8AC3E}">
        <p14:creationId xmlns:p14="http://schemas.microsoft.com/office/powerpoint/2010/main" val="4543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10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10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10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10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10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 calcmode="lin" valueType="num">
                                      <p:cBhvr additive="base">
                                        <p:cTn id="43" dur="10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3">
                                            <p:txEl>
                                              <p:pRg st="7" end="7"/>
                                            </p:txEl>
                                          </p:spTgt>
                                        </p:tgtEl>
                                        <p:attrNameLst>
                                          <p:attrName>style.visibility</p:attrName>
                                        </p:attrNameLst>
                                      </p:cBhvr>
                                      <p:to>
                                        <p:strVal val="visible"/>
                                      </p:to>
                                    </p:set>
                                    <p:anim calcmode="lin" valueType="num">
                                      <p:cBhvr additive="base">
                                        <p:cTn id="49" dur="10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3">
                                            <p:txEl>
                                              <p:pRg st="8" end="8"/>
                                            </p:txEl>
                                          </p:spTgt>
                                        </p:tgtEl>
                                        <p:attrNameLst>
                                          <p:attrName>style.visibility</p:attrName>
                                        </p:attrNameLst>
                                      </p:cBhvr>
                                      <p:to>
                                        <p:strVal val="visible"/>
                                      </p:to>
                                    </p:set>
                                    <p:anim calcmode="lin" valueType="num">
                                      <p:cBhvr additive="base">
                                        <p:cTn id="55" dur="1000" fill="hold"/>
                                        <p:tgtEl>
                                          <p:spTgt spid="13">
                                            <p:txEl>
                                              <p:pRg st="8" end="8"/>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9" name="Slide Number Placeholder 1"/>
          <p:cNvSpPr>
            <a:spLocks noGrp="1"/>
          </p:cNvSpPr>
          <p:nvPr>
            <p:ph type="sldNum" sz="quarter" idx="12"/>
          </p:nvPr>
        </p:nvSpPr>
        <p:spPr>
          <a:xfrm>
            <a:off x="8531788" y="5648960"/>
            <a:ext cx="548640" cy="396240"/>
          </a:xfrm>
        </p:spPr>
        <p:txBody>
          <a:bodyPr/>
          <a:lstStyle/>
          <a:p>
            <a:fld id="{F222D228-4005-4149-BE88-DD95558ED268}" type="slidenum">
              <a:rPr lang="en-US" smtClean="0"/>
              <a:pPr/>
              <a:t>3</a:t>
            </a:fld>
            <a:endParaRPr lang="en-US"/>
          </a:p>
        </p:txBody>
      </p:sp>
      <p:sp>
        <p:nvSpPr>
          <p:cNvPr id="17" name="Title 1"/>
          <p:cNvSpPr txBox="1">
            <a:spLocks/>
          </p:cNvSpPr>
          <p:nvPr/>
        </p:nvSpPr>
        <p:spPr>
          <a:xfrm>
            <a:off x="457200" y="152400"/>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a:t>English Language Arts Organization</a:t>
            </a:r>
          </a:p>
        </p:txBody>
      </p:sp>
      <p:sp>
        <p:nvSpPr>
          <p:cNvPr id="19" name="Slide Number Placeholder 1"/>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22D228-4005-4149-BE88-DD95558ED268}" type="slidenum">
              <a:rPr lang="en-US" smtClean="0"/>
              <a:pPr/>
              <a:t>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 y="781051"/>
            <a:ext cx="7928609" cy="49155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90" y="777175"/>
            <a:ext cx="7923460" cy="491947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91" y="781050"/>
            <a:ext cx="7934861" cy="4919472"/>
          </a:xfrm>
          <a:prstGeom prst="rect">
            <a:avLst/>
          </a:prstGeom>
        </p:spPr>
      </p:pic>
      <p:sp>
        <p:nvSpPr>
          <p:cNvPr id="5" name="Oval 4"/>
          <p:cNvSpPr/>
          <p:nvPr/>
        </p:nvSpPr>
        <p:spPr>
          <a:xfrm>
            <a:off x="2027582" y="27432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8600" y="4648200"/>
            <a:ext cx="4724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6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4</a:t>
            </a:fld>
            <a:endParaRPr lang="en-US"/>
          </a:p>
        </p:txBody>
      </p:sp>
      <p:sp>
        <p:nvSpPr>
          <p:cNvPr id="16" name="Title 1"/>
          <p:cNvSpPr txBox="1">
            <a:spLocks/>
          </p:cNvSpPr>
          <p:nvPr/>
        </p:nvSpPr>
        <p:spPr>
          <a:xfrm>
            <a:off x="0" y="228600"/>
            <a:ext cx="8098496"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4400" dirty="0" smtClean="0">
                <a:latin typeface="+mn-lt"/>
              </a:rPr>
              <a:t>What Remained the Same </a:t>
            </a:r>
          </a:p>
          <a:p>
            <a:pPr algn="ctr"/>
            <a:r>
              <a:rPr lang="en-US" sz="4400" dirty="0" smtClean="0">
                <a:latin typeface="+mn-lt"/>
              </a:rPr>
              <a:t>in the ELA Standards</a:t>
            </a:r>
            <a:endParaRPr lang="en-US" sz="4400" dirty="0">
              <a:latin typeface="+mn-lt"/>
            </a:endParaRPr>
          </a:p>
        </p:txBody>
      </p:sp>
      <p:sp>
        <p:nvSpPr>
          <p:cNvPr id="17" name="Content Placeholder 2"/>
          <p:cNvSpPr txBox="1">
            <a:spLocks/>
          </p:cNvSpPr>
          <p:nvPr/>
        </p:nvSpPr>
        <p:spPr>
          <a:xfrm>
            <a:off x="304800" y="1905000"/>
            <a:ext cx="7837838" cy="48006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114300" algn="ctr"/>
            <a:r>
              <a:rPr lang="en-US" sz="3600" u="sng" dirty="0" smtClean="0">
                <a:solidFill>
                  <a:schemeClr val="tx1"/>
                </a:solidFill>
              </a:rPr>
              <a:t>Foundational Skills </a:t>
            </a:r>
          </a:p>
          <a:p>
            <a:pPr marL="114300" algn="ctr"/>
            <a:endParaRPr lang="en-US" sz="1800" u="sng" dirty="0" smtClean="0">
              <a:solidFill>
                <a:schemeClr val="tx1"/>
              </a:solidFill>
            </a:endParaRPr>
          </a:p>
          <a:p>
            <a:pPr marL="628650" indent="-514350">
              <a:buFont typeface="+mj-lt"/>
              <a:buAutoNum type="arabicPeriod"/>
            </a:pPr>
            <a:r>
              <a:rPr lang="en-US" sz="3400" dirty="0" smtClean="0">
                <a:solidFill>
                  <a:schemeClr val="tx1"/>
                </a:solidFill>
              </a:rPr>
              <a:t>The instruction of the basic reading components is still an expectation</a:t>
            </a:r>
          </a:p>
          <a:p>
            <a:pPr marL="628650" indent="-514350">
              <a:buFont typeface="+mj-lt"/>
              <a:buAutoNum type="arabicPeriod"/>
            </a:pPr>
            <a:r>
              <a:rPr lang="en-US" sz="3400" dirty="0" smtClean="0">
                <a:solidFill>
                  <a:schemeClr val="tx1"/>
                </a:solidFill>
              </a:rPr>
              <a:t>The standards for these skill are found in grades K-5</a:t>
            </a:r>
            <a:endParaRPr lang="en-US" sz="3400" dirty="0">
              <a:solidFill>
                <a:schemeClr val="tx1"/>
              </a:solidFill>
            </a:endParaRPr>
          </a:p>
        </p:txBody>
      </p:sp>
    </p:spTree>
    <p:extLst>
      <p:ext uri="{BB962C8B-B14F-4D97-AF65-F5344CB8AC3E}">
        <p14:creationId xmlns:p14="http://schemas.microsoft.com/office/powerpoint/2010/main" val="1421059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5</a:t>
            </a:fld>
            <a:endParaRPr lang="en-US"/>
          </a:p>
        </p:txBody>
      </p:sp>
      <p:sp>
        <p:nvSpPr>
          <p:cNvPr id="13" name="Title 1"/>
          <p:cNvSpPr txBox="1">
            <a:spLocks/>
          </p:cNvSpPr>
          <p:nvPr/>
        </p:nvSpPr>
        <p:spPr>
          <a:xfrm>
            <a:off x="457200" y="274638"/>
            <a:ext cx="7620000" cy="944562"/>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4000" smtClean="0">
                <a:latin typeface="+mn-lt"/>
              </a:rPr>
              <a:t>What Shifted in English Language Arts</a:t>
            </a:r>
            <a:endParaRPr lang="en-US" sz="4000" dirty="0">
              <a:latin typeface="+mn-lt"/>
            </a:endParaRPr>
          </a:p>
        </p:txBody>
      </p:sp>
      <p:sp>
        <p:nvSpPr>
          <p:cNvPr id="16" name="Content Placeholder 2"/>
          <p:cNvSpPr txBox="1">
            <a:spLocks/>
          </p:cNvSpPr>
          <p:nvPr/>
        </p:nvSpPr>
        <p:spPr>
          <a:xfrm>
            <a:off x="457200" y="1447800"/>
            <a:ext cx="7620000" cy="49530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114300"/>
            <a:r>
              <a:rPr lang="en-US" sz="2800" dirty="0" smtClean="0">
                <a:solidFill>
                  <a:schemeClr val="tx1"/>
                </a:solidFill>
              </a:rPr>
              <a:t>These apply to content area (social studies, science, and technical subject) teachers as well as to English teachers.</a:t>
            </a:r>
          </a:p>
          <a:p>
            <a:pPr marL="571500" indent="-457200">
              <a:buFont typeface="+mj-lt"/>
              <a:buAutoNum type="arabicPeriod"/>
            </a:pPr>
            <a:r>
              <a:rPr lang="en-US" sz="2800" dirty="0" smtClean="0">
                <a:solidFill>
                  <a:schemeClr val="tx1"/>
                </a:solidFill>
              </a:rPr>
              <a:t>Building knowledge through </a:t>
            </a:r>
            <a:r>
              <a:rPr lang="en-US" sz="2800" b="1" dirty="0" smtClean="0">
                <a:solidFill>
                  <a:schemeClr val="tx1"/>
                </a:solidFill>
              </a:rPr>
              <a:t>content-rich nonfiction</a:t>
            </a:r>
            <a:r>
              <a:rPr lang="en-US" sz="2800" dirty="0" smtClean="0">
                <a:solidFill>
                  <a:schemeClr val="tx1"/>
                </a:solidFill>
              </a:rPr>
              <a:t> and </a:t>
            </a:r>
            <a:r>
              <a:rPr lang="en-US" sz="2800" b="1" dirty="0" smtClean="0">
                <a:solidFill>
                  <a:schemeClr val="tx1"/>
                </a:solidFill>
              </a:rPr>
              <a:t>informational texts</a:t>
            </a:r>
            <a:r>
              <a:rPr lang="en-US" sz="2800" dirty="0" smtClean="0">
                <a:solidFill>
                  <a:schemeClr val="tx1"/>
                </a:solidFill>
              </a:rPr>
              <a:t> in addition to literature.</a:t>
            </a:r>
          </a:p>
          <a:p>
            <a:pPr marL="571500" indent="-457200">
              <a:buFont typeface="+mj-lt"/>
              <a:buAutoNum type="arabicPeriod"/>
            </a:pPr>
            <a:r>
              <a:rPr lang="en-US" sz="2800" dirty="0" smtClean="0">
                <a:solidFill>
                  <a:schemeClr val="tx1"/>
                </a:solidFill>
              </a:rPr>
              <a:t>Reading and writing grounded in </a:t>
            </a:r>
            <a:r>
              <a:rPr lang="en-US" sz="2800" b="1" dirty="0" smtClean="0">
                <a:solidFill>
                  <a:schemeClr val="tx1"/>
                </a:solidFill>
              </a:rPr>
              <a:t>evidence from the text.</a:t>
            </a:r>
            <a:endParaRPr lang="en-US" sz="2800" dirty="0" smtClean="0">
              <a:solidFill>
                <a:schemeClr val="tx1"/>
              </a:solidFill>
            </a:endParaRPr>
          </a:p>
          <a:p>
            <a:pPr marL="571500" indent="-457200">
              <a:buFont typeface="+mj-lt"/>
              <a:buAutoNum type="arabicPeriod"/>
            </a:pPr>
            <a:r>
              <a:rPr lang="en-US" sz="2800" dirty="0" smtClean="0">
                <a:solidFill>
                  <a:schemeClr val="tx1"/>
                </a:solidFill>
              </a:rPr>
              <a:t>Regular practice with </a:t>
            </a:r>
            <a:r>
              <a:rPr lang="en-US" sz="2800" b="1" dirty="0" smtClean="0">
                <a:solidFill>
                  <a:schemeClr val="tx1"/>
                </a:solidFill>
              </a:rPr>
              <a:t>complex text</a:t>
            </a:r>
            <a:r>
              <a:rPr lang="en-US" sz="2800" dirty="0" smtClean="0">
                <a:solidFill>
                  <a:schemeClr val="tx1"/>
                </a:solidFill>
              </a:rPr>
              <a:t> and its </a:t>
            </a:r>
            <a:r>
              <a:rPr lang="en-US" sz="2800" b="1" dirty="0" smtClean="0">
                <a:solidFill>
                  <a:schemeClr val="tx1"/>
                </a:solidFill>
              </a:rPr>
              <a:t>academic vocabulary.</a:t>
            </a:r>
            <a:endParaRPr lang="en-US" sz="2800" dirty="0" smtClean="0">
              <a:solidFill>
                <a:schemeClr val="tx1"/>
              </a:solidFill>
            </a:endParaRPr>
          </a:p>
          <a:p>
            <a:pPr marL="114300"/>
            <a:endParaRPr lang="en-US" sz="2800" dirty="0"/>
          </a:p>
        </p:txBody>
      </p:sp>
    </p:spTree>
    <p:extLst>
      <p:ext uri="{BB962C8B-B14F-4D97-AF65-F5344CB8AC3E}">
        <p14:creationId xmlns:p14="http://schemas.microsoft.com/office/powerpoint/2010/main" val="307859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6</a:t>
            </a:fld>
            <a:endParaRPr lang="en-US"/>
          </a:p>
        </p:txBody>
      </p:sp>
      <p:sp>
        <p:nvSpPr>
          <p:cNvPr id="10" name="Title 1"/>
          <p:cNvSpPr txBox="1">
            <a:spLocks/>
          </p:cNvSpPr>
          <p:nvPr/>
        </p:nvSpPr>
        <p:spPr>
          <a:xfrm>
            <a:off x="457200" y="1219200"/>
            <a:ext cx="76200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dirty="0" smtClean="0">
                <a:solidFill>
                  <a:schemeClr val="tx1"/>
                </a:solidFill>
                <a:latin typeface="+mn-lt"/>
              </a:rPr>
              <a:t>What Does this Mean to Me?</a:t>
            </a:r>
            <a:endParaRPr lang="en-US" dirty="0">
              <a:solidFill>
                <a:schemeClr val="tx1"/>
              </a:solidFill>
              <a:latin typeface="+mn-lt"/>
            </a:endParaRPr>
          </a:p>
        </p:txBody>
      </p:sp>
      <p:pic>
        <p:nvPicPr>
          <p:cNvPr id="13" name="Picture 4" descr="C:\Users\ksmelin.SOA\AppData\Local\Microsoft\Windows\Temporary Internet Files\Content.IE5\NHB8R5OR\MP900390083[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35960" y="2895600"/>
            <a:ext cx="217424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66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7</a:t>
            </a:fld>
            <a:endParaRPr lang="en-US"/>
          </a:p>
        </p:txBody>
      </p:sp>
      <p:sp>
        <p:nvSpPr>
          <p:cNvPr id="10" name="TextBox 9"/>
          <p:cNvSpPr txBox="1"/>
          <p:nvPr/>
        </p:nvSpPr>
        <p:spPr>
          <a:xfrm>
            <a:off x="291715" y="338274"/>
            <a:ext cx="7937885" cy="646331"/>
          </a:xfrm>
          <a:prstGeom prst="rect">
            <a:avLst/>
          </a:prstGeom>
          <a:noFill/>
        </p:spPr>
        <p:txBody>
          <a:bodyPr wrap="square" rtlCol="0">
            <a:spAutoFit/>
          </a:bodyPr>
          <a:lstStyle/>
          <a:p>
            <a:pPr algn="ctr"/>
            <a:r>
              <a:rPr lang="en-US" sz="3600" dirty="0" smtClean="0"/>
              <a:t>Evidence From the Text</a:t>
            </a:r>
            <a:endParaRPr lang="en-US" sz="3600" dirty="0"/>
          </a:p>
        </p:txBody>
      </p:sp>
      <p:sp>
        <p:nvSpPr>
          <p:cNvPr id="13" name="Content Placeholder 2"/>
          <p:cNvSpPr txBox="1">
            <a:spLocks/>
          </p:cNvSpPr>
          <p:nvPr/>
        </p:nvSpPr>
        <p:spPr>
          <a:xfrm>
            <a:off x="457200" y="1447800"/>
            <a:ext cx="7620000" cy="49530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114300"/>
            <a:r>
              <a:rPr lang="en-US" sz="2800" dirty="0" smtClean="0">
                <a:solidFill>
                  <a:schemeClr val="tx1"/>
                </a:solidFill>
              </a:rPr>
              <a:t>Students should be able to critically and analytically read text to:</a:t>
            </a:r>
          </a:p>
          <a:p>
            <a:pPr marL="571500" indent="-457200">
              <a:buFont typeface="+mj-lt"/>
              <a:buAutoNum type="arabicPeriod"/>
            </a:pPr>
            <a:r>
              <a:rPr lang="en-US" sz="2800" dirty="0" smtClean="0">
                <a:solidFill>
                  <a:schemeClr val="tx1"/>
                </a:solidFill>
              </a:rPr>
              <a:t>Determine the central thesis</a:t>
            </a:r>
          </a:p>
          <a:p>
            <a:pPr marL="571500" indent="-457200">
              <a:buFont typeface="+mj-lt"/>
              <a:buAutoNum type="arabicPeriod"/>
            </a:pPr>
            <a:r>
              <a:rPr lang="en-US" sz="2800" dirty="0" smtClean="0">
                <a:solidFill>
                  <a:schemeClr val="tx1"/>
                </a:solidFill>
              </a:rPr>
              <a:t>Access key vocabulary </a:t>
            </a:r>
          </a:p>
          <a:p>
            <a:pPr marL="571500" indent="-457200">
              <a:buFont typeface="+mj-lt"/>
              <a:buAutoNum type="arabicPeriod"/>
            </a:pPr>
            <a:r>
              <a:rPr lang="en-US" sz="2800" dirty="0" smtClean="0">
                <a:solidFill>
                  <a:schemeClr val="tx1"/>
                </a:solidFill>
              </a:rPr>
              <a:t>Identify author’s perspectives and purpose</a:t>
            </a:r>
          </a:p>
          <a:p>
            <a:pPr marL="571500" indent="-457200">
              <a:buFont typeface="+mj-lt"/>
              <a:buAutoNum type="arabicPeriod"/>
            </a:pPr>
            <a:r>
              <a:rPr lang="en-US" sz="2800" dirty="0" smtClean="0">
                <a:solidFill>
                  <a:schemeClr val="tx1"/>
                </a:solidFill>
              </a:rPr>
              <a:t>Distinguish between fact and opinion</a:t>
            </a:r>
          </a:p>
          <a:p>
            <a:pPr marL="571500" indent="-457200">
              <a:buFont typeface="+mj-lt"/>
              <a:buAutoNum type="arabicPeriod"/>
            </a:pPr>
            <a:r>
              <a:rPr lang="en-US" sz="2800" dirty="0" smtClean="0">
                <a:solidFill>
                  <a:schemeClr val="tx1"/>
                </a:solidFill>
              </a:rPr>
              <a:t>Understand source information and citations</a:t>
            </a:r>
          </a:p>
          <a:p>
            <a:pPr marL="571500" indent="-457200">
              <a:buFont typeface="+mj-lt"/>
              <a:buAutoNum type="arabicPeriod"/>
            </a:pPr>
            <a:r>
              <a:rPr lang="en-US" sz="2800" dirty="0" smtClean="0">
                <a:solidFill>
                  <a:schemeClr val="tx1"/>
                </a:solidFill>
              </a:rPr>
              <a:t>Read, analyze, and create visual data (e.g. charts, graphs, maps, etc…)</a:t>
            </a:r>
            <a:endParaRPr lang="en-US" sz="2800" dirty="0"/>
          </a:p>
        </p:txBody>
      </p:sp>
    </p:spTree>
    <p:extLst>
      <p:ext uri="{BB962C8B-B14F-4D97-AF65-F5344CB8AC3E}">
        <p14:creationId xmlns:p14="http://schemas.microsoft.com/office/powerpoint/2010/main" val="2509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10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10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10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10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10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10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5545" y="5815831"/>
            <a:ext cx="1146366" cy="990600"/>
            <a:chOff x="6858000" y="76200"/>
            <a:chExt cx="1524000" cy="1447800"/>
          </a:xfrm>
        </p:grpSpPr>
        <p:sp>
          <p:nvSpPr>
            <p:cNvPr id="6" name="Shape 5"/>
            <p:cNvSpPr/>
            <p:nvPr/>
          </p:nvSpPr>
          <p:spPr>
            <a:xfrm>
              <a:off x="6858000" y="76200"/>
              <a:ext cx="1524000" cy="1447800"/>
            </a:xfrm>
            <a:prstGeom prst="swooshArrow">
              <a:avLst>
                <a:gd name="adj1" fmla="val 25000"/>
                <a:gd name="adj2" fmla="val 25000"/>
              </a:avLst>
            </a:prstGeom>
            <a:solidFill>
              <a:srgbClr val="1F497D">
                <a:lumMod val="75000"/>
              </a:srgbClr>
            </a:solidFill>
            <a:ln>
              <a:noFill/>
            </a:ln>
            <a:effectLst/>
          </p:spPr>
        </p:sp>
        <p:sp>
          <p:nvSpPr>
            <p:cNvPr id="11" name="Oval 10"/>
            <p:cNvSpPr/>
            <p:nvPr/>
          </p:nvSpPr>
          <p:spPr>
            <a:xfrm>
              <a:off x="7235634" y="814275"/>
              <a:ext cx="117365" cy="100125"/>
            </a:xfrm>
            <a:prstGeom prst="ellipse">
              <a:avLst/>
            </a:prstGeom>
            <a:solidFill>
              <a:srgbClr val="FFFF00"/>
            </a:solidFill>
            <a:ln w="25400" cap="flat" cmpd="sng" algn="ctr">
              <a:solidFill>
                <a:sysClr val="windowText" lastClr="000000"/>
              </a:solidFill>
              <a:prstDash val="solid"/>
            </a:ln>
            <a:effectLst/>
          </p:spPr>
        </p:sp>
        <p:sp>
          <p:nvSpPr>
            <p:cNvPr id="14" name="Oval 13"/>
            <p:cNvSpPr/>
            <p:nvPr/>
          </p:nvSpPr>
          <p:spPr>
            <a:xfrm>
              <a:off x="7620000" y="509475"/>
              <a:ext cx="117365" cy="100125"/>
            </a:xfrm>
            <a:prstGeom prst="ellipse">
              <a:avLst/>
            </a:prstGeom>
            <a:solidFill>
              <a:srgbClr val="FFFF00"/>
            </a:solidFill>
            <a:ln w="25400" cap="flat" cmpd="sng" algn="ctr">
              <a:solidFill>
                <a:sysClr val="windowText" lastClr="000000"/>
              </a:solidFill>
              <a:prstDash val="solid"/>
            </a:ln>
            <a:effectLst/>
          </p:spPr>
        </p:sp>
        <p:sp>
          <p:nvSpPr>
            <p:cNvPr id="15" name="Oval 14"/>
            <p:cNvSpPr/>
            <p:nvPr/>
          </p:nvSpPr>
          <p:spPr>
            <a:xfrm>
              <a:off x="7959835" y="381000"/>
              <a:ext cx="117365" cy="100125"/>
            </a:xfrm>
            <a:prstGeom prst="ellipse">
              <a:avLst/>
            </a:prstGeom>
            <a:solidFill>
              <a:srgbClr val="FFFF00"/>
            </a:solidFill>
            <a:ln w="25400" cap="flat" cmpd="sng" algn="ctr">
              <a:solidFill>
                <a:sysClr val="windowText" lastClr="000000"/>
              </a:solidFill>
              <a:prstDash val="solid"/>
            </a:ln>
            <a:effectLst/>
          </p:spPr>
        </p:sp>
      </p:grpSp>
      <p:sp>
        <p:nvSpPr>
          <p:cNvPr id="12" name="Footer Placeholder 11"/>
          <p:cNvSpPr>
            <a:spLocks noGrp="1"/>
          </p:cNvSpPr>
          <p:nvPr>
            <p:ph type="ftr" sz="quarter" idx="11"/>
          </p:nvPr>
        </p:nvSpPr>
        <p:spPr>
          <a:xfrm>
            <a:off x="152400" y="6343620"/>
            <a:ext cx="6553200" cy="451348"/>
          </a:xfrm>
        </p:spPr>
        <p:txBody>
          <a:bodyPr/>
          <a:lstStyle/>
          <a:p>
            <a:pPr algn="l"/>
            <a:r>
              <a:rPr lang="en-US" sz="1800" dirty="0" smtClean="0">
                <a:solidFill>
                  <a:schemeClr val="tx1"/>
                </a:solidFill>
              </a:rPr>
              <a:t>2012 Fall Curriculum Alignment Institute</a:t>
            </a:r>
          </a:p>
          <a:p>
            <a:pPr algn="l"/>
            <a:r>
              <a:rPr lang="en-US" sz="1800" dirty="0" smtClean="0">
                <a:solidFill>
                  <a:schemeClr val="tx1"/>
                </a:solidFill>
              </a:rPr>
              <a:t>November 8-9, 2012</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1B1CC0C-30F4-4AA7-B14E-2E4E56A6D1E6}" type="slidenum">
              <a:rPr lang="en-US" smtClean="0"/>
              <a:pPr/>
              <a:t>8</a:t>
            </a:fld>
            <a:endParaRPr lang="en-US"/>
          </a:p>
        </p:txBody>
      </p:sp>
      <p:sp>
        <p:nvSpPr>
          <p:cNvPr id="10" name="TextBox 9"/>
          <p:cNvSpPr txBox="1"/>
          <p:nvPr/>
        </p:nvSpPr>
        <p:spPr>
          <a:xfrm>
            <a:off x="291715" y="338274"/>
            <a:ext cx="7937885" cy="646331"/>
          </a:xfrm>
          <a:prstGeom prst="rect">
            <a:avLst/>
          </a:prstGeom>
          <a:noFill/>
        </p:spPr>
        <p:txBody>
          <a:bodyPr wrap="square" rtlCol="0">
            <a:spAutoFit/>
          </a:bodyPr>
          <a:lstStyle/>
          <a:p>
            <a:pPr algn="ctr"/>
            <a:r>
              <a:rPr lang="en-US" sz="3600" dirty="0" smtClean="0"/>
              <a:t>Examples</a:t>
            </a:r>
            <a:endParaRPr lang="en-US" sz="3600" dirty="0"/>
          </a:p>
        </p:txBody>
      </p:sp>
      <p:sp>
        <p:nvSpPr>
          <p:cNvPr id="13" name="Content Placeholder 2"/>
          <p:cNvSpPr txBox="1">
            <a:spLocks/>
          </p:cNvSpPr>
          <p:nvPr/>
        </p:nvSpPr>
        <p:spPr>
          <a:xfrm>
            <a:off x="1517457" y="1146381"/>
            <a:ext cx="5486400" cy="5257800"/>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114300"/>
            <a:r>
              <a:rPr lang="en-US" sz="2800" dirty="0">
                <a:solidFill>
                  <a:schemeClr val="tx1"/>
                </a:solidFill>
              </a:rPr>
              <a:t>“Mutations in </a:t>
            </a:r>
            <a:r>
              <a:rPr lang="en-US" sz="2800" dirty="0" smtClean="0">
                <a:solidFill>
                  <a:schemeClr val="tx1"/>
                </a:solidFill>
              </a:rPr>
              <a:t>µ-</a:t>
            </a:r>
            <a:r>
              <a:rPr lang="en-US" sz="2800" i="1" dirty="0" smtClean="0">
                <a:solidFill>
                  <a:schemeClr val="tx1"/>
                </a:solidFill>
              </a:rPr>
              <a:t>BLM</a:t>
            </a:r>
            <a:r>
              <a:rPr lang="en-US" sz="2800" dirty="0">
                <a:solidFill>
                  <a:schemeClr val="tx1"/>
                </a:solidFill>
              </a:rPr>
              <a:t>, which encodes a </a:t>
            </a:r>
            <a:r>
              <a:rPr lang="en-US" sz="2800" dirty="0" err="1">
                <a:solidFill>
                  <a:schemeClr val="tx1"/>
                </a:solidFill>
              </a:rPr>
              <a:t>RecQ</a:t>
            </a:r>
            <a:r>
              <a:rPr lang="en-US" sz="2800" dirty="0">
                <a:solidFill>
                  <a:schemeClr val="tx1"/>
                </a:solidFill>
              </a:rPr>
              <a:t> helicase, give rise to Bloom's syndrome, a disorder associated with cancer predisposition and genomic instability. A defining feature of Bloom's syndrome is an elevated frequency of sister chromatid exchanges. These arise from crossing over of chromatid arms during homologous recombination</a:t>
            </a:r>
            <a:r>
              <a:rPr lang="en-US" sz="2800" dirty="0" smtClean="0">
                <a:solidFill>
                  <a:schemeClr val="tx1"/>
                </a:solidFill>
              </a:rPr>
              <a:t>…”</a:t>
            </a:r>
          </a:p>
          <a:p>
            <a:pPr marL="114300" algn="r"/>
            <a:r>
              <a:rPr lang="en-US" sz="1000" dirty="0" smtClean="0">
                <a:solidFill>
                  <a:schemeClr val="tx2"/>
                </a:solidFill>
              </a:rPr>
              <a:t>Wu and </a:t>
            </a:r>
            <a:r>
              <a:rPr lang="en-US" sz="1000" dirty="0" err="1" smtClean="0">
                <a:solidFill>
                  <a:schemeClr val="tx2"/>
                </a:solidFill>
              </a:rPr>
              <a:t>Hickson</a:t>
            </a:r>
            <a:r>
              <a:rPr lang="en-US" sz="1000" dirty="0" smtClean="0">
                <a:solidFill>
                  <a:schemeClr val="tx2"/>
                </a:solidFill>
              </a:rPr>
              <a:t> (2003). Nature 426(6968): 870-874</a:t>
            </a:r>
            <a:endParaRPr lang="en-US" sz="1100" dirty="0">
              <a:solidFill>
                <a:schemeClr val="tx2"/>
              </a:solidFill>
            </a:endParaRPr>
          </a:p>
          <a:p>
            <a:pPr marL="114300"/>
            <a:endParaRPr lang="en-US" sz="2800" dirty="0"/>
          </a:p>
        </p:txBody>
      </p:sp>
      <p:sp>
        <p:nvSpPr>
          <p:cNvPr id="4" name="TextBox 3"/>
          <p:cNvSpPr txBox="1"/>
          <p:nvPr/>
        </p:nvSpPr>
        <p:spPr>
          <a:xfrm>
            <a:off x="6655913" y="3028890"/>
            <a:ext cx="1486726" cy="400110"/>
          </a:xfrm>
          <a:prstGeom prst="rect">
            <a:avLst/>
          </a:prstGeom>
          <a:noFill/>
        </p:spPr>
        <p:txBody>
          <a:bodyPr wrap="square" rtlCol="0">
            <a:spAutoFit/>
          </a:bodyPr>
          <a:lstStyle/>
          <a:p>
            <a:pPr algn="r"/>
            <a:r>
              <a:rPr lang="en-US" sz="1000" dirty="0" smtClean="0">
                <a:solidFill>
                  <a:schemeClr val="tx2"/>
                </a:solidFill>
              </a:rPr>
              <a:t>Foster et al. (2012). Science 337(6100): 1313.</a:t>
            </a:r>
            <a:endParaRPr lang="en-US" sz="1000" dirty="0">
              <a:solidFill>
                <a:schemeClr val="tx2"/>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5401" y="984605"/>
            <a:ext cx="4790511" cy="5084456"/>
          </a:xfrm>
          <a:prstGeom prst="rect">
            <a:avLst/>
          </a:prstGeom>
          <a:ln>
            <a:solidFill>
              <a:schemeClr val="tx1"/>
            </a:solidFill>
          </a:ln>
        </p:spPr>
      </p:pic>
    </p:spTree>
    <p:extLst>
      <p:ext uri="{BB962C8B-B14F-4D97-AF65-F5344CB8AC3E}">
        <p14:creationId xmlns:p14="http://schemas.microsoft.com/office/powerpoint/2010/main" val="88129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buNone/>
            </a:pPr>
            <a:r>
              <a:rPr lang="en-US" sz="3600" dirty="0" smtClean="0"/>
              <a:t>On a post-it note, write down two ways that you think the inclusion of these literacy standards might affect you and/or your district.  </a:t>
            </a:r>
          </a:p>
          <a:p>
            <a:pPr marL="114300" indent="0">
              <a:buNone/>
            </a:pPr>
            <a:endParaRPr lang="en-US" sz="3600" dirty="0"/>
          </a:p>
          <a:p>
            <a:pPr marL="114300" indent="0">
              <a:buNone/>
            </a:pPr>
            <a:r>
              <a:rPr lang="en-US" sz="3600" dirty="0" smtClean="0"/>
              <a:t>Please share your ideas with your neighbor.</a:t>
            </a:r>
            <a:endParaRPr lang="en-US" sz="3600" dirty="0"/>
          </a:p>
        </p:txBody>
      </p:sp>
      <p:sp>
        <p:nvSpPr>
          <p:cNvPr id="4" name="Footer Placeholder 3"/>
          <p:cNvSpPr>
            <a:spLocks noGrp="1"/>
          </p:cNvSpPr>
          <p:nvPr>
            <p:ph type="ftr" sz="quarter" idx="11"/>
          </p:nvPr>
        </p:nvSpPr>
        <p:spPr/>
        <p:txBody>
          <a:bodyPr/>
          <a:lstStyle/>
          <a:p>
            <a:r>
              <a:rPr lang="en-US" smtClean="0">
                <a:solidFill>
                  <a:srgbClr val="EEECE1"/>
                </a:solidFill>
              </a:rPr>
              <a:t>2012 Fall Curriculum Alignment Institute November 8-9, 2012</a:t>
            </a:r>
            <a:endParaRPr lang="en-US">
              <a:solidFill>
                <a:srgbClr val="EEECE1"/>
              </a:solidFill>
            </a:endParaRPr>
          </a:p>
        </p:txBody>
      </p:sp>
      <p:sp>
        <p:nvSpPr>
          <p:cNvPr id="5" name="Slide Number Placeholder 4"/>
          <p:cNvSpPr>
            <a:spLocks noGrp="1"/>
          </p:cNvSpPr>
          <p:nvPr>
            <p:ph type="sldNum" sz="quarter" idx="12"/>
          </p:nvPr>
        </p:nvSpPr>
        <p:spPr/>
        <p:txBody>
          <a:bodyPr/>
          <a:lstStyle/>
          <a:p>
            <a:fld id="{41B1CC0C-30F4-4AA7-B14E-2E4E56A6D1E6}" type="slidenum">
              <a:rPr lang="en-US" smtClean="0"/>
              <a:pPr/>
              <a:t>9</a:t>
            </a:fld>
            <a:endParaRPr lang="en-US"/>
          </a:p>
        </p:txBody>
      </p:sp>
    </p:spTree>
    <p:extLst>
      <p:ext uri="{BB962C8B-B14F-4D97-AF65-F5344CB8AC3E}">
        <p14:creationId xmlns:p14="http://schemas.microsoft.com/office/powerpoint/2010/main" val="2806566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TotalTime>
  <Words>2517</Words>
  <Application>Microsoft Office PowerPoint</Application>
  <PresentationFormat>On-screen Show (4:3)</PresentationFormat>
  <Paragraphs>239</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2_Adjacency</vt:lpstr>
      <vt:lpstr>Literacy in Content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Turn and Talk</vt:lpstr>
      <vt:lpstr>PowerPoint Presentation</vt:lpstr>
    </vt:vector>
  </TitlesOfParts>
  <Company>Dept. of Education and Early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English/Language Arts &amp; Mathematics Standards Introduction</dc:title>
  <dc:creator>Melin, Karen S (EED)</dc:creator>
  <cp:lastModifiedBy>Wolter, Bjorn H (EED)</cp:lastModifiedBy>
  <cp:revision>49</cp:revision>
  <cp:lastPrinted>2012-10-25T18:17:44Z</cp:lastPrinted>
  <dcterms:created xsi:type="dcterms:W3CDTF">2012-10-24T23:56:15Z</dcterms:created>
  <dcterms:modified xsi:type="dcterms:W3CDTF">2012-11-09T15:41:54Z</dcterms:modified>
</cp:coreProperties>
</file>