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0.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1.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2.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3.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4.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 id="2147483678" r:id="rId4"/>
    <p:sldMasterId id="2147483687" r:id="rId5"/>
    <p:sldMasterId id="2147483695" r:id="rId6"/>
    <p:sldMasterId id="2147483703" r:id="rId7"/>
    <p:sldMasterId id="2147483711" r:id="rId8"/>
    <p:sldMasterId id="2147483719" r:id="rId9"/>
    <p:sldMasterId id="2147483727" r:id="rId10"/>
    <p:sldMasterId id="2147483735" r:id="rId11"/>
    <p:sldMasterId id="2147483743" r:id="rId12"/>
    <p:sldMasterId id="2147483751" r:id="rId13"/>
    <p:sldMasterId id="2147483760" r:id="rId14"/>
    <p:sldMasterId id="2147483769" r:id="rId15"/>
  </p:sldMasterIdLst>
  <p:notesMasterIdLst>
    <p:notesMasterId r:id="rId44"/>
  </p:notesMasterIdLst>
  <p:sldIdLst>
    <p:sldId id="257" r:id="rId16"/>
    <p:sldId id="285" r:id="rId17"/>
    <p:sldId id="271" r:id="rId18"/>
    <p:sldId id="272" r:id="rId19"/>
    <p:sldId id="273" r:id="rId20"/>
    <p:sldId id="276" r:id="rId21"/>
    <p:sldId id="274" r:id="rId22"/>
    <p:sldId id="275" r:id="rId23"/>
    <p:sldId id="277" r:id="rId24"/>
    <p:sldId id="278" r:id="rId25"/>
    <p:sldId id="279" r:id="rId26"/>
    <p:sldId id="269" r:id="rId27"/>
    <p:sldId id="280" r:id="rId28"/>
    <p:sldId id="281" r:id="rId29"/>
    <p:sldId id="286" r:id="rId30"/>
    <p:sldId id="270" r:id="rId31"/>
    <p:sldId id="263" r:id="rId32"/>
    <p:sldId id="287" r:id="rId33"/>
    <p:sldId id="266" r:id="rId34"/>
    <p:sldId id="282" r:id="rId35"/>
    <p:sldId id="283" r:id="rId36"/>
    <p:sldId id="258" r:id="rId37"/>
    <p:sldId id="284" r:id="rId38"/>
    <p:sldId id="291" r:id="rId39"/>
    <p:sldId id="288" r:id="rId40"/>
    <p:sldId id="289" r:id="rId41"/>
    <p:sldId id="290" r:id="rId42"/>
    <p:sldId id="26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97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01374942811047"/>
          <c:y val="7.9560367454068248E-2"/>
          <c:w val="0.69430407596109311"/>
          <c:h val="1"/>
        </c:manualLayout>
      </c:layout>
      <c:pieChart>
        <c:varyColors val="1"/>
        <c:ser>
          <c:idx val="0"/>
          <c:order val="0"/>
          <c:explosion val="4"/>
          <c:dPt>
            <c:idx val="0"/>
            <c:bubble3D val="0"/>
            <c:spPr>
              <a:solidFill>
                <a:schemeClr val="accent3">
                  <a:lumMod val="40000"/>
                  <a:lumOff val="60000"/>
                </a:schemeClr>
              </a:solidFill>
            </c:spPr>
          </c:dPt>
          <c:dPt>
            <c:idx val="1"/>
            <c:bubble3D val="0"/>
            <c:spPr>
              <a:solidFill>
                <a:schemeClr val="accent2">
                  <a:lumMod val="40000"/>
                  <a:lumOff val="60000"/>
                </a:schemeClr>
              </a:solidFill>
            </c:spPr>
          </c:dPt>
          <c:dPt>
            <c:idx val="2"/>
            <c:bubble3D val="0"/>
            <c:spPr>
              <a:solidFill>
                <a:schemeClr val="accent6">
                  <a:lumMod val="40000"/>
                  <a:lumOff val="60000"/>
                </a:schemeClr>
              </a:solidFill>
            </c:spPr>
          </c:dPt>
          <c:dPt>
            <c:idx val="3"/>
            <c:bubble3D val="0"/>
            <c:spPr>
              <a:solidFill>
                <a:schemeClr val="accent4">
                  <a:lumMod val="40000"/>
                  <a:lumOff val="60000"/>
                </a:schemeClr>
              </a:solidFill>
            </c:spPr>
          </c:dPt>
          <c:dPt>
            <c:idx val="4"/>
            <c:bubble3D val="0"/>
            <c:spPr>
              <a:solidFill>
                <a:schemeClr val="accent1">
                  <a:lumMod val="40000"/>
                  <a:lumOff val="60000"/>
                </a:schemeClr>
              </a:solidFill>
            </c:spPr>
          </c:dPt>
          <c:dLbls>
            <c:dLbl>
              <c:idx val="1"/>
              <c:layout>
                <c:manualLayout>
                  <c:x val="-0.1092345108237617"/>
                  <c:y val="5.8428258967629043E-2"/>
                </c:manualLayout>
              </c:layout>
              <c:showLegendKey val="0"/>
              <c:showVal val="0"/>
              <c:showCatName val="1"/>
              <c:showSerName val="0"/>
              <c:showPercent val="0"/>
              <c:showBubbleSize val="0"/>
            </c:dLbl>
            <c:dLbl>
              <c:idx val="2"/>
              <c:layout>
                <c:manualLayout>
                  <c:x val="-0.11305196368802524"/>
                  <c:y val="-6.2987751531058617E-3"/>
                </c:manualLayout>
              </c:layout>
              <c:showLegendKey val="0"/>
              <c:showVal val="0"/>
              <c:showCatName val="1"/>
              <c:showSerName val="0"/>
              <c:showPercent val="0"/>
              <c:showBubbleSize val="0"/>
            </c:dLbl>
            <c:dLbl>
              <c:idx val="3"/>
              <c:layout>
                <c:manualLayout>
                  <c:x val="-0.10316670278600495"/>
                  <c:y val="-0.17604418197725286"/>
                </c:manualLayout>
              </c:layout>
              <c:showLegendKey val="0"/>
              <c:showVal val="0"/>
              <c:showCatName val="1"/>
              <c:showSerName val="0"/>
              <c:showPercent val="0"/>
              <c:showBubbleSize val="0"/>
            </c:dLbl>
            <c:dLbl>
              <c:idx val="4"/>
              <c:layout>
                <c:manualLayout>
                  <c:x val="0.21469876471863036"/>
                  <c:y val="-0.16483056284631087"/>
                </c:manualLayout>
              </c:layout>
              <c:showLegendKey val="0"/>
              <c:showVal val="0"/>
              <c:showCatName val="1"/>
              <c:showSerName val="0"/>
              <c:showPercent val="0"/>
              <c:showBubbleSize val="0"/>
            </c:dLbl>
            <c:txPr>
              <a:bodyPr/>
              <a:lstStyle/>
              <a:p>
                <a:pPr>
                  <a:defRPr sz="1800"/>
                </a:pPr>
                <a:endParaRPr lang="en-US"/>
              </a:p>
            </c:txPr>
            <c:showLegendKey val="0"/>
            <c:showVal val="0"/>
            <c:showCatName val="1"/>
            <c:showSerName val="0"/>
            <c:showPercent val="0"/>
            <c:showBubbleSize val="0"/>
            <c:showLeaderLines val="1"/>
          </c:dLbls>
          <c:cat>
            <c:strRef>
              <c:f>Sheet1!$A$1:$A$5</c:f>
              <c:strCache>
                <c:ptCount val="5"/>
                <c:pt idx="0">
                  <c:v>5 minutes</c:v>
                </c:pt>
                <c:pt idx="1">
                  <c:v>5 minutes</c:v>
                </c:pt>
                <c:pt idx="2">
                  <c:v>5 minutes</c:v>
                </c:pt>
                <c:pt idx="3">
                  <c:v>10 minutes</c:v>
                </c:pt>
                <c:pt idx="4">
                  <c:v>35 minutes</c:v>
                </c:pt>
              </c:strCache>
            </c:strRef>
          </c:cat>
          <c:val>
            <c:numRef>
              <c:f>Sheet1!$B$1:$B$5</c:f>
              <c:numCache>
                <c:formatCode>General</c:formatCode>
                <c:ptCount val="5"/>
                <c:pt idx="0">
                  <c:v>30</c:v>
                </c:pt>
                <c:pt idx="1">
                  <c:v>30</c:v>
                </c:pt>
                <c:pt idx="2">
                  <c:v>30</c:v>
                </c:pt>
                <c:pt idx="3">
                  <c:v>60</c:v>
                </c:pt>
                <c:pt idx="4">
                  <c:v>210</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C5C7F-20FF-48CC-861D-7D21CD7F26E8}" type="doc">
      <dgm:prSet loTypeId="urn:microsoft.com/office/officeart/2005/8/layout/hProcess9" loCatId="process" qsTypeId="urn:microsoft.com/office/officeart/2005/8/quickstyle/simple1" qsCatId="simple" csTypeId="urn:microsoft.com/office/officeart/2005/8/colors/accent4_1" csCatId="accent4" phldr="1"/>
      <dgm:spPr/>
      <dgm:t>
        <a:bodyPr/>
        <a:lstStyle/>
        <a:p>
          <a:endParaRPr lang="en-US"/>
        </a:p>
      </dgm:t>
    </dgm:pt>
    <dgm:pt modelId="{27AA797A-C654-417C-87C6-87A82B91A907}">
      <dgm:prSet phldrT="[Text]"/>
      <dgm:spPr>
        <a:xfrm>
          <a:off x="2406" y="1501139"/>
          <a:ext cx="1401309" cy="2001520"/>
        </a:xfrm>
        <a:solidFill>
          <a:srgbClr val="FFFFFF">
            <a:hueOff val="0"/>
            <a:satOff val="0"/>
            <a:lumOff val="0"/>
            <a:alphaOff val="0"/>
          </a:srgbClr>
        </a:solidFill>
        <a:ln w="25400" cap="flat" cmpd="sng" algn="ctr">
          <a:solidFill>
            <a:srgbClr val="3A9AF0">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Cambria" pitchFamily="18" charset="0"/>
              <a:ea typeface="+mn-ea"/>
              <a:cs typeface="+mn-cs"/>
            </a:rPr>
            <a:t>Represent addition and subtractions with objects</a:t>
          </a:r>
          <a:r>
            <a:rPr lang="en-US" dirty="0" smtClean="0">
              <a:solidFill>
                <a:srgbClr val="000000">
                  <a:hueOff val="0"/>
                  <a:satOff val="0"/>
                  <a:lumOff val="0"/>
                  <a:alphaOff val="0"/>
                </a:srgbClr>
              </a:solidFill>
              <a:latin typeface="Calibri"/>
              <a:ea typeface="+mn-ea"/>
              <a:cs typeface="+mn-cs"/>
            </a:rPr>
            <a:t>.</a:t>
          </a:r>
          <a:endParaRPr lang="en-US" dirty="0">
            <a:solidFill>
              <a:srgbClr val="000000">
                <a:hueOff val="0"/>
                <a:satOff val="0"/>
                <a:lumOff val="0"/>
                <a:alphaOff val="0"/>
              </a:srgbClr>
            </a:solidFill>
            <a:latin typeface="Calibri"/>
            <a:ea typeface="+mn-ea"/>
            <a:cs typeface="+mn-cs"/>
          </a:endParaRPr>
        </a:p>
      </dgm:t>
    </dgm:pt>
    <dgm:pt modelId="{26F4A44B-50EE-495F-A1C1-EEC264AFCBCB}" type="parTrans" cxnId="{188C7C34-4CFE-4CE0-9F19-855E137FF88D}">
      <dgm:prSet/>
      <dgm:spPr/>
      <dgm:t>
        <a:bodyPr/>
        <a:lstStyle/>
        <a:p>
          <a:endParaRPr lang="en-US"/>
        </a:p>
      </dgm:t>
    </dgm:pt>
    <dgm:pt modelId="{F2196A80-438C-487F-9D9D-F3B8A44A8DAB}" type="sibTrans" cxnId="{188C7C34-4CFE-4CE0-9F19-855E137FF88D}">
      <dgm:prSet/>
      <dgm:spPr/>
      <dgm:t>
        <a:bodyPr/>
        <a:lstStyle/>
        <a:p>
          <a:endParaRPr lang="en-US"/>
        </a:p>
      </dgm:t>
    </dgm:pt>
    <dgm:pt modelId="{11CBCAFF-0D0C-4445-B9CD-D73FFF614F67}">
      <dgm:prSet phldrT="[Text]"/>
      <dgm:spPr>
        <a:xfrm>
          <a:off x="1473782" y="1501139"/>
          <a:ext cx="1401309" cy="2001520"/>
        </a:xfrm>
        <a:solidFill>
          <a:srgbClr val="FFFFFF">
            <a:hueOff val="0"/>
            <a:satOff val="0"/>
            <a:lumOff val="0"/>
            <a:alphaOff val="0"/>
          </a:srgbClr>
        </a:solidFill>
        <a:ln w="25400" cap="flat" cmpd="sng" algn="ctr">
          <a:solidFill>
            <a:srgbClr val="3A9AF0">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Cambria" pitchFamily="18" charset="0"/>
              <a:ea typeface="+mn-ea"/>
              <a:cs typeface="+mn-cs"/>
            </a:rPr>
            <a:t>Solve single step addition and subtraction word problems.</a:t>
          </a:r>
          <a:endParaRPr lang="en-US" dirty="0">
            <a:solidFill>
              <a:srgbClr val="000000">
                <a:hueOff val="0"/>
                <a:satOff val="0"/>
                <a:lumOff val="0"/>
                <a:alphaOff val="0"/>
              </a:srgbClr>
            </a:solidFill>
            <a:latin typeface="Cambria" pitchFamily="18" charset="0"/>
            <a:ea typeface="+mn-ea"/>
            <a:cs typeface="+mn-cs"/>
          </a:endParaRPr>
        </a:p>
      </dgm:t>
    </dgm:pt>
    <dgm:pt modelId="{4176ABB9-E766-49C5-899A-F3D0EDB17615}" type="parTrans" cxnId="{E40A6E25-6F5E-463B-A32B-2F7FE5388D27}">
      <dgm:prSet/>
      <dgm:spPr/>
      <dgm:t>
        <a:bodyPr/>
        <a:lstStyle/>
        <a:p>
          <a:endParaRPr lang="en-US"/>
        </a:p>
      </dgm:t>
    </dgm:pt>
    <dgm:pt modelId="{826054DF-CB3E-49FE-83AE-EF7702275FD1}" type="sibTrans" cxnId="{E40A6E25-6F5E-463B-A32B-2F7FE5388D27}">
      <dgm:prSet/>
      <dgm:spPr/>
      <dgm:t>
        <a:bodyPr/>
        <a:lstStyle/>
        <a:p>
          <a:endParaRPr lang="en-US"/>
        </a:p>
      </dgm:t>
    </dgm:pt>
    <dgm:pt modelId="{76630A4B-BD15-4C87-B9B8-4465DF19E9CC}">
      <dgm:prSet phldrT="[Text]"/>
      <dgm:spPr>
        <a:xfrm>
          <a:off x="2945157" y="1501139"/>
          <a:ext cx="1401309" cy="2001520"/>
        </a:xfrm>
        <a:solidFill>
          <a:srgbClr val="FFFFFF">
            <a:hueOff val="0"/>
            <a:satOff val="0"/>
            <a:lumOff val="0"/>
            <a:alphaOff val="0"/>
          </a:srgbClr>
        </a:solidFill>
        <a:ln w="25400" cap="flat" cmpd="sng" algn="ctr">
          <a:solidFill>
            <a:srgbClr val="3A9AF0">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Cambria" pitchFamily="18" charset="0"/>
              <a:ea typeface="+mn-ea"/>
              <a:cs typeface="+mn-cs"/>
            </a:rPr>
            <a:t>Estimate and solve multistep addition and subtraction word problems.</a:t>
          </a:r>
          <a:endParaRPr lang="en-US" dirty="0">
            <a:solidFill>
              <a:srgbClr val="000000">
                <a:hueOff val="0"/>
                <a:satOff val="0"/>
                <a:lumOff val="0"/>
                <a:alphaOff val="0"/>
              </a:srgbClr>
            </a:solidFill>
            <a:latin typeface="Cambria" pitchFamily="18" charset="0"/>
            <a:ea typeface="+mn-ea"/>
            <a:cs typeface="+mn-cs"/>
          </a:endParaRPr>
        </a:p>
      </dgm:t>
    </dgm:pt>
    <dgm:pt modelId="{6D2B875D-E7D6-46F7-983D-E327F9859697}" type="parTrans" cxnId="{7DDE1F98-3D45-4A63-9C81-1BFFED331EC9}">
      <dgm:prSet/>
      <dgm:spPr/>
      <dgm:t>
        <a:bodyPr/>
        <a:lstStyle/>
        <a:p>
          <a:endParaRPr lang="en-US"/>
        </a:p>
      </dgm:t>
    </dgm:pt>
    <dgm:pt modelId="{053D70F3-6AF8-4D4B-9962-ED9664AF5C69}" type="sibTrans" cxnId="{7DDE1F98-3D45-4A63-9C81-1BFFED331EC9}">
      <dgm:prSet/>
      <dgm:spPr/>
      <dgm:t>
        <a:bodyPr/>
        <a:lstStyle/>
        <a:p>
          <a:endParaRPr lang="en-US"/>
        </a:p>
      </dgm:t>
    </dgm:pt>
    <dgm:pt modelId="{F7068B63-AA94-4BC0-873F-EEE31506BD05}">
      <dgm:prSet phldrT="[Text]"/>
      <dgm:spPr>
        <a:xfrm>
          <a:off x="4416532" y="1501139"/>
          <a:ext cx="1401309" cy="2001520"/>
        </a:xfrm>
        <a:solidFill>
          <a:srgbClr val="FFFFFF">
            <a:hueOff val="0"/>
            <a:satOff val="0"/>
            <a:lumOff val="0"/>
            <a:alphaOff val="0"/>
          </a:srgbClr>
        </a:solidFill>
        <a:ln w="25400" cap="flat" cmpd="sng" algn="ctr">
          <a:solidFill>
            <a:srgbClr val="3A9AF0">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Cambria" pitchFamily="18" charset="0"/>
              <a:ea typeface="+mn-ea"/>
              <a:cs typeface="+mn-cs"/>
            </a:rPr>
            <a:t>Multiplication (repeated addition)</a:t>
          </a:r>
        </a:p>
        <a:p>
          <a:r>
            <a:rPr lang="en-US" dirty="0" smtClean="0">
              <a:solidFill>
                <a:srgbClr val="000000">
                  <a:hueOff val="0"/>
                  <a:satOff val="0"/>
                  <a:lumOff val="0"/>
                  <a:alphaOff val="0"/>
                </a:srgbClr>
              </a:solidFill>
              <a:latin typeface="Cambria" pitchFamily="18" charset="0"/>
              <a:ea typeface="+mn-ea"/>
              <a:cs typeface="+mn-cs"/>
            </a:rPr>
            <a:t>Division (repeated subtraction)</a:t>
          </a:r>
        </a:p>
      </dgm:t>
    </dgm:pt>
    <dgm:pt modelId="{DA3C3D1D-10E5-4210-BBCA-C65284237938}" type="parTrans" cxnId="{60923FA1-9D9C-4A16-BAC6-9DD8E2FF8190}">
      <dgm:prSet/>
      <dgm:spPr/>
      <dgm:t>
        <a:bodyPr/>
        <a:lstStyle/>
        <a:p>
          <a:endParaRPr lang="en-US"/>
        </a:p>
      </dgm:t>
    </dgm:pt>
    <dgm:pt modelId="{0676965B-2789-4C0E-815F-BD96D8A71033}" type="sibTrans" cxnId="{60923FA1-9D9C-4A16-BAC6-9DD8E2FF8190}">
      <dgm:prSet/>
      <dgm:spPr/>
      <dgm:t>
        <a:bodyPr/>
        <a:lstStyle/>
        <a:p>
          <a:endParaRPr lang="en-US"/>
        </a:p>
      </dgm:t>
    </dgm:pt>
    <dgm:pt modelId="{AD8F9625-24E8-46C9-8C32-2B89325A7B2C}">
      <dgm:prSet phldrT="[Text]"/>
      <dgm:spPr>
        <a:xfrm>
          <a:off x="5887908" y="1501139"/>
          <a:ext cx="1401309" cy="2001520"/>
        </a:xfrm>
        <a:solidFill>
          <a:srgbClr val="FFFFFF">
            <a:hueOff val="0"/>
            <a:satOff val="0"/>
            <a:lumOff val="0"/>
            <a:alphaOff val="0"/>
          </a:srgbClr>
        </a:solidFill>
        <a:ln w="25400" cap="flat" cmpd="sng" algn="ctr">
          <a:solidFill>
            <a:srgbClr val="3A9AF0">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Cambria" pitchFamily="18" charset="0"/>
              <a:ea typeface="+mn-ea"/>
              <a:cs typeface="+mn-cs"/>
            </a:rPr>
            <a:t>Recognize multiplication as a comparison (commutative property).</a:t>
          </a:r>
        </a:p>
        <a:p>
          <a:r>
            <a:rPr lang="en-US" dirty="0" smtClean="0">
              <a:solidFill>
                <a:srgbClr val="000000">
                  <a:hueOff val="0"/>
                  <a:satOff val="0"/>
                  <a:lumOff val="0"/>
                  <a:alphaOff val="0"/>
                </a:srgbClr>
              </a:solidFill>
              <a:latin typeface="Cambria" pitchFamily="18" charset="0"/>
              <a:ea typeface="+mn-ea"/>
              <a:cs typeface="+mn-cs"/>
            </a:rPr>
            <a:t> </a:t>
          </a:r>
        </a:p>
      </dgm:t>
    </dgm:pt>
    <dgm:pt modelId="{3FA6ACC9-A133-4CB6-AC4C-06246D254FBD}" type="parTrans" cxnId="{91C3A79C-7003-4A82-B840-A0A0E1E52C47}">
      <dgm:prSet/>
      <dgm:spPr/>
      <dgm:t>
        <a:bodyPr/>
        <a:lstStyle/>
        <a:p>
          <a:endParaRPr lang="en-US"/>
        </a:p>
      </dgm:t>
    </dgm:pt>
    <dgm:pt modelId="{030B674C-CDE6-4939-B6B6-3643F8FE0DA2}" type="sibTrans" cxnId="{91C3A79C-7003-4A82-B840-A0A0E1E52C47}">
      <dgm:prSet/>
      <dgm:spPr/>
      <dgm:t>
        <a:bodyPr/>
        <a:lstStyle/>
        <a:p>
          <a:endParaRPr lang="en-US"/>
        </a:p>
      </dgm:t>
    </dgm:pt>
    <dgm:pt modelId="{35710973-6D1A-4115-ACD7-7805E9B77505}">
      <dgm:prSet phldrT="[Text]"/>
      <dgm:spPr>
        <a:xfrm>
          <a:off x="7359283" y="1501139"/>
          <a:ext cx="1401309" cy="2001520"/>
        </a:xfrm>
        <a:solidFill>
          <a:srgbClr val="FFFFFF">
            <a:hueOff val="0"/>
            <a:satOff val="0"/>
            <a:lumOff val="0"/>
            <a:alphaOff val="0"/>
          </a:srgbClr>
        </a:solidFill>
        <a:ln w="25400" cap="flat" cmpd="sng" algn="ctr">
          <a:solidFill>
            <a:srgbClr val="3A9AF0">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Cambria" pitchFamily="18" charset="0"/>
              <a:ea typeface="+mn-ea"/>
              <a:cs typeface="+mn-cs"/>
            </a:rPr>
            <a:t>Use parentheses to construct numerical expressions and evaluate expressions with these symbols.</a:t>
          </a:r>
        </a:p>
      </dgm:t>
    </dgm:pt>
    <dgm:pt modelId="{CB43E2FF-E905-48E4-9799-363E4BF2DE4F}" type="parTrans" cxnId="{C3B1FBB7-7C25-43A8-A5D3-7BE99333D312}">
      <dgm:prSet/>
      <dgm:spPr/>
      <dgm:t>
        <a:bodyPr/>
        <a:lstStyle/>
        <a:p>
          <a:endParaRPr lang="en-US"/>
        </a:p>
      </dgm:t>
    </dgm:pt>
    <dgm:pt modelId="{75858575-8CCD-4117-8D67-BCCBB74920A8}" type="sibTrans" cxnId="{C3B1FBB7-7C25-43A8-A5D3-7BE99333D312}">
      <dgm:prSet/>
      <dgm:spPr/>
      <dgm:t>
        <a:bodyPr/>
        <a:lstStyle/>
        <a:p>
          <a:endParaRPr lang="en-US"/>
        </a:p>
      </dgm:t>
    </dgm:pt>
    <dgm:pt modelId="{B0B0C5E2-C574-47F9-86C7-65540E9411DF}" type="pres">
      <dgm:prSet presAssocID="{06AC5C7F-20FF-48CC-861D-7D21CD7F26E8}" presName="CompostProcess" presStyleCnt="0">
        <dgm:presLayoutVars>
          <dgm:dir/>
          <dgm:resizeHandles val="exact"/>
        </dgm:presLayoutVars>
      </dgm:prSet>
      <dgm:spPr/>
      <dgm:t>
        <a:bodyPr/>
        <a:lstStyle/>
        <a:p>
          <a:endParaRPr lang="en-US"/>
        </a:p>
      </dgm:t>
    </dgm:pt>
    <dgm:pt modelId="{78346BF4-ABAF-44BA-AAA8-0CC3D5E13F86}" type="pres">
      <dgm:prSet presAssocID="{06AC5C7F-20FF-48CC-861D-7D21CD7F26E8}" presName="arrow" presStyleLbl="bgShp" presStyleIdx="0" presStyleCnt="1" custScaleX="116081" custScaleY="96954" custLinFactNeighborX="-240" custLinFactNeighborY="-1523"/>
      <dgm:spPr>
        <a:xfrm>
          <a:off x="40447" y="0"/>
          <a:ext cx="8646351" cy="4851384"/>
        </a:xfrm>
        <a:prstGeom prst="rightArrow">
          <a:avLst/>
        </a:prstGeom>
        <a:solidFill>
          <a:srgbClr val="3A9AF0">
            <a:tint val="40000"/>
            <a:hueOff val="0"/>
            <a:satOff val="0"/>
            <a:lumOff val="0"/>
            <a:alphaOff val="0"/>
          </a:srgbClr>
        </a:solidFill>
        <a:ln>
          <a:noFill/>
        </a:ln>
        <a:effectLst/>
      </dgm:spPr>
      <dgm:t>
        <a:bodyPr/>
        <a:lstStyle/>
        <a:p>
          <a:endParaRPr lang="en-US"/>
        </a:p>
      </dgm:t>
    </dgm:pt>
    <dgm:pt modelId="{95EFE408-BE2E-4286-8AD6-24E0795A855D}" type="pres">
      <dgm:prSet presAssocID="{06AC5C7F-20FF-48CC-861D-7D21CD7F26E8}" presName="linearProcess" presStyleCnt="0"/>
      <dgm:spPr/>
    </dgm:pt>
    <dgm:pt modelId="{FC85B013-E3BA-406C-AC33-FDB02BC02DFE}" type="pres">
      <dgm:prSet presAssocID="{27AA797A-C654-417C-87C6-87A82B91A907}" presName="textNode" presStyleLbl="node1" presStyleIdx="0" presStyleCnt="6">
        <dgm:presLayoutVars>
          <dgm:bulletEnabled val="1"/>
        </dgm:presLayoutVars>
      </dgm:prSet>
      <dgm:spPr>
        <a:prstGeom prst="roundRect">
          <a:avLst/>
        </a:prstGeom>
      </dgm:spPr>
      <dgm:t>
        <a:bodyPr/>
        <a:lstStyle/>
        <a:p>
          <a:endParaRPr lang="en-US"/>
        </a:p>
      </dgm:t>
    </dgm:pt>
    <dgm:pt modelId="{C0A2826E-4BE6-4FC2-A38D-6B2BD045C90C}" type="pres">
      <dgm:prSet presAssocID="{F2196A80-438C-487F-9D9D-F3B8A44A8DAB}" presName="sibTrans" presStyleCnt="0"/>
      <dgm:spPr/>
    </dgm:pt>
    <dgm:pt modelId="{0CD87007-9873-4288-B392-F48DB37849A5}" type="pres">
      <dgm:prSet presAssocID="{11CBCAFF-0D0C-4445-B9CD-D73FFF614F67}" presName="textNode" presStyleLbl="node1" presStyleIdx="1" presStyleCnt="6">
        <dgm:presLayoutVars>
          <dgm:bulletEnabled val="1"/>
        </dgm:presLayoutVars>
      </dgm:prSet>
      <dgm:spPr>
        <a:prstGeom prst="roundRect">
          <a:avLst/>
        </a:prstGeom>
      </dgm:spPr>
      <dgm:t>
        <a:bodyPr/>
        <a:lstStyle/>
        <a:p>
          <a:endParaRPr lang="en-US"/>
        </a:p>
      </dgm:t>
    </dgm:pt>
    <dgm:pt modelId="{A352712F-9C20-40D0-9965-B31AA1C96EDA}" type="pres">
      <dgm:prSet presAssocID="{826054DF-CB3E-49FE-83AE-EF7702275FD1}" presName="sibTrans" presStyleCnt="0"/>
      <dgm:spPr/>
    </dgm:pt>
    <dgm:pt modelId="{756783BC-F64E-4B02-9565-C61A1FD9A115}" type="pres">
      <dgm:prSet presAssocID="{76630A4B-BD15-4C87-B9B8-4465DF19E9CC}" presName="textNode" presStyleLbl="node1" presStyleIdx="2" presStyleCnt="6">
        <dgm:presLayoutVars>
          <dgm:bulletEnabled val="1"/>
        </dgm:presLayoutVars>
      </dgm:prSet>
      <dgm:spPr>
        <a:prstGeom prst="roundRect">
          <a:avLst/>
        </a:prstGeom>
      </dgm:spPr>
      <dgm:t>
        <a:bodyPr/>
        <a:lstStyle/>
        <a:p>
          <a:endParaRPr lang="en-US"/>
        </a:p>
      </dgm:t>
    </dgm:pt>
    <dgm:pt modelId="{C86D2527-5AA7-419F-9239-E39F02B67256}" type="pres">
      <dgm:prSet presAssocID="{053D70F3-6AF8-4D4B-9962-ED9664AF5C69}" presName="sibTrans" presStyleCnt="0"/>
      <dgm:spPr/>
    </dgm:pt>
    <dgm:pt modelId="{26BE8A5B-6B59-4F0B-9DE1-8EE29D57BC89}" type="pres">
      <dgm:prSet presAssocID="{F7068B63-AA94-4BC0-873F-EEE31506BD05}" presName="textNode" presStyleLbl="node1" presStyleIdx="3" presStyleCnt="6">
        <dgm:presLayoutVars>
          <dgm:bulletEnabled val="1"/>
        </dgm:presLayoutVars>
      </dgm:prSet>
      <dgm:spPr>
        <a:prstGeom prst="roundRect">
          <a:avLst/>
        </a:prstGeom>
      </dgm:spPr>
      <dgm:t>
        <a:bodyPr/>
        <a:lstStyle/>
        <a:p>
          <a:endParaRPr lang="en-US"/>
        </a:p>
      </dgm:t>
    </dgm:pt>
    <dgm:pt modelId="{DECA5C88-A87B-41D0-8834-BE9673EF726B}" type="pres">
      <dgm:prSet presAssocID="{0676965B-2789-4C0E-815F-BD96D8A71033}" presName="sibTrans" presStyleCnt="0"/>
      <dgm:spPr/>
    </dgm:pt>
    <dgm:pt modelId="{E3247779-BB1E-4626-B4E2-66ED1463D588}" type="pres">
      <dgm:prSet presAssocID="{AD8F9625-24E8-46C9-8C32-2B89325A7B2C}" presName="textNode" presStyleLbl="node1" presStyleIdx="4" presStyleCnt="6">
        <dgm:presLayoutVars>
          <dgm:bulletEnabled val="1"/>
        </dgm:presLayoutVars>
      </dgm:prSet>
      <dgm:spPr>
        <a:prstGeom prst="roundRect">
          <a:avLst/>
        </a:prstGeom>
      </dgm:spPr>
      <dgm:t>
        <a:bodyPr/>
        <a:lstStyle/>
        <a:p>
          <a:endParaRPr lang="en-US"/>
        </a:p>
      </dgm:t>
    </dgm:pt>
    <dgm:pt modelId="{3C96551B-17F4-4A97-9F65-98BFAB9BD244}" type="pres">
      <dgm:prSet presAssocID="{030B674C-CDE6-4939-B6B6-3643F8FE0DA2}" presName="sibTrans" presStyleCnt="0"/>
      <dgm:spPr/>
    </dgm:pt>
    <dgm:pt modelId="{569257F6-B676-4A7F-9C4C-459B841862D5}" type="pres">
      <dgm:prSet presAssocID="{35710973-6D1A-4115-ACD7-7805E9B77505}" presName="textNode" presStyleLbl="node1" presStyleIdx="5" presStyleCnt="6">
        <dgm:presLayoutVars>
          <dgm:bulletEnabled val="1"/>
        </dgm:presLayoutVars>
      </dgm:prSet>
      <dgm:spPr>
        <a:prstGeom prst="roundRect">
          <a:avLst/>
        </a:prstGeom>
      </dgm:spPr>
      <dgm:t>
        <a:bodyPr/>
        <a:lstStyle/>
        <a:p>
          <a:endParaRPr lang="en-US"/>
        </a:p>
      </dgm:t>
    </dgm:pt>
  </dgm:ptLst>
  <dgm:cxnLst>
    <dgm:cxn modelId="{188C7C34-4CFE-4CE0-9F19-855E137FF88D}" srcId="{06AC5C7F-20FF-48CC-861D-7D21CD7F26E8}" destId="{27AA797A-C654-417C-87C6-87A82B91A907}" srcOrd="0" destOrd="0" parTransId="{26F4A44B-50EE-495F-A1C1-EEC264AFCBCB}" sibTransId="{F2196A80-438C-487F-9D9D-F3B8A44A8DAB}"/>
    <dgm:cxn modelId="{B7C011D7-1395-4D5F-BEEF-C99BB0D847D6}" type="presOf" srcId="{27AA797A-C654-417C-87C6-87A82B91A907}" destId="{FC85B013-E3BA-406C-AC33-FDB02BC02DFE}" srcOrd="0" destOrd="0" presId="urn:microsoft.com/office/officeart/2005/8/layout/hProcess9"/>
    <dgm:cxn modelId="{91C3A79C-7003-4A82-B840-A0A0E1E52C47}" srcId="{06AC5C7F-20FF-48CC-861D-7D21CD7F26E8}" destId="{AD8F9625-24E8-46C9-8C32-2B89325A7B2C}" srcOrd="4" destOrd="0" parTransId="{3FA6ACC9-A133-4CB6-AC4C-06246D254FBD}" sibTransId="{030B674C-CDE6-4939-B6B6-3643F8FE0DA2}"/>
    <dgm:cxn modelId="{EE49E737-3484-45E5-8374-B299A928744B}" type="presOf" srcId="{AD8F9625-24E8-46C9-8C32-2B89325A7B2C}" destId="{E3247779-BB1E-4626-B4E2-66ED1463D588}" srcOrd="0" destOrd="0" presId="urn:microsoft.com/office/officeart/2005/8/layout/hProcess9"/>
    <dgm:cxn modelId="{13DDC205-DF71-47DF-BC82-BC33826DC669}" type="presOf" srcId="{06AC5C7F-20FF-48CC-861D-7D21CD7F26E8}" destId="{B0B0C5E2-C574-47F9-86C7-65540E9411DF}" srcOrd="0" destOrd="0" presId="urn:microsoft.com/office/officeart/2005/8/layout/hProcess9"/>
    <dgm:cxn modelId="{E40A6E25-6F5E-463B-A32B-2F7FE5388D27}" srcId="{06AC5C7F-20FF-48CC-861D-7D21CD7F26E8}" destId="{11CBCAFF-0D0C-4445-B9CD-D73FFF614F67}" srcOrd="1" destOrd="0" parTransId="{4176ABB9-E766-49C5-899A-F3D0EDB17615}" sibTransId="{826054DF-CB3E-49FE-83AE-EF7702275FD1}"/>
    <dgm:cxn modelId="{F6A62B4D-5A06-4CC3-88D5-718BC529EF86}" type="presOf" srcId="{76630A4B-BD15-4C87-B9B8-4465DF19E9CC}" destId="{756783BC-F64E-4B02-9565-C61A1FD9A115}" srcOrd="0" destOrd="0" presId="urn:microsoft.com/office/officeart/2005/8/layout/hProcess9"/>
    <dgm:cxn modelId="{7DDE1F98-3D45-4A63-9C81-1BFFED331EC9}" srcId="{06AC5C7F-20FF-48CC-861D-7D21CD7F26E8}" destId="{76630A4B-BD15-4C87-B9B8-4465DF19E9CC}" srcOrd="2" destOrd="0" parTransId="{6D2B875D-E7D6-46F7-983D-E327F9859697}" sibTransId="{053D70F3-6AF8-4D4B-9962-ED9664AF5C69}"/>
    <dgm:cxn modelId="{60923FA1-9D9C-4A16-BAC6-9DD8E2FF8190}" srcId="{06AC5C7F-20FF-48CC-861D-7D21CD7F26E8}" destId="{F7068B63-AA94-4BC0-873F-EEE31506BD05}" srcOrd="3" destOrd="0" parTransId="{DA3C3D1D-10E5-4210-BBCA-C65284237938}" sibTransId="{0676965B-2789-4C0E-815F-BD96D8A71033}"/>
    <dgm:cxn modelId="{C5559E73-38FD-4337-A02C-4291ECD00E5C}" type="presOf" srcId="{35710973-6D1A-4115-ACD7-7805E9B77505}" destId="{569257F6-B676-4A7F-9C4C-459B841862D5}" srcOrd="0" destOrd="0" presId="urn:microsoft.com/office/officeart/2005/8/layout/hProcess9"/>
    <dgm:cxn modelId="{41917068-3201-4B99-9DB0-E9CF8879AE34}" type="presOf" srcId="{11CBCAFF-0D0C-4445-B9CD-D73FFF614F67}" destId="{0CD87007-9873-4288-B392-F48DB37849A5}" srcOrd="0" destOrd="0" presId="urn:microsoft.com/office/officeart/2005/8/layout/hProcess9"/>
    <dgm:cxn modelId="{6FEDAF65-63D8-4742-97A8-99DD3823BFD1}" type="presOf" srcId="{F7068B63-AA94-4BC0-873F-EEE31506BD05}" destId="{26BE8A5B-6B59-4F0B-9DE1-8EE29D57BC89}" srcOrd="0" destOrd="0" presId="urn:microsoft.com/office/officeart/2005/8/layout/hProcess9"/>
    <dgm:cxn modelId="{C3B1FBB7-7C25-43A8-A5D3-7BE99333D312}" srcId="{06AC5C7F-20FF-48CC-861D-7D21CD7F26E8}" destId="{35710973-6D1A-4115-ACD7-7805E9B77505}" srcOrd="5" destOrd="0" parTransId="{CB43E2FF-E905-48E4-9799-363E4BF2DE4F}" sibTransId="{75858575-8CCD-4117-8D67-BCCBB74920A8}"/>
    <dgm:cxn modelId="{2A307692-36D8-4A75-9C56-D8EF35831142}" type="presParOf" srcId="{B0B0C5E2-C574-47F9-86C7-65540E9411DF}" destId="{78346BF4-ABAF-44BA-AAA8-0CC3D5E13F86}" srcOrd="0" destOrd="0" presId="urn:microsoft.com/office/officeart/2005/8/layout/hProcess9"/>
    <dgm:cxn modelId="{EEE929B4-C2D7-416C-80E5-9C9B7850AA62}" type="presParOf" srcId="{B0B0C5E2-C574-47F9-86C7-65540E9411DF}" destId="{95EFE408-BE2E-4286-8AD6-24E0795A855D}" srcOrd="1" destOrd="0" presId="urn:microsoft.com/office/officeart/2005/8/layout/hProcess9"/>
    <dgm:cxn modelId="{67401992-AD80-4F25-99E4-3B90554A2E6D}" type="presParOf" srcId="{95EFE408-BE2E-4286-8AD6-24E0795A855D}" destId="{FC85B013-E3BA-406C-AC33-FDB02BC02DFE}" srcOrd="0" destOrd="0" presId="urn:microsoft.com/office/officeart/2005/8/layout/hProcess9"/>
    <dgm:cxn modelId="{DF7629C9-909D-43C4-AFB8-88DD10E53FBC}" type="presParOf" srcId="{95EFE408-BE2E-4286-8AD6-24E0795A855D}" destId="{C0A2826E-4BE6-4FC2-A38D-6B2BD045C90C}" srcOrd="1" destOrd="0" presId="urn:microsoft.com/office/officeart/2005/8/layout/hProcess9"/>
    <dgm:cxn modelId="{60E5E9B8-BBB4-498A-B6BC-CFE2D9AD2EFF}" type="presParOf" srcId="{95EFE408-BE2E-4286-8AD6-24E0795A855D}" destId="{0CD87007-9873-4288-B392-F48DB37849A5}" srcOrd="2" destOrd="0" presId="urn:microsoft.com/office/officeart/2005/8/layout/hProcess9"/>
    <dgm:cxn modelId="{373A59CE-80BB-4012-9B5A-B2CC102A8413}" type="presParOf" srcId="{95EFE408-BE2E-4286-8AD6-24E0795A855D}" destId="{A352712F-9C20-40D0-9965-B31AA1C96EDA}" srcOrd="3" destOrd="0" presId="urn:microsoft.com/office/officeart/2005/8/layout/hProcess9"/>
    <dgm:cxn modelId="{244A3572-3B37-4750-A197-8E94369C9BA0}" type="presParOf" srcId="{95EFE408-BE2E-4286-8AD6-24E0795A855D}" destId="{756783BC-F64E-4B02-9565-C61A1FD9A115}" srcOrd="4" destOrd="0" presId="urn:microsoft.com/office/officeart/2005/8/layout/hProcess9"/>
    <dgm:cxn modelId="{3B391AF4-1FB1-464F-AF3F-C629CC88CF2F}" type="presParOf" srcId="{95EFE408-BE2E-4286-8AD6-24E0795A855D}" destId="{C86D2527-5AA7-419F-9239-E39F02B67256}" srcOrd="5" destOrd="0" presId="urn:microsoft.com/office/officeart/2005/8/layout/hProcess9"/>
    <dgm:cxn modelId="{9C53C2E2-EA4B-426A-A2FA-57CA62A648A6}" type="presParOf" srcId="{95EFE408-BE2E-4286-8AD6-24E0795A855D}" destId="{26BE8A5B-6B59-4F0B-9DE1-8EE29D57BC89}" srcOrd="6" destOrd="0" presId="urn:microsoft.com/office/officeart/2005/8/layout/hProcess9"/>
    <dgm:cxn modelId="{1014F8F0-31C7-4227-B681-FD385B7E3DC3}" type="presParOf" srcId="{95EFE408-BE2E-4286-8AD6-24E0795A855D}" destId="{DECA5C88-A87B-41D0-8834-BE9673EF726B}" srcOrd="7" destOrd="0" presId="urn:microsoft.com/office/officeart/2005/8/layout/hProcess9"/>
    <dgm:cxn modelId="{F1764375-5423-4EF7-87AE-E0278C626E71}" type="presParOf" srcId="{95EFE408-BE2E-4286-8AD6-24E0795A855D}" destId="{E3247779-BB1E-4626-B4E2-66ED1463D588}" srcOrd="8" destOrd="0" presId="urn:microsoft.com/office/officeart/2005/8/layout/hProcess9"/>
    <dgm:cxn modelId="{EC173B4C-2E83-4AA9-AC72-950B95511C6B}" type="presParOf" srcId="{95EFE408-BE2E-4286-8AD6-24E0795A855D}" destId="{3C96551B-17F4-4A97-9F65-98BFAB9BD244}" srcOrd="9" destOrd="0" presId="urn:microsoft.com/office/officeart/2005/8/layout/hProcess9"/>
    <dgm:cxn modelId="{0AEC4130-290E-47CA-A6B5-94CA19547042}" type="presParOf" srcId="{95EFE408-BE2E-4286-8AD6-24E0795A855D}" destId="{569257F6-B676-4A7F-9C4C-459B841862D5}"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cdr:x>
      <cdr:y>0.15556</cdr:y>
    </cdr:from>
    <cdr:to>
      <cdr:x>0.62245</cdr:x>
      <cdr:y>0.39543</cdr:y>
    </cdr:to>
    <cdr:sp macro="" textlink="">
      <cdr:nvSpPr>
        <cdr:cNvPr id="2" name="TextBox 1"/>
        <cdr:cNvSpPr txBox="1"/>
      </cdr:nvSpPr>
      <cdr:spPr>
        <a:xfrm xmlns:a="http://schemas.openxmlformats.org/drawingml/2006/main">
          <a:off x="3733800" y="929249"/>
          <a:ext cx="914399" cy="14329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bg1">
                  <a:lumMod val="50000"/>
                </a:schemeClr>
              </a:solidFill>
            </a:rPr>
            <a:t>Self Reflection  </a:t>
          </a:r>
          <a:endParaRPr lang="en-US" sz="1100" dirty="0">
            <a:solidFill>
              <a:schemeClr val="bg1">
                <a:lumMod val="50000"/>
              </a:schemeClr>
            </a:solidFill>
          </a:endParaRPr>
        </a:p>
      </cdr:txBody>
    </cdr:sp>
  </cdr:relSizeAnchor>
  <cdr:relSizeAnchor xmlns:cdr="http://schemas.openxmlformats.org/drawingml/2006/chartDrawing">
    <cdr:from>
      <cdr:x>0.61224</cdr:x>
      <cdr:y>0.24236</cdr:y>
    </cdr:from>
    <cdr:to>
      <cdr:x>0.82325</cdr:x>
      <cdr:y>0.38224</cdr:y>
    </cdr:to>
    <cdr:sp macro="" textlink="">
      <cdr:nvSpPr>
        <cdr:cNvPr id="3" name="TextBox 2"/>
        <cdr:cNvSpPr txBox="1"/>
      </cdr:nvSpPr>
      <cdr:spPr>
        <a:xfrm xmlns:a="http://schemas.openxmlformats.org/drawingml/2006/main">
          <a:off x="4572000" y="1447801"/>
          <a:ext cx="1575732" cy="8355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bg1">
                  <a:lumMod val="50000"/>
                </a:schemeClr>
              </a:solidFill>
            </a:rPr>
            <a:t>Activate Prior Knowledge</a:t>
          </a:r>
        </a:p>
        <a:p xmlns:a="http://schemas.openxmlformats.org/drawingml/2006/main">
          <a:r>
            <a:rPr lang="en-US" dirty="0" smtClean="0">
              <a:solidFill>
                <a:schemeClr val="bg1">
                  <a:lumMod val="50000"/>
                </a:schemeClr>
              </a:solidFill>
            </a:rPr>
            <a:t> </a:t>
          </a:r>
          <a:endParaRPr lang="en-US" sz="1100" dirty="0">
            <a:solidFill>
              <a:schemeClr val="bg1">
                <a:lumMod val="50000"/>
              </a:schemeClr>
            </a:solidFill>
          </a:endParaRPr>
        </a:p>
      </cdr:txBody>
    </cdr:sp>
  </cdr:relSizeAnchor>
  <cdr:relSizeAnchor xmlns:cdr="http://schemas.openxmlformats.org/drawingml/2006/chartDrawing">
    <cdr:from>
      <cdr:x>0.63303</cdr:x>
      <cdr:y>0.4</cdr:y>
    </cdr:from>
    <cdr:to>
      <cdr:x>0.85321</cdr:x>
      <cdr:y>0.48889</cdr:y>
    </cdr:to>
    <cdr:sp macro="" textlink="">
      <cdr:nvSpPr>
        <cdr:cNvPr id="4" name="TextBox 3"/>
        <cdr:cNvSpPr txBox="1"/>
      </cdr:nvSpPr>
      <cdr:spPr>
        <a:xfrm xmlns:a="http://schemas.openxmlformats.org/drawingml/2006/main">
          <a:off x="5257800" y="2743200"/>
          <a:ext cx="18288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bg1">
                  <a:lumMod val="50000"/>
                </a:schemeClr>
              </a:solidFill>
            </a:rPr>
            <a:t>Review of Learning Targets </a:t>
          </a:r>
          <a:endParaRPr lang="en-US" sz="1100" dirty="0"/>
        </a:p>
      </cdr:txBody>
    </cdr:sp>
  </cdr:relSizeAnchor>
  <cdr:relSizeAnchor xmlns:cdr="http://schemas.openxmlformats.org/drawingml/2006/chartDrawing">
    <cdr:from>
      <cdr:x>0.60204</cdr:x>
      <cdr:y>0.59952</cdr:y>
    </cdr:from>
    <cdr:to>
      <cdr:x>0.82222</cdr:x>
      <cdr:y>0.74397</cdr:y>
    </cdr:to>
    <cdr:sp macro="" textlink="">
      <cdr:nvSpPr>
        <cdr:cNvPr id="5" name="TextBox 4"/>
        <cdr:cNvSpPr txBox="1"/>
      </cdr:nvSpPr>
      <cdr:spPr>
        <a:xfrm xmlns:a="http://schemas.openxmlformats.org/drawingml/2006/main">
          <a:off x="4495800" y="3581401"/>
          <a:ext cx="1644242" cy="8628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bg1">
                  <a:lumMod val="50000"/>
                </a:schemeClr>
              </a:solidFill>
            </a:rPr>
            <a:t>Mini Lesson</a:t>
          </a:r>
          <a:endParaRPr lang="en-US" sz="1100" dirty="0">
            <a:solidFill>
              <a:schemeClr val="bg1">
                <a:lumMod val="50000"/>
              </a:schemeClr>
            </a:solidFill>
          </a:endParaRPr>
        </a:p>
      </cdr:txBody>
    </cdr:sp>
  </cdr:relSizeAnchor>
  <cdr:relSizeAnchor xmlns:cdr="http://schemas.openxmlformats.org/drawingml/2006/chartDrawing">
    <cdr:from>
      <cdr:x>0.22018</cdr:x>
      <cdr:y>0.52222</cdr:y>
    </cdr:from>
    <cdr:to>
      <cdr:x>0.47706</cdr:x>
      <cdr:y>0.64444</cdr:y>
    </cdr:to>
    <cdr:sp macro="" textlink="">
      <cdr:nvSpPr>
        <cdr:cNvPr id="6" name="TextBox 5"/>
        <cdr:cNvSpPr txBox="1"/>
      </cdr:nvSpPr>
      <cdr:spPr>
        <a:xfrm xmlns:a="http://schemas.openxmlformats.org/drawingml/2006/main">
          <a:off x="1828800" y="3581400"/>
          <a:ext cx="2133600"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solidFill>
                <a:schemeClr val="bg1">
                  <a:lumMod val="50000"/>
                </a:schemeClr>
              </a:solidFill>
            </a:rPr>
            <a:t>Guided Practice with Collaborative Conversation</a:t>
          </a:r>
          <a:endParaRPr lang="en-US" sz="1100" dirty="0">
            <a:solidFill>
              <a:schemeClr val="bg1">
                <a:lumMod val="50000"/>
              </a:schemeClr>
            </a:solidFill>
          </a:endParaRPr>
        </a:p>
      </cdr:txBody>
    </cdr:sp>
  </cdr:relSizeAnchor>
  <cdr:relSizeAnchor xmlns:cdr="http://schemas.openxmlformats.org/drawingml/2006/chartDrawing">
    <cdr:from>
      <cdr:x>0.69388</cdr:x>
      <cdr:y>0.33165</cdr:y>
    </cdr:from>
    <cdr:to>
      <cdr:x>0.81633</cdr:x>
      <cdr:y>0.48472</cdr:y>
    </cdr:to>
    <cdr:sp macro="" textlink="">
      <cdr:nvSpPr>
        <cdr:cNvPr id="14" name="TextBox 13"/>
        <cdr:cNvSpPr txBox="1"/>
      </cdr:nvSpPr>
      <cdr:spPr>
        <a:xfrm xmlns:a="http://schemas.openxmlformats.org/drawingml/2006/main">
          <a:off x="5181600" y="198120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227C31-E17B-4912-897E-ECE9DD3E5811}" type="datetimeFigureOut">
              <a:rPr lang="en-US" smtClean="0"/>
              <a:t>8/26/2013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EFDC40-C5DC-46B6-B9F5-0E10189A6015}" type="slidenum">
              <a:rPr lang="en-US" smtClean="0"/>
              <a:t>‹#›</a:t>
            </a:fld>
            <a:endParaRPr lang="en-US"/>
          </a:p>
        </p:txBody>
      </p:sp>
    </p:spTree>
    <p:extLst>
      <p:ext uri="{BB962C8B-B14F-4D97-AF65-F5344CB8AC3E}">
        <p14:creationId xmlns:p14="http://schemas.microsoft.com/office/powerpoint/2010/main" val="172459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a:t>
            </a:r>
            <a:r>
              <a:rPr lang="en-US" baseline="0" dirty="0" smtClean="0"/>
              <a:t> mathematics standards, there are three shifts which will encourage changes to instructional practices and curriculum.</a:t>
            </a:r>
          </a:p>
          <a:p>
            <a:endParaRPr lang="en-US" baseline="0" dirty="0" smtClean="0"/>
          </a:p>
          <a:p>
            <a:pPr marL="228600" indent="-228600">
              <a:buAutoNum type="arabicPeriod"/>
            </a:pPr>
            <a:r>
              <a:rPr lang="en-US" baseline="0" dirty="0" smtClean="0"/>
              <a:t>Focus: </a:t>
            </a:r>
          </a:p>
          <a:p>
            <a:pPr marL="457200" lvl="1" indent="0">
              <a:buNone/>
            </a:pPr>
            <a:r>
              <a:rPr lang="en-US" baseline="0" dirty="0" smtClean="0"/>
              <a:t>For each grade there are fewer big ideas to be covered. Rather than racing to cover topics in a mile-wide, inch deep curriculum, teachers significantly narrow and deepen the way time and energy is spent in the classroom. They focus deeply on the major work of each grade so that students can gain strong foundations: solid conceptual understanding, a high degree of procedural skill and fluency, and the ability to apply the math they know to solve problems inside and outside the math classroom.</a:t>
            </a:r>
          </a:p>
          <a:p>
            <a:pPr marL="228600" indent="-228600">
              <a:buAutoNum type="arabicPeriod"/>
            </a:pPr>
            <a:endParaRPr lang="en-US" baseline="0" dirty="0" smtClean="0"/>
          </a:p>
          <a:p>
            <a:pPr marL="228600" indent="-228600">
              <a:buAutoNum type="arabicPeriod"/>
            </a:pPr>
            <a:r>
              <a:rPr lang="en-US" baseline="0" dirty="0" smtClean="0"/>
              <a:t>Coherence: </a:t>
            </a:r>
          </a:p>
          <a:p>
            <a:pPr marL="457200" lvl="1" indent="0">
              <a:buNone/>
            </a:pPr>
            <a:r>
              <a:rPr lang="en-US" baseline="0" dirty="0" smtClean="0"/>
              <a:t>Linking to major topics: Instead of allowing additional or supporting topics to detract from the focus of the grade, these topic can serve the grade level focus. For example, instead of data displays as an end in themselves, they support grade-level word problems.</a:t>
            </a:r>
          </a:p>
          <a:p>
            <a:pPr marL="228600" indent="-228600">
              <a:buAutoNum type="arabicPeriod"/>
            </a:pPr>
            <a:endParaRPr lang="en-US" baseline="0" dirty="0" smtClean="0"/>
          </a:p>
          <a:p>
            <a:pPr marL="228600" indent="-228600">
              <a:buAutoNum type="arabicPeriod"/>
            </a:pPr>
            <a:r>
              <a:rPr lang="en-US" dirty="0" smtClean="0"/>
              <a:t>Rigor: </a:t>
            </a:r>
          </a:p>
          <a:p>
            <a:pPr marL="457200" lvl="1" indent="0">
              <a:buNone/>
            </a:pPr>
            <a:r>
              <a:rPr lang="en-US" dirty="0" smtClean="0"/>
              <a:t>Conceptual</a:t>
            </a:r>
            <a:r>
              <a:rPr lang="en-US" baseline="0" dirty="0" smtClean="0"/>
              <a:t> Understanding: Teachers support students’ ability to access concepts from a number of perspectives so that students are able to see math as more than a set of mnemonics or discrete procedures.</a:t>
            </a:r>
          </a:p>
          <a:p>
            <a:pPr marL="457200" lvl="1" indent="0">
              <a:buNone/>
            </a:pPr>
            <a:endParaRPr lang="en-US" baseline="0" dirty="0" smtClean="0"/>
          </a:p>
          <a:p>
            <a:pPr marL="457200" lvl="1" indent="0">
              <a:buNone/>
            </a:pPr>
            <a:r>
              <a:rPr lang="en-US" baseline="0" dirty="0" smtClean="0"/>
              <a:t>Procedural skill and fluency: The standards call for speed and accuracy in calculation. Class time and homework is structured for students to practice core functions such as single-digit multiplication so that students have access to more complex concepts and procedures.</a:t>
            </a:r>
          </a:p>
          <a:p>
            <a:pPr marL="457200" lvl="1" indent="0">
              <a:buNone/>
            </a:pPr>
            <a:endParaRPr lang="en-US" baseline="0" dirty="0" smtClean="0"/>
          </a:p>
          <a:p>
            <a:pPr marL="457200" lvl="1" indent="0">
              <a:buNone/>
            </a:pPr>
            <a:r>
              <a:rPr lang="en-US" baseline="0" dirty="0" smtClean="0"/>
              <a:t>Application: The standards call for students t use math flexibly for applications. Opportunities are provided to apply  math in context. Teacher in content areas outside of math, particularly science, ensure that students are using math to make meaning of the content.</a:t>
            </a:r>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t>3</a:t>
            </a:fld>
            <a:endParaRPr lang="en-US"/>
          </a:p>
        </p:txBody>
      </p:sp>
    </p:spTree>
    <p:extLst>
      <p:ext uri="{BB962C8B-B14F-4D97-AF65-F5344CB8AC3E}">
        <p14:creationId xmlns:p14="http://schemas.microsoft.com/office/powerpoint/2010/main" val="3584304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733723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This task will be used as a vehicle to explore the CCSS Content and Practice Standards.  First we will do the task and discuss it, then we will examine some student artifacts from this task and attempt to identify evidence of some of the practices related to seeing structure and generalizing in high school.</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Pass out copies of the Sidewalk Pattern Task. Use this slide and the next two to assist you in previewing the task. </a:t>
            </a:r>
          </a:p>
          <a:p>
            <a:endParaRPr lang="en-US" smtClean="0">
              <a:latin typeface="Arial" pitchFamily="34" charset="0"/>
              <a:ea typeface="ＭＳ Ｐゴシック" pitchFamily="34" charset="-128"/>
            </a:endParaRPr>
          </a:p>
          <a:p>
            <a:pPr eaLnBrk="1" hangingPunct="1"/>
            <a:r>
              <a:rPr lang="en-US" smtClean="0">
                <a:latin typeface="Arial" pitchFamily="34" charset="0"/>
                <a:ea typeface="ＭＳ Ｐゴシック" pitchFamily="34" charset="-128"/>
              </a:rPr>
              <a:t>Facilitators may want to use an article from the </a:t>
            </a:r>
            <a:r>
              <a:rPr lang="en-US" u="sng" smtClean="0">
                <a:latin typeface="Arial" pitchFamily="34" charset="0"/>
                <a:ea typeface="ＭＳ Ｐゴシック" pitchFamily="34" charset="-128"/>
              </a:rPr>
              <a:t>Mathematics Teaching in the Middle Grades </a:t>
            </a:r>
            <a:r>
              <a:rPr lang="en-US" smtClean="0">
                <a:latin typeface="Arial" pitchFamily="34" charset="0"/>
                <a:ea typeface="ＭＳ Ｐゴシック" pitchFamily="34" charset="-128"/>
              </a:rPr>
              <a:t> Volume 15, Number 1, August 2009 by Susan N. Friel and Kimberly A. Markworth  entitled </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 A Framework for Analyzing Geometric Pattern Task</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 in their preparation for facilitating this task.</a:t>
            </a:r>
          </a:p>
          <a:p>
            <a:pPr eaLnBrk="1" hangingPunct="1"/>
            <a:r>
              <a:rPr lang="en-US" smtClean="0">
                <a:latin typeface="Arial" pitchFamily="34" charset="0"/>
                <a:ea typeface="ＭＳ Ｐゴシック" pitchFamily="34" charset="-128"/>
              </a:rPr>
              <a:t>http://www.nctm.org/publications/article.aspx?id=24871</a:t>
            </a:r>
          </a:p>
          <a:p>
            <a:endParaRPr lang="en-US" smtClean="0">
              <a:latin typeface="Arial" pitchFamily="34" charset="0"/>
              <a:ea typeface="ＭＳ Ｐゴシック" pitchFamily="34" charset="-128"/>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41BCBAA-3998-4B77-9BB1-F3AB02373062}" type="slidenum">
              <a:rPr lang="en-US" sz="1200"/>
              <a:pPr/>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a:t>
            </a:r>
            <a:r>
              <a:rPr lang="en-US" baseline="0" dirty="0" smtClean="0"/>
              <a:t> a focused sense of what to teach.</a:t>
            </a:r>
          </a:p>
          <a:p>
            <a:r>
              <a:rPr lang="en-US" baseline="0" dirty="0" smtClean="0"/>
              <a:t>Teaching with additional depth allows the freedom to let go of some material.</a:t>
            </a:r>
          </a:p>
          <a:p>
            <a:endParaRPr lang="en-US" baseline="0" dirty="0" smtClean="0"/>
          </a:p>
          <a:p>
            <a:r>
              <a:rPr lang="en-US" baseline="0" dirty="0" smtClean="0"/>
              <a:t>Gets away from rote memorization moving toward mastery.</a:t>
            </a:r>
          </a:p>
          <a:p>
            <a:endParaRPr lang="en-US" baseline="0" dirty="0" smtClean="0"/>
          </a:p>
          <a:p>
            <a:r>
              <a:rPr lang="en-US" baseline="0" dirty="0" smtClean="0"/>
              <a:t>Depth </a:t>
            </a:r>
            <a:r>
              <a:rPr lang="en-US" baseline="0" dirty="0" err="1" smtClean="0"/>
              <a:t>vs</a:t>
            </a:r>
            <a:r>
              <a:rPr lang="en-US" baseline="0" dirty="0" smtClean="0"/>
              <a:t> breadth</a:t>
            </a:r>
          </a:p>
          <a:p>
            <a:endParaRPr lang="en-US" baseline="0" dirty="0" smtClean="0"/>
          </a:p>
          <a:p>
            <a:r>
              <a:rPr lang="en-US" baseline="0" dirty="0" smtClean="0"/>
              <a:t>Provides deep procedural knowledge and conceptual understanding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9279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students do well in mathematics until they reach algebra. They hit a wall.</a:t>
            </a:r>
          </a:p>
          <a:p>
            <a:endParaRPr lang="en-US" dirty="0" smtClean="0"/>
          </a:p>
          <a:p>
            <a:r>
              <a:rPr lang="en-US" dirty="0" smtClean="0"/>
              <a:t>The standards</a:t>
            </a:r>
            <a:r>
              <a:rPr lang="en-US" baseline="0" dirty="0" smtClean="0"/>
              <a:t> help create ramp to help students get up the cliff.</a:t>
            </a:r>
          </a:p>
          <a:p>
            <a:endParaRPr lang="en-US" dirty="0" smtClean="0"/>
          </a:p>
          <a:p>
            <a:r>
              <a:rPr lang="en-US" dirty="0" smtClean="0"/>
              <a:t>In order to create habits of mind and gain</a:t>
            </a:r>
            <a:r>
              <a:rPr lang="en-US" baseline="0" dirty="0" smtClean="0"/>
              <a:t> a deep understanding of mathematical concepts:</a:t>
            </a:r>
          </a:p>
          <a:p>
            <a:endParaRPr lang="en-US" baseline="0" dirty="0" smtClean="0"/>
          </a:p>
          <a:p>
            <a:r>
              <a:rPr lang="en-US" baseline="0" dirty="0" smtClean="0"/>
              <a:t>Students need thoughtful conversation in a vibrant classroom (coherence),</a:t>
            </a:r>
          </a:p>
          <a:p>
            <a:r>
              <a:rPr lang="en-US" baseline="0" dirty="0" smtClean="0"/>
              <a:t>This is not possible in a classroom that is scrambling to cover everything (focus).</a:t>
            </a:r>
          </a:p>
          <a:p>
            <a:endParaRPr lang="en-US" baseline="0" dirty="0" smtClean="0"/>
          </a:p>
          <a:p>
            <a:endParaRPr lang="en-US" baseline="0" dirty="0" smtClean="0"/>
          </a:p>
          <a:p>
            <a:endParaRPr lang="en-US" baseline="0" dirty="0" smtClean="0"/>
          </a:p>
          <a:p>
            <a:r>
              <a:rPr lang="en-US" baseline="0" dirty="0" smtClean="0"/>
              <a:t>All roads lead to Algebra</a:t>
            </a:r>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52198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9513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46662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99120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Fluent means</a:t>
            </a:r>
            <a:r>
              <a:rPr lang="en-US" baseline="0" dirty="0" smtClean="0"/>
              <a:t> “fast and accurate”.</a:t>
            </a:r>
          </a:p>
          <a:p>
            <a:endParaRPr lang="en-US" baseline="0" dirty="0" smtClean="0"/>
          </a:p>
          <a:p>
            <a:r>
              <a:rPr lang="en-US" baseline="0" dirty="0" smtClean="0"/>
              <a:t>Some fluency expectations are meant to be mental and others with pencil and paper. But for each, there should be no hesitation in getting the answer with </a:t>
            </a:r>
            <a:r>
              <a:rPr lang="en-US" baseline="0" dirty="0" err="1" smtClean="0"/>
              <a:t>accruacy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655596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07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65353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8458200" y="5638800"/>
            <a:ext cx="685800" cy="365125"/>
          </a:xfrm>
        </p:spPr>
        <p:txBody>
          <a:bodyPr/>
          <a:lstStyle>
            <a:lvl1pPr algn="ctr">
              <a:defRPr/>
            </a:lvl1pPr>
          </a:lstStyle>
          <a:p>
            <a:fld id="{4C0DCE1E-8A6A-4DD0-9C7E-0A30779B2309}" type="slidenum">
              <a:rPr lang="en-US" smtClean="0"/>
              <a:pPr/>
              <a:t>‹#›</a:t>
            </a:fld>
            <a:endParaRPr lang="en-US" dirty="0"/>
          </a:p>
        </p:txBody>
      </p:sp>
    </p:spTree>
    <p:extLst>
      <p:ext uri="{BB962C8B-B14F-4D97-AF65-F5344CB8AC3E}">
        <p14:creationId xmlns:p14="http://schemas.microsoft.com/office/powerpoint/2010/main" val="272130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61507008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74900036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09662845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592451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281972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1889757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9767107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lgn="ctr"/>
            <a:fld id="{4C0DCE1E-8A6A-4DD0-9C7E-0A30779B2309}" type="slidenum">
              <a:rPr lang="en-US" smtClean="0">
                <a:solidFill>
                  <a:srgbClr val="000000">
                    <a:tint val="75000"/>
                  </a:srgbClr>
                </a:solidFill>
              </a:rPr>
              <a:pPr algn="ctr"/>
              <a:t>‹#›</a:t>
            </a:fld>
            <a:endParaRPr lang="en-US" dirty="0">
              <a:solidFill>
                <a:srgbClr val="000000">
                  <a:tint val="75000"/>
                </a:srgbClr>
              </a:solidFill>
            </a:endParaRPr>
          </a:p>
        </p:txBody>
      </p:sp>
    </p:spTree>
    <p:extLst>
      <p:ext uri="{BB962C8B-B14F-4D97-AF65-F5344CB8AC3E}">
        <p14:creationId xmlns:p14="http://schemas.microsoft.com/office/powerpoint/2010/main" val="390045129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8304066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77573430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pPr algn="ctr"/>
            <a:fld id="{4C0DCE1E-8A6A-4DD0-9C7E-0A30779B2309}" type="slidenum">
              <a:rPr lang="en-US" smtClean="0">
                <a:solidFill>
                  <a:srgbClr val="000000">
                    <a:tint val="75000"/>
                  </a:srgbClr>
                </a:solidFill>
              </a:rPr>
              <a:pPr algn="ctr"/>
              <a:t>‹#›</a:t>
            </a:fld>
            <a:endParaRPr lang="en-US" dirty="0">
              <a:solidFill>
                <a:srgbClr val="000000">
                  <a:tint val="75000"/>
                </a:srgbClr>
              </a:solidFill>
            </a:endParaRPr>
          </a:p>
        </p:txBody>
      </p:sp>
    </p:spTree>
    <p:extLst>
      <p:ext uri="{BB962C8B-B14F-4D97-AF65-F5344CB8AC3E}">
        <p14:creationId xmlns:p14="http://schemas.microsoft.com/office/powerpoint/2010/main" val="30903963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74273235"/>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35728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645278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5613456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1368780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16028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348399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802739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62472089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217510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458200" y="5638800"/>
            <a:ext cx="685800" cy="365125"/>
          </a:xfrm>
        </p:spPr>
        <p:txBody>
          <a:bodyPr/>
          <a:lstStyle>
            <a:lvl1pPr algn="ctr">
              <a:defRPr sz="1400"/>
            </a:lvl1pPr>
          </a:lstStyle>
          <a:p>
            <a:fld id="{4C0DCE1E-8A6A-4DD0-9C7E-0A30779B2309}" type="slidenum">
              <a:rPr lang="en-US" smtClean="0"/>
              <a:pPr/>
              <a:t>‹#›</a:t>
            </a:fld>
            <a:endParaRPr lang="en-US" dirty="0"/>
          </a:p>
        </p:txBody>
      </p:sp>
    </p:spTree>
    <p:extLst>
      <p:ext uri="{BB962C8B-B14F-4D97-AF65-F5344CB8AC3E}">
        <p14:creationId xmlns:p14="http://schemas.microsoft.com/office/powerpoint/2010/main" val="37865614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8002980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404158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837515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20228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3748490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813954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1739845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2021302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8695905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847117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458200" y="5638800"/>
            <a:ext cx="685800" cy="365125"/>
          </a:xfrm>
        </p:spPr>
        <p:txBody>
          <a:bodyPr/>
          <a:lstStyle>
            <a:lvl1pPr>
              <a:defRPr sz="1400"/>
            </a:lvl1pPr>
          </a:lstStyle>
          <a:p>
            <a:pPr algn="ctr"/>
            <a:fld id="{4C0DCE1E-8A6A-4DD0-9C7E-0A30779B2309}" type="slidenum">
              <a:rPr lang="en-US" smtClean="0"/>
              <a:pPr algn="ctr"/>
              <a:t>‹#›</a:t>
            </a:fld>
            <a:endParaRPr lang="en-US" dirty="0"/>
          </a:p>
        </p:txBody>
      </p:sp>
    </p:spTree>
    <p:extLst>
      <p:ext uri="{BB962C8B-B14F-4D97-AF65-F5344CB8AC3E}">
        <p14:creationId xmlns:p14="http://schemas.microsoft.com/office/powerpoint/2010/main" val="46981698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6760692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92631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0624559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5845452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078299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3626460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2532860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259682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5929680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805310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458200" y="5638800"/>
            <a:ext cx="685800" cy="365125"/>
          </a:xfrm>
        </p:spPr>
        <p:txBody>
          <a:bodyPr/>
          <a:lstStyle>
            <a:lvl1pPr algn="ctr">
              <a:defRPr sz="1400"/>
            </a:lvl1pPr>
          </a:lstStyle>
          <a:p>
            <a:fld id="{4C0DCE1E-8A6A-4DD0-9C7E-0A30779B2309}" type="slidenum">
              <a:rPr lang="en-US" smtClean="0"/>
              <a:pPr/>
              <a:t>‹#›</a:t>
            </a:fld>
            <a:endParaRPr lang="en-US" dirty="0"/>
          </a:p>
        </p:txBody>
      </p:sp>
    </p:spTree>
    <p:extLst>
      <p:ext uri="{BB962C8B-B14F-4D97-AF65-F5344CB8AC3E}">
        <p14:creationId xmlns:p14="http://schemas.microsoft.com/office/powerpoint/2010/main" val="96260881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4463334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7744506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14226440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42120673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0078469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1763789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8932148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4968153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1863546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626915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8458200" y="5638800"/>
            <a:ext cx="685800" cy="365125"/>
          </a:xfrm>
        </p:spPr>
        <p:txBody>
          <a:bodyPr/>
          <a:lstStyle>
            <a:lvl1pPr algn="ctr">
              <a:defRPr sz="1400"/>
            </a:lvl1pPr>
          </a:lstStyle>
          <a:p>
            <a:fld id="{4C0DCE1E-8A6A-4DD0-9C7E-0A30779B2309}" type="slidenum">
              <a:rPr lang="en-US" smtClean="0"/>
              <a:pPr/>
              <a:t>‹#›</a:t>
            </a:fld>
            <a:endParaRPr lang="en-US" dirty="0"/>
          </a:p>
        </p:txBody>
      </p:sp>
    </p:spTree>
    <p:extLst>
      <p:ext uri="{BB962C8B-B14F-4D97-AF65-F5344CB8AC3E}">
        <p14:creationId xmlns:p14="http://schemas.microsoft.com/office/powerpoint/2010/main" val="396674742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09714901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4800908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7878217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9916535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667814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06004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9871731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9065130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83660703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809160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a:xfrm>
            <a:off x="8458200" y="5638800"/>
            <a:ext cx="685800" cy="365125"/>
          </a:xfrm>
        </p:spPr>
        <p:txBody>
          <a:bodyPr/>
          <a:lstStyle>
            <a:lvl1pPr>
              <a:defRPr sz="1400"/>
            </a:lvl1pPr>
          </a:lstStyle>
          <a:p>
            <a:pPr algn="ctr"/>
            <a:fld id="{4C0DCE1E-8A6A-4DD0-9C7E-0A30779B2309}" type="slidenum">
              <a:rPr lang="en-US" smtClean="0"/>
              <a:pPr algn="ctr"/>
              <a:t>‹#›</a:t>
            </a:fld>
            <a:endParaRPr lang="en-US" dirty="0"/>
          </a:p>
        </p:txBody>
      </p:sp>
    </p:spTree>
    <p:extLst>
      <p:ext uri="{BB962C8B-B14F-4D97-AF65-F5344CB8AC3E}">
        <p14:creationId xmlns:p14="http://schemas.microsoft.com/office/powerpoint/2010/main" val="135963649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2605972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2205236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4030858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2909350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2799989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728973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4850837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3120317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064725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6446078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448583" y="5638800"/>
            <a:ext cx="685800" cy="365125"/>
          </a:xfrm>
        </p:spPr>
        <p:txBody>
          <a:bodyPr/>
          <a:lstStyle>
            <a:lvl1pPr algn="ctr">
              <a:defRPr sz="1400"/>
            </a:lvl1pPr>
          </a:lstStyle>
          <a:p>
            <a:fld id="{4C0DCE1E-8A6A-4DD0-9C7E-0A30779B2309}" type="slidenum">
              <a:rPr lang="en-US" smtClean="0"/>
              <a:pPr/>
              <a:t>‹#›</a:t>
            </a:fld>
            <a:endParaRPr lang="en-US" dirty="0"/>
          </a:p>
        </p:txBody>
      </p:sp>
    </p:spTree>
    <p:extLst>
      <p:ext uri="{BB962C8B-B14F-4D97-AF65-F5344CB8AC3E}">
        <p14:creationId xmlns:p14="http://schemas.microsoft.com/office/powerpoint/2010/main" val="350266619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04456196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02019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82481665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0200675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9232165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2509525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964968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7295397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285037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016627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3114516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0518278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2355901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7610335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2440570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4113690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7085994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9771128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1001399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63837958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64892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756668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9555958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2176546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8431076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32245203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4294266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9604167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9575670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9025985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73499509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110837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9"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10" Type="http://schemas.openxmlformats.org/officeDocument/2006/relationships/image" Target="../media/image1.png"/><Relationship Id="rId4" Type="http://schemas.openxmlformats.org/officeDocument/2006/relationships/slideLayout" Target="../slideLayouts/slideLayout91.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10" Type="http://schemas.openxmlformats.org/officeDocument/2006/relationships/image" Target="../media/image1.png"/><Relationship Id="rId4" Type="http://schemas.openxmlformats.org/officeDocument/2006/relationships/slideLayout" Target="../slideLayouts/slideLayout99.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4" Type="http://schemas.openxmlformats.org/officeDocument/2006/relationships/slideLayout" Target="../slideLayouts/slideLayout107.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png"/><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png"/><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458200" y="5638800"/>
            <a:ext cx="685800" cy="365125"/>
          </a:xfrm>
          <a:prstGeom prst="rect">
            <a:avLst/>
          </a:prstGeom>
          <a:solidFill>
            <a:schemeClr val="bg1"/>
          </a:solidFill>
        </p:spPr>
        <p:txBody>
          <a:bodyPr vert="horz" lIns="91440" tIns="45720" rIns="91440" bIns="45720" rtlCol="0" anchor="ctr"/>
          <a:lstStyle>
            <a:lvl1pPr algn="ctr">
              <a:defRPr sz="1400">
                <a:solidFill>
                  <a:schemeClr val="tx1">
                    <a:tint val="75000"/>
                  </a:schemeClr>
                </a:solidFill>
              </a:defRPr>
            </a:lvl1pPr>
          </a:lstStyle>
          <a:p>
            <a:fld id="{4C0DCE1E-8A6A-4DD0-9C7E-0A30779B2309}" type="slidenum">
              <a:rPr lang="en-US" smtClean="0"/>
              <a:pPr/>
              <a:t>‹#›</a:t>
            </a:fld>
            <a:endParaRPr lang="en-US" dirty="0"/>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72091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53" r:id="rId5"/>
    <p:sldLayoutId id="2147483657" r:id="rId6"/>
    <p:sldLayoutId id="2147483658"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20637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4330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9109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97755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74278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19269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043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75491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8962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71877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5145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0560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03628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20504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schoolimprovement.com/resources/strategy-of-the-week/?e=SOW-rm&amp;utm_source=SilverpopMailing&amp;utm_medium=email&amp;utm_campaign=SOW%20August%20Week%203%20(1)&amp;utm_content=&amp;spMailingID=42378110&amp;spUserID=NTc2MTUyOTUxMTIS1&amp;spJobID=200026160&amp;spReportId=MjAwMDI2MTYwS0"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mathplayground.com/probability.html"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0.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8.xml"/></Relationships>
</file>

<file path=ppt/slides/_rels/slide27.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hyperlink" Target="http://mathleadership.org/" TargetMode="External"/><Relationship Id="rId1" Type="http://schemas.openxmlformats.org/officeDocument/2006/relationships/slideLayout" Target="../slideLayouts/slideLayout98.xml"/><Relationship Id="rId6" Type="http://schemas.openxmlformats.org/officeDocument/2006/relationships/hyperlink" Target="http://www.insidemathematics.org/index.php/tools-for-teachers" TargetMode="External"/><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hyperlink" Target="http://www.illustrativemathematics.org/" TargetMode="External"/><Relationship Id="rId9" Type="http://schemas.openxmlformats.org/officeDocument/2006/relationships/hyperlink" Target="http://www.mathedleadership.org/ccss/itp/index.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mailto:deborah.riddle@alaska.gov"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11" Type="http://schemas.openxmlformats.org/officeDocument/2006/relationships/image" Target="../media/image9.png"/><Relationship Id="rId5" Type="http://schemas.openxmlformats.org/officeDocument/2006/relationships/diagramColors" Target="../diagrams/colors1.xml"/><Relationship Id="rId10" Type="http://schemas.openxmlformats.org/officeDocument/2006/relationships/image" Target="../media/image8.png"/><Relationship Id="rId4" Type="http://schemas.openxmlformats.org/officeDocument/2006/relationships/diagramQuickStyle" Target="../diagrams/quickStyle1.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ctr"/>
            <a:r>
              <a:rPr lang="en-US" dirty="0" smtClean="0"/>
              <a:t>1</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370"/>
            <a:ext cx="7771718" cy="5745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914400"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96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4000"/>
                                        <p:tgtEl>
                                          <p:spTgt spid="1026"/>
                                        </p:tgtEl>
                                      </p:cBhvr>
                                    </p:animEffect>
                                    <p:set>
                                      <p:cBhvr>
                                        <p:cTn id="7" dur="1" fill="hold">
                                          <p:stCondLst>
                                            <p:cond delay="3999"/>
                                          </p:stCondLst>
                                        </p:cTn>
                                        <p:tgtEl>
                                          <p:spTgt spid="1026"/>
                                        </p:tgtEl>
                                        <p:attrNameLst>
                                          <p:attrName>style.visibility</p:attrName>
                                        </p:attrNameLst>
                                      </p:cBhvr>
                                      <p:to>
                                        <p:strVal val="hidden"/>
                                      </p:to>
                                    </p:set>
                                  </p:childTnLst>
                                </p:cTn>
                              </p:par>
                            </p:childTnLst>
                          </p:cTn>
                        </p:par>
                        <p:par>
                          <p:cTn id="8" fill="hold">
                            <p:stCondLst>
                              <p:cond delay="4000"/>
                            </p:stCondLst>
                            <p:childTnLst>
                              <p:par>
                                <p:cTn id="9" presetID="50" presetClass="path" presetSubtype="0" accel="50000" decel="50000" fill="hold" nodeType="afterEffect">
                                  <p:stCondLst>
                                    <p:cond delay="0"/>
                                  </p:stCondLst>
                                  <p:childTnLst>
                                    <p:animMotion origin="layout" path="M 0 0 L 0.125 0 C 0.181 0 0.25 0.069 0.25 0.125 L 0.25 0.25 E" pathEditMode="relative" ptsTypes="">
                                      <p:cBhvr>
                                        <p:cTn id="10" dur="2000" fill="hold"/>
                                        <p:tgtEl>
                                          <p:spTgt spid="3"/>
                                        </p:tgtEl>
                                        <p:attrNameLst>
                                          <p:attrName>ppt_x</p:attrName>
                                          <p:attrName>ppt_y</p:attrName>
                                        </p:attrNameLst>
                                      </p:cBhvr>
                                    </p:animMotion>
                                  </p:childTnLst>
                                </p:cTn>
                              </p:par>
                            </p:childTnLst>
                          </p:cTn>
                        </p:par>
                        <p:par>
                          <p:cTn id="11" fill="hold">
                            <p:stCondLst>
                              <p:cond delay="6000"/>
                            </p:stCondLst>
                            <p:childTnLst>
                              <p:par>
                                <p:cTn id="12" presetID="6" presetClass="emph" presetSubtype="0" fill="hold" nodeType="afterEffect">
                                  <p:stCondLst>
                                    <p:cond delay="0"/>
                                  </p:stCondLst>
                                  <p:childTnLst>
                                    <p:animScale>
                                      <p:cBhvr>
                                        <p:cTn id="1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Required Fluencies in K-6</a:t>
            </a:r>
            <a:endParaRPr lang="en-US" dirty="0"/>
          </a:p>
        </p:txBody>
      </p:sp>
      <p:sp>
        <p:nvSpPr>
          <p:cNvPr id="5" name="Slide Number Placeholder 4"/>
          <p:cNvSpPr>
            <a:spLocks noGrp="1"/>
          </p:cNvSpPr>
          <p:nvPr>
            <p:ph type="sldNum" sz="quarter" idx="10"/>
          </p:nvPr>
        </p:nvSpPr>
        <p:spPr/>
        <p:txBody>
          <a:bodyPr/>
          <a:lstStyle/>
          <a:p>
            <a:fld id="{4C0DCE1E-8A6A-4DD0-9C7E-0A30779B2309}" type="slidenum">
              <a:rPr lang="en-US" smtClean="0">
                <a:solidFill>
                  <a:srgbClr val="000000">
                    <a:tint val="75000"/>
                  </a:srgbClr>
                </a:solidFill>
              </a:rPr>
              <a:pPr/>
              <a:t>10</a:t>
            </a:fld>
            <a:endParaRPr lang="en-US">
              <a:solidFill>
                <a:srgbClr val="000000">
                  <a:tint val="75000"/>
                </a:srgbClr>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279103356"/>
              </p:ext>
            </p:extLst>
          </p:nvPr>
        </p:nvGraphicFramePr>
        <p:xfrm>
          <a:off x="533400" y="1295400"/>
          <a:ext cx="7543800" cy="4969629"/>
        </p:xfrm>
        <a:graphic>
          <a:graphicData uri="http://schemas.openxmlformats.org/drawingml/2006/table">
            <a:tbl>
              <a:tblPr firstRow="1" bandRow="1">
                <a:tableStyleId>{5940675A-B579-460E-94D1-54222C63F5DA}</a:tableStyleId>
              </a:tblPr>
              <a:tblGrid>
                <a:gridCol w="838200"/>
                <a:gridCol w="1295400"/>
                <a:gridCol w="5410200"/>
              </a:tblGrid>
              <a:tr h="45090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rtl="0" eaLnBrk="1" latinLnBrk="0" hangingPunct="1">
                        <a:lnSpc>
                          <a:spcPct val="115000"/>
                        </a:lnSpc>
                        <a:spcBef>
                          <a:spcPts val="0"/>
                        </a:spcBef>
                        <a:spcAft>
                          <a:spcPts val="0"/>
                        </a:spcAft>
                        <a:tabLst>
                          <a:tab pos="228600" algn="l"/>
                          <a:tab pos="457200" algn="l"/>
                        </a:tabLst>
                      </a:pPr>
                      <a:r>
                        <a:rPr kumimoji="0" lang="en-US" sz="2000" kern="1200" dirty="0"/>
                        <a:t>Grade</a:t>
                      </a:r>
                      <a:endParaRPr kumimoji="0" lang="en-US" sz="2000" b="1" kern="1200" dirty="0">
                        <a:solidFill>
                          <a:schemeClr val="tx1">
                            <a:lumMod val="75000"/>
                          </a:schemeClr>
                        </a:solidFill>
                        <a:latin typeface="Calibri"/>
                        <a:ea typeface="Calibri"/>
                        <a:cs typeface="Arial"/>
                      </a:endParaRPr>
                    </a:p>
                  </a:txBody>
                  <a:tcPr marL="68580" marR="68580" marT="0"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rtl="0" eaLnBrk="1" latinLnBrk="0" hangingPunct="1">
                        <a:lnSpc>
                          <a:spcPct val="115000"/>
                        </a:lnSpc>
                        <a:spcBef>
                          <a:spcPts val="0"/>
                        </a:spcBef>
                        <a:spcAft>
                          <a:spcPts val="0"/>
                        </a:spcAft>
                        <a:tabLst>
                          <a:tab pos="228600" algn="l"/>
                          <a:tab pos="457200" algn="l"/>
                        </a:tabLst>
                      </a:pPr>
                      <a:r>
                        <a:rPr kumimoji="0" lang="en-US" sz="2000" kern="1200" dirty="0" smtClean="0"/>
                        <a:t>Standard</a:t>
                      </a:r>
                      <a:endParaRPr kumimoji="0" lang="en-US" sz="2000" b="1" kern="1200" dirty="0">
                        <a:solidFill>
                          <a:schemeClr val="tx1">
                            <a:lumMod val="75000"/>
                          </a:schemeClr>
                        </a:solidFill>
                        <a:latin typeface="Calibri"/>
                        <a:ea typeface="Calibri"/>
                        <a:cs typeface="Arial"/>
                      </a:endParaRPr>
                    </a:p>
                  </a:txBody>
                  <a:tcPr marL="68580" marR="68580" marT="0"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rtl="0" eaLnBrk="1" latinLnBrk="0" hangingPunct="1">
                        <a:lnSpc>
                          <a:spcPct val="115000"/>
                        </a:lnSpc>
                        <a:spcBef>
                          <a:spcPts val="0"/>
                        </a:spcBef>
                        <a:spcAft>
                          <a:spcPts val="0"/>
                        </a:spcAft>
                        <a:tabLst>
                          <a:tab pos="228600" algn="l"/>
                          <a:tab pos="457200" algn="l"/>
                        </a:tabLst>
                      </a:pPr>
                      <a:r>
                        <a:rPr kumimoji="0" lang="en-US" sz="2000" kern="1200" dirty="0"/>
                        <a:t>Required Fluency</a:t>
                      </a:r>
                      <a:endParaRPr kumimoji="0" lang="en-US" sz="2000" b="1" kern="1200" dirty="0">
                        <a:solidFill>
                          <a:schemeClr val="tx1">
                            <a:lumMod val="75000"/>
                          </a:schemeClr>
                        </a:solidFill>
                        <a:latin typeface="Calibri"/>
                        <a:ea typeface="Calibri"/>
                        <a:cs typeface="Arial"/>
                      </a:endParaRPr>
                    </a:p>
                  </a:txBody>
                  <a:tcPr marL="68580" marR="68580" marT="0" marB="0" anchor="ctr"/>
                </a:tc>
              </a:tr>
              <a:tr h="4509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a:t>K</a:t>
                      </a:r>
                      <a:endParaRPr lang="en-US" sz="1800" dirty="0">
                        <a:latin typeface="Times New Roman"/>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smtClean="0"/>
                        <a:t>K.OA.5</a:t>
                      </a:r>
                      <a:endParaRPr lang="en-US" sz="1800" dirty="0">
                        <a:latin typeface="+mj-lt"/>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nSpc>
                          <a:spcPct val="115000"/>
                        </a:lnSpc>
                        <a:spcBef>
                          <a:spcPts val="200"/>
                        </a:spcBef>
                        <a:spcAft>
                          <a:spcPts val="200"/>
                        </a:spcAft>
                        <a:tabLst>
                          <a:tab pos="228600" algn="l"/>
                          <a:tab pos="457200" algn="l"/>
                        </a:tabLst>
                      </a:pPr>
                      <a:r>
                        <a:rPr lang="en-US" sz="1800" dirty="0"/>
                        <a:t>Add/subtract </a:t>
                      </a:r>
                      <a:r>
                        <a:rPr lang="en-US" sz="1800" dirty="0" smtClean="0"/>
                        <a:t>up to </a:t>
                      </a:r>
                      <a:r>
                        <a:rPr lang="en-US" sz="1800" dirty="0"/>
                        <a:t>5</a:t>
                      </a:r>
                      <a:endParaRPr lang="en-US" sz="1800" dirty="0">
                        <a:latin typeface="Times New Roman"/>
                        <a:ea typeface="Calibri"/>
                      </a:endParaRPr>
                    </a:p>
                  </a:txBody>
                  <a:tcPr marL="68580" marR="68580" marT="0" marB="0" anchor="ctr"/>
                </a:tc>
              </a:tr>
              <a:tr h="4509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a:t>1</a:t>
                      </a:r>
                      <a:endParaRPr lang="en-US" sz="1800" dirty="0">
                        <a:latin typeface="Times New Roman"/>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smtClean="0"/>
                        <a:t>1.OA.6</a:t>
                      </a:r>
                      <a:endParaRPr lang="en-US" sz="1800" dirty="0">
                        <a:latin typeface="+mj-lt"/>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nSpc>
                          <a:spcPct val="115000"/>
                        </a:lnSpc>
                        <a:spcBef>
                          <a:spcPts val="200"/>
                        </a:spcBef>
                        <a:spcAft>
                          <a:spcPts val="200"/>
                        </a:spcAft>
                        <a:tabLst>
                          <a:tab pos="228600" algn="l"/>
                          <a:tab pos="457200" algn="l"/>
                        </a:tabLst>
                      </a:pPr>
                      <a:r>
                        <a:rPr lang="en-US" sz="1800" dirty="0" smtClean="0"/>
                        <a:t>Add/subtract up to 10</a:t>
                      </a:r>
                      <a:endParaRPr lang="en-US" sz="1800" dirty="0">
                        <a:latin typeface="Times New Roman"/>
                        <a:ea typeface="Calibri"/>
                      </a:endParaRPr>
                    </a:p>
                  </a:txBody>
                  <a:tcPr marL="68580" marR="68580" marT="0" marB="0" anchor="ctr"/>
                </a:tc>
              </a:tr>
              <a:tr h="7218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a:t>2</a:t>
                      </a:r>
                      <a:endParaRPr lang="en-US" sz="1800" dirty="0">
                        <a:latin typeface="Times New Roman"/>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smtClean="0"/>
                        <a:t>2.OA.2</a:t>
                      </a:r>
                    </a:p>
                    <a:p>
                      <a:pPr marL="0" marR="0" indent="0" algn="ctr">
                        <a:lnSpc>
                          <a:spcPct val="115000"/>
                        </a:lnSpc>
                        <a:spcBef>
                          <a:spcPts val="200"/>
                        </a:spcBef>
                        <a:spcAft>
                          <a:spcPts val="200"/>
                        </a:spcAft>
                        <a:tabLst>
                          <a:tab pos="228600" algn="l"/>
                          <a:tab pos="457200" algn="l"/>
                        </a:tabLst>
                      </a:pPr>
                      <a:r>
                        <a:rPr lang="en-US" sz="1800" dirty="0" smtClean="0"/>
                        <a:t>2.NBT.5</a:t>
                      </a:r>
                      <a:endParaRPr lang="en-US" sz="1800" dirty="0">
                        <a:latin typeface="+mj-lt"/>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nSpc>
                          <a:spcPct val="115000"/>
                        </a:lnSpc>
                        <a:spcBef>
                          <a:spcPts val="200"/>
                        </a:spcBef>
                        <a:spcAft>
                          <a:spcPts val="200"/>
                        </a:spcAft>
                        <a:tabLst>
                          <a:tab pos="228600" algn="l"/>
                          <a:tab pos="457200" algn="l"/>
                        </a:tabLst>
                      </a:pPr>
                      <a:r>
                        <a:rPr lang="en-US" sz="1800" dirty="0"/>
                        <a:t>Add/subtract </a:t>
                      </a:r>
                      <a:r>
                        <a:rPr lang="en-US" sz="1800" dirty="0" smtClean="0"/>
                        <a:t>up to 20 (know single-digit sums from memory)</a:t>
                      </a:r>
                      <a:endParaRPr lang="en-US" sz="1800" dirty="0"/>
                    </a:p>
                    <a:p>
                      <a:pPr marL="0" marR="0" indent="0">
                        <a:lnSpc>
                          <a:spcPct val="115000"/>
                        </a:lnSpc>
                        <a:spcBef>
                          <a:spcPts val="200"/>
                        </a:spcBef>
                        <a:spcAft>
                          <a:spcPts val="200"/>
                        </a:spcAft>
                        <a:tabLst>
                          <a:tab pos="228600" algn="l"/>
                          <a:tab pos="457200" algn="l"/>
                        </a:tabLst>
                      </a:pPr>
                      <a:r>
                        <a:rPr lang="en-US" sz="1800" dirty="0"/>
                        <a:t>Add/subtract </a:t>
                      </a:r>
                      <a:r>
                        <a:rPr lang="en-US" sz="1800" dirty="0" smtClean="0"/>
                        <a:t>up to 100</a:t>
                      </a:r>
                      <a:endParaRPr lang="en-US" sz="1800" dirty="0">
                        <a:latin typeface="Times New Roman"/>
                        <a:ea typeface="Calibri"/>
                      </a:endParaRPr>
                    </a:p>
                  </a:txBody>
                  <a:tcPr marL="68580" marR="68580" marT="0" marB="0" anchor="ctr"/>
                </a:tc>
              </a:tr>
              <a:tr h="9971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a:t>3</a:t>
                      </a:r>
                      <a:endParaRPr lang="en-US" sz="1800" dirty="0">
                        <a:latin typeface="Times New Roman"/>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smtClean="0"/>
                        <a:t>3.OA.7</a:t>
                      </a:r>
                    </a:p>
                    <a:p>
                      <a:pPr marL="0" marR="0" indent="0" algn="ctr">
                        <a:lnSpc>
                          <a:spcPct val="115000"/>
                        </a:lnSpc>
                        <a:spcBef>
                          <a:spcPts val="200"/>
                        </a:spcBef>
                        <a:spcAft>
                          <a:spcPts val="200"/>
                        </a:spcAft>
                        <a:tabLst>
                          <a:tab pos="228600" algn="l"/>
                          <a:tab pos="457200" algn="l"/>
                        </a:tabLst>
                      </a:pPr>
                      <a:r>
                        <a:rPr lang="en-US" sz="1800" dirty="0" smtClean="0"/>
                        <a:t>3.NBT.2</a:t>
                      </a:r>
                      <a:endParaRPr lang="en-US" sz="1800" dirty="0">
                        <a:latin typeface="+mj-lt"/>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nSpc>
                          <a:spcPct val="115000"/>
                        </a:lnSpc>
                        <a:spcBef>
                          <a:spcPts val="200"/>
                        </a:spcBef>
                        <a:spcAft>
                          <a:spcPts val="200"/>
                        </a:spcAft>
                        <a:tabLst>
                          <a:tab pos="228600" algn="l"/>
                          <a:tab pos="457200" algn="l"/>
                        </a:tabLst>
                      </a:pPr>
                      <a:r>
                        <a:rPr lang="en-US" sz="1800" dirty="0"/>
                        <a:t>Multiply/divide </a:t>
                      </a:r>
                      <a:r>
                        <a:rPr lang="en-US" sz="1800" dirty="0" smtClean="0"/>
                        <a:t>up to 100 (know single-digit products from memory)</a:t>
                      </a:r>
                      <a:endParaRPr lang="en-US" sz="1800" dirty="0"/>
                    </a:p>
                    <a:p>
                      <a:pPr marL="0" marR="0" indent="0">
                        <a:lnSpc>
                          <a:spcPct val="115000"/>
                        </a:lnSpc>
                        <a:spcBef>
                          <a:spcPts val="200"/>
                        </a:spcBef>
                        <a:spcAft>
                          <a:spcPts val="200"/>
                        </a:spcAft>
                        <a:tabLst>
                          <a:tab pos="228600" algn="l"/>
                          <a:tab pos="457200" algn="l"/>
                        </a:tabLst>
                      </a:pPr>
                      <a:r>
                        <a:rPr lang="en-US" sz="1800" dirty="0"/>
                        <a:t>Add/subtract </a:t>
                      </a:r>
                      <a:r>
                        <a:rPr lang="en-US" sz="1800" dirty="0" smtClean="0"/>
                        <a:t>up to </a:t>
                      </a:r>
                      <a:r>
                        <a:rPr lang="en-US" sz="1800" dirty="0"/>
                        <a:t>1000</a:t>
                      </a:r>
                      <a:endParaRPr lang="en-US" sz="1800" dirty="0">
                        <a:latin typeface="Times New Roman"/>
                        <a:ea typeface="Calibri"/>
                      </a:endParaRPr>
                    </a:p>
                  </a:txBody>
                  <a:tcPr marL="68580" marR="68580" marT="0" marB="0" anchor="ctr"/>
                </a:tc>
              </a:tr>
              <a:tr h="4509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a:t>4</a:t>
                      </a:r>
                      <a:endParaRPr lang="en-US" sz="1800" dirty="0">
                        <a:latin typeface="Times New Roman"/>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smtClean="0"/>
                        <a:t>4.NBT.4</a:t>
                      </a:r>
                      <a:endParaRPr lang="en-US" sz="1800" dirty="0">
                        <a:latin typeface="+mj-lt"/>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nSpc>
                          <a:spcPct val="115000"/>
                        </a:lnSpc>
                        <a:spcBef>
                          <a:spcPts val="200"/>
                        </a:spcBef>
                        <a:spcAft>
                          <a:spcPts val="200"/>
                        </a:spcAft>
                        <a:tabLst>
                          <a:tab pos="228600" algn="l"/>
                          <a:tab pos="457200" algn="l"/>
                        </a:tabLst>
                      </a:pPr>
                      <a:r>
                        <a:rPr lang="en-US" sz="1800" dirty="0"/>
                        <a:t>Add/subtract </a:t>
                      </a:r>
                      <a:r>
                        <a:rPr lang="en-US" sz="1800" dirty="0" smtClean="0"/>
                        <a:t>up to </a:t>
                      </a:r>
                      <a:r>
                        <a:rPr lang="en-US" sz="1800" dirty="0"/>
                        <a:t>1,000,000</a:t>
                      </a:r>
                      <a:endParaRPr lang="en-US" sz="1800" dirty="0">
                        <a:latin typeface="Times New Roman"/>
                        <a:ea typeface="Calibri"/>
                      </a:endParaRPr>
                    </a:p>
                  </a:txBody>
                  <a:tcPr marL="68580" marR="68580" marT="0" marB="0" anchor="ctr"/>
                </a:tc>
              </a:tr>
              <a:tr h="4509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a:t>5</a:t>
                      </a:r>
                      <a:endParaRPr lang="en-US" sz="1800" dirty="0">
                        <a:latin typeface="Times New Roman"/>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smtClean="0"/>
                        <a:t>5.NBT.5</a:t>
                      </a:r>
                      <a:endParaRPr lang="en-US" sz="1800" dirty="0">
                        <a:latin typeface="+mj-lt"/>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nSpc>
                          <a:spcPct val="115000"/>
                        </a:lnSpc>
                        <a:spcBef>
                          <a:spcPts val="200"/>
                        </a:spcBef>
                        <a:spcAft>
                          <a:spcPts val="200"/>
                        </a:spcAft>
                        <a:tabLst>
                          <a:tab pos="228600" algn="l"/>
                          <a:tab pos="457200" algn="l"/>
                        </a:tabLst>
                      </a:pPr>
                      <a:r>
                        <a:rPr lang="en-US" sz="1800" dirty="0"/>
                        <a:t>Multi-digit multiplication</a:t>
                      </a:r>
                      <a:endParaRPr lang="en-US" sz="1800" dirty="0">
                        <a:latin typeface="Times New Roman"/>
                        <a:ea typeface="Calibri"/>
                      </a:endParaRPr>
                    </a:p>
                  </a:txBody>
                  <a:tcPr marL="68580" marR="68580" marT="0" marB="0" anchor="ctr"/>
                </a:tc>
              </a:tr>
              <a:tr h="7206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a:t>6</a:t>
                      </a:r>
                      <a:endParaRPr lang="en-US" sz="1800" dirty="0">
                        <a:latin typeface="Times New Roman"/>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smtClean="0"/>
                        <a:t>6.NS.2,3</a:t>
                      </a:r>
                      <a:endParaRPr lang="en-US" sz="1800" dirty="0">
                        <a:latin typeface="+mj-lt"/>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nSpc>
                          <a:spcPct val="115000"/>
                        </a:lnSpc>
                        <a:spcBef>
                          <a:spcPts val="200"/>
                        </a:spcBef>
                        <a:spcAft>
                          <a:spcPts val="200"/>
                        </a:spcAft>
                        <a:tabLst>
                          <a:tab pos="228600" algn="l"/>
                          <a:tab pos="457200" algn="l"/>
                        </a:tabLst>
                      </a:pPr>
                      <a:r>
                        <a:rPr lang="en-US" sz="1800" dirty="0"/>
                        <a:t>Multi-digit division</a:t>
                      </a:r>
                    </a:p>
                    <a:p>
                      <a:pPr marL="0" marR="0" indent="0">
                        <a:lnSpc>
                          <a:spcPct val="115000"/>
                        </a:lnSpc>
                        <a:spcBef>
                          <a:spcPts val="200"/>
                        </a:spcBef>
                        <a:spcAft>
                          <a:spcPts val="200"/>
                        </a:spcAft>
                        <a:tabLst>
                          <a:tab pos="228600" algn="l"/>
                          <a:tab pos="457200" algn="l"/>
                        </a:tabLst>
                      </a:pPr>
                      <a:r>
                        <a:rPr lang="en-US" sz="1800" dirty="0"/>
                        <a:t>Multi-digit decimal operations</a:t>
                      </a:r>
                      <a:endParaRPr lang="en-US" sz="1800" dirty="0">
                        <a:latin typeface="Times New Roman"/>
                        <a:ea typeface="Calibri"/>
                      </a:endParaRPr>
                    </a:p>
                  </a:txBody>
                  <a:tcPr marL="68580" marR="68580" marT="0" marB="0" anchor="ctr"/>
                </a:tc>
              </a:tr>
            </a:tbl>
          </a:graphicData>
        </a:graphic>
      </p:graphicFrame>
    </p:spTree>
    <p:extLst>
      <p:ext uri="{BB962C8B-B14F-4D97-AF65-F5344CB8AC3E}">
        <p14:creationId xmlns:p14="http://schemas.microsoft.com/office/powerpoint/2010/main" val="3026302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Slide Number Placeholder 2"/>
          <p:cNvSpPr>
            <a:spLocks noGrp="1"/>
          </p:cNvSpPr>
          <p:nvPr>
            <p:ph type="sldNum" sz="quarter" idx="12"/>
          </p:nvPr>
        </p:nvSpPr>
        <p:spPr/>
        <p:txBody>
          <a:bodyPr/>
          <a:lstStyle/>
          <a:p>
            <a:fld id="{4C0DCE1E-8A6A-4DD0-9C7E-0A30779B2309}" type="slidenum">
              <a:rPr lang="en-US" smtClean="0">
                <a:solidFill>
                  <a:srgbClr val="000000">
                    <a:tint val="75000"/>
                  </a:srgbClr>
                </a:solidFill>
              </a:rPr>
              <a:pPr/>
              <a:t>11</a:t>
            </a:fld>
            <a:endParaRPr lang="en-US">
              <a:solidFill>
                <a:srgbClr val="000000">
                  <a:tint val="75000"/>
                </a:srgbClr>
              </a:solidFill>
            </a:endParaRPr>
          </a:p>
        </p:txBody>
      </p:sp>
      <p:sp>
        <p:nvSpPr>
          <p:cNvPr id="5" name="Shape 330"/>
          <p:cNvSpPr txBox="1">
            <a:spLocks/>
          </p:cNvSpPr>
          <p:nvPr/>
        </p:nvSpPr>
        <p:spPr>
          <a:xfrm>
            <a:off x="381001" y="1828800"/>
            <a:ext cx="7696200" cy="4645398"/>
          </a:xfrm>
          <a:prstGeom prst="rect">
            <a:avLst/>
          </a:prstGeom>
        </p:spPr>
        <p:txBody>
          <a:bodyPr vert="horz" wrap="square" lIns="91425" tIns="45700" rIns="91425" bIns="45700" rtlCol="0">
            <a:sp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342900">
              <a:lnSpc>
                <a:spcPct val="114000"/>
              </a:lnSpc>
              <a:spcBef>
                <a:spcPts val="638"/>
              </a:spcBef>
              <a:buClr>
                <a:srgbClr val="000000"/>
              </a:buClr>
              <a:buSzPct val="132000"/>
              <a:buFont typeface="Wingdings" pitchFamily="2" charset="2"/>
              <a:buChar char="ü"/>
            </a:pPr>
            <a:r>
              <a:rPr lang="en-US" dirty="0" smtClean="0">
                <a:solidFill>
                  <a:srgbClr val="0D0D0D"/>
                </a:solidFill>
                <a:sym typeface="Arial" charset="0"/>
              </a:rPr>
              <a:t>Students can use appropriate concepts and procedures for application even when not prompted to do so.</a:t>
            </a:r>
          </a:p>
          <a:p>
            <a:pPr marL="0" indent="0">
              <a:lnSpc>
                <a:spcPct val="114000"/>
              </a:lnSpc>
              <a:spcBef>
                <a:spcPts val="638"/>
              </a:spcBef>
              <a:buClr>
                <a:srgbClr val="000000"/>
              </a:buClr>
              <a:buSzPct val="132000"/>
              <a:buFont typeface="Arial" pitchFamily="34" charset="0"/>
              <a:buNone/>
            </a:pPr>
            <a:endParaRPr lang="en-US" dirty="0" smtClean="0">
              <a:solidFill>
                <a:srgbClr val="0D0D0D"/>
              </a:solidFill>
              <a:sym typeface="Arial" charset="0"/>
            </a:endParaRPr>
          </a:p>
          <a:p>
            <a:pPr indent="-342900">
              <a:lnSpc>
                <a:spcPct val="114000"/>
              </a:lnSpc>
              <a:spcBef>
                <a:spcPts val="638"/>
              </a:spcBef>
              <a:buClr>
                <a:srgbClr val="000000"/>
              </a:buClr>
              <a:buSzPct val="132000"/>
              <a:buFont typeface="Wingdings" pitchFamily="2" charset="2"/>
              <a:buChar char="ü"/>
            </a:pPr>
            <a:r>
              <a:rPr lang="en-US" dirty="0" smtClean="0">
                <a:solidFill>
                  <a:srgbClr val="0D0D0D"/>
                </a:solidFill>
              </a:rPr>
              <a:t>Teachers p</a:t>
            </a:r>
            <a:r>
              <a:rPr lang="en-US" dirty="0" smtClean="0">
                <a:solidFill>
                  <a:srgbClr val="0D0D0D"/>
                </a:solidFill>
                <a:sym typeface="Arial" charset="0"/>
              </a:rPr>
              <a:t>rovide opportunities at all grade levels for students to apply math concepts in </a:t>
            </a:r>
            <a:r>
              <a:rPr lang="ja-JP" altLang="en-US" dirty="0" smtClean="0">
                <a:solidFill>
                  <a:srgbClr val="0D0D0D"/>
                </a:solidFill>
                <a:sym typeface="Arial" charset="0"/>
              </a:rPr>
              <a:t>“</a:t>
            </a:r>
            <a:r>
              <a:rPr lang="en-US" altLang="ja-JP" dirty="0" smtClean="0">
                <a:solidFill>
                  <a:srgbClr val="0D0D0D"/>
                </a:solidFill>
                <a:sym typeface="Arial" charset="0"/>
              </a:rPr>
              <a:t>real world</a:t>
            </a:r>
            <a:r>
              <a:rPr lang="ja-JP" altLang="en-US" dirty="0" smtClean="0">
                <a:solidFill>
                  <a:srgbClr val="0D0D0D"/>
                </a:solidFill>
                <a:sym typeface="Arial" charset="0"/>
              </a:rPr>
              <a:t>”</a:t>
            </a:r>
            <a:r>
              <a:rPr lang="en-US" altLang="ja-JP" dirty="0" smtClean="0">
                <a:solidFill>
                  <a:srgbClr val="0D0D0D"/>
                </a:solidFill>
                <a:sym typeface="Arial" charset="0"/>
              </a:rPr>
              <a:t> situations, recognizing this means different things in K-5, 6-8, and HS.</a:t>
            </a:r>
          </a:p>
          <a:p>
            <a:pPr marL="0" indent="0">
              <a:lnSpc>
                <a:spcPct val="114000"/>
              </a:lnSpc>
              <a:spcBef>
                <a:spcPts val="638"/>
              </a:spcBef>
              <a:buClr>
                <a:srgbClr val="000000"/>
              </a:buClr>
              <a:buSzPct val="132000"/>
              <a:buFont typeface="Arial" pitchFamily="34" charset="0"/>
              <a:buNone/>
            </a:pPr>
            <a:endParaRPr lang="en-US" altLang="ja-JP" dirty="0" smtClean="0">
              <a:solidFill>
                <a:srgbClr val="0D0D0D"/>
              </a:solidFill>
              <a:sym typeface="Arial" charset="0"/>
            </a:endParaRPr>
          </a:p>
          <a:p>
            <a:pPr indent="-342900">
              <a:lnSpc>
                <a:spcPct val="114000"/>
              </a:lnSpc>
              <a:spcBef>
                <a:spcPts val="638"/>
              </a:spcBef>
              <a:buClr>
                <a:srgbClr val="000000"/>
              </a:buClr>
              <a:buSzPct val="132000"/>
              <a:buFont typeface="Wingdings" pitchFamily="2" charset="2"/>
              <a:buChar char="ü"/>
            </a:pPr>
            <a:r>
              <a:rPr lang="en-US" b="1" dirty="0" smtClean="0">
                <a:solidFill>
                  <a:srgbClr val="0D0D0D"/>
                </a:solidFill>
                <a:sym typeface="Arial" charset="0"/>
              </a:rPr>
              <a:t>Teachers in content areas outside of math, particularly science, ensure that students are using grade-level-appropriate math to make meaning of and access science content</a:t>
            </a:r>
            <a:r>
              <a:rPr lang="en-US" b="1" dirty="0" smtClean="0">
                <a:solidFill>
                  <a:srgbClr val="0D0D0D"/>
                </a:solidFill>
                <a:latin typeface="Calibri" charset="0"/>
                <a:sym typeface="Arial" charset="0"/>
              </a:rPr>
              <a:t>.</a:t>
            </a:r>
            <a:endParaRPr lang="en-US" b="1" dirty="0">
              <a:solidFill>
                <a:srgbClr val="0D0D0D"/>
              </a:solidFill>
              <a:latin typeface="Calibri" charset="0"/>
              <a:sym typeface="Arial" charset="0"/>
            </a:endParaRPr>
          </a:p>
        </p:txBody>
      </p:sp>
    </p:spTree>
    <p:extLst>
      <p:ext uri="{BB962C8B-B14F-4D97-AF65-F5344CB8AC3E}">
        <p14:creationId xmlns:p14="http://schemas.microsoft.com/office/powerpoint/2010/main" val="4127267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Mathematical Practices</a:t>
            </a:r>
            <a:endParaRPr lang="en-US" dirty="0"/>
          </a:p>
        </p:txBody>
      </p:sp>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12</a:t>
            </a:fld>
            <a:endParaRPr lang="en-US" dirty="0"/>
          </a:p>
        </p:txBody>
      </p:sp>
    </p:spTree>
    <p:extLst>
      <p:ext uri="{BB962C8B-B14F-4D97-AF65-F5344CB8AC3E}">
        <p14:creationId xmlns:p14="http://schemas.microsoft.com/office/powerpoint/2010/main" val="254789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Standards for Mathematical Practice</a:t>
            </a:r>
            <a:endParaRPr lang="en-US" dirty="0"/>
          </a:p>
        </p:txBody>
      </p:sp>
      <p:sp>
        <p:nvSpPr>
          <p:cNvPr id="3" name="Content Placeholder 2"/>
          <p:cNvSpPr>
            <a:spLocks noGrp="1"/>
          </p:cNvSpPr>
          <p:nvPr>
            <p:ph idx="1"/>
          </p:nvPr>
        </p:nvSpPr>
        <p:spPr/>
        <p:txBody>
          <a:bodyPr/>
          <a:lstStyle/>
          <a:p>
            <a:pPr marL="0" indent="0">
              <a:buNone/>
            </a:pPr>
            <a:r>
              <a:rPr lang="en-US" dirty="0" smtClean="0"/>
              <a:t>Embedded standards at every grade level to establish habits of mind that will empower students to become mathematically literate.</a:t>
            </a:r>
          </a:p>
          <a:p>
            <a:pPr>
              <a:buFont typeface="Wingdings" pitchFamily="2" charset="2"/>
              <a:buChar char="ü"/>
            </a:pPr>
            <a:r>
              <a:rPr lang="en-US" dirty="0" smtClean="0"/>
              <a:t>Procedural fluency</a:t>
            </a:r>
          </a:p>
          <a:p>
            <a:pPr>
              <a:buFont typeface="Wingdings" pitchFamily="2" charset="2"/>
              <a:buChar char="ü"/>
            </a:pPr>
            <a:r>
              <a:rPr lang="en-US" dirty="0" smtClean="0"/>
              <a:t>Development of concepts</a:t>
            </a:r>
          </a:p>
          <a:p>
            <a:pPr>
              <a:buFont typeface="Wingdings" pitchFamily="2" charset="2"/>
              <a:buChar char="ü"/>
            </a:pPr>
            <a:r>
              <a:rPr lang="en-US" dirty="0" smtClean="0"/>
              <a:t>Application of knowledge</a:t>
            </a:r>
          </a:p>
          <a:p>
            <a:pPr>
              <a:buFont typeface="Wingdings" pitchFamily="2" charset="2"/>
              <a:buChar char="ü"/>
            </a:pPr>
            <a:r>
              <a:rPr lang="en-US" dirty="0" smtClean="0"/>
              <a:t>Self-assessment</a:t>
            </a:r>
            <a:endParaRPr lang="en-US" dirty="0"/>
          </a:p>
        </p:txBody>
      </p:sp>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13</a:t>
            </a:fld>
            <a:endParaRPr lang="en-US" dirty="0">
              <a:solidFill>
                <a:srgbClr val="000000">
                  <a:tint val="75000"/>
                </a:srgbClr>
              </a:solidFill>
            </a:endParaRPr>
          </a:p>
        </p:txBody>
      </p:sp>
    </p:spTree>
    <p:extLst>
      <p:ext uri="{BB962C8B-B14F-4D97-AF65-F5344CB8AC3E}">
        <p14:creationId xmlns:p14="http://schemas.microsoft.com/office/powerpoint/2010/main" val="2461456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Standards for Mathematical Practice</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Make sense of problems and persevere in solving them.</a:t>
            </a:r>
          </a:p>
          <a:p>
            <a:pPr marL="514350" indent="-514350">
              <a:buFont typeface="+mj-lt"/>
              <a:buAutoNum type="arabicPeriod"/>
            </a:pPr>
            <a:r>
              <a:rPr lang="en-US" dirty="0" smtClean="0"/>
              <a:t>Reason abstractly and quantitatively.</a:t>
            </a:r>
          </a:p>
          <a:p>
            <a:pPr marL="514350" indent="-514350">
              <a:buFont typeface="+mj-lt"/>
              <a:buAutoNum type="arabicPeriod"/>
            </a:pPr>
            <a:r>
              <a:rPr lang="en-US" dirty="0" smtClean="0"/>
              <a:t>Construct viable arguments and critique the reasoning of others.</a:t>
            </a:r>
          </a:p>
          <a:p>
            <a:pPr marL="514350" indent="-514350">
              <a:buFont typeface="+mj-lt"/>
              <a:buAutoNum type="arabicPeriod"/>
            </a:pPr>
            <a:r>
              <a:rPr lang="en-US" dirty="0" smtClean="0"/>
              <a:t>Model with mathematics.</a:t>
            </a:r>
          </a:p>
          <a:p>
            <a:pPr marL="514350" indent="-514350">
              <a:buFont typeface="+mj-lt"/>
              <a:buAutoNum type="arabicPeriod"/>
            </a:pPr>
            <a:r>
              <a:rPr lang="en-US" dirty="0" smtClean="0"/>
              <a:t>Use appropriate tools strategically.</a:t>
            </a:r>
          </a:p>
          <a:p>
            <a:pPr marL="514350" indent="-514350">
              <a:buFont typeface="+mj-lt"/>
              <a:buAutoNum type="arabicPeriod"/>
            </a:pPr>
            <a:r>
              <a:rPr lang="en-US" dirty="0" smtClean="0"/>
              <a:t>Attend to precision.</a:t>
            </a:r>
          </a:p>
          <a:p>
            <a:pPr marL="514350" indent="-514350">
              <a:buFont typeface="+mj-lt"/>
              <a:buAutoNum type="arabicPeriod"/>
            </a:pPr>
            <a:r>
              <a:rPr lang="en-US" dirty="0" smtClean="0"/>
              <a:t>Look for and make use of structure.</a:t>
            </a:r>
          </a:p>
          <a:p>
            <a:pPr marL="514350" indent="-514350">
              <a:buFont typeface="+mj-lt"/>
              <a:buAutoNum type="arabicPeriod"/>
            </a:pPr>
            <a:r>
              <a:rPr lang="en-US" dirty="0" smtClean="0"/>
              <a:t>Look for and express regularity in repeated reasoning.</a:t>
            </a:r>
            <a:endParaRPr lang="en-US" dirty="0"/>
          </a:p>
        </p:txBody>
      </p:sp>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14</a:t>
            </a:fld>
            <a:endParaRPr lang="en-US" dirty="0">
              <a:solidFill>
                <a:srgbClr val="000000">
                  <a:tint val="75000"/>
                </a:srgbClr>
              </a:solidFill>
            </a:endParaRPr>
          </a:p>
        </p:txBody>
      </p:sp>
    </p:spTree>
    <p:extLst>
      <p:ext uri="{BB962C8B-B14F-4D97-AF65-F5344CB8AC3E}">
        <p14:creationId xmlns:p14="http://schemas.microsoft.com/office/powerpoint/2010/main" val="292511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on the Flash Drive</a:t>
            </a:r>
            <a:endParaRPr lang="en-US" dirty="0"/>
          </a:p>
        </p:txBody>
      </p:sp>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15</a:t>
            </a:fld>
            <a:endParaRPr lang="en-US" dirty="0">
              <a:solidFill>
                <a:srgbClr val="000000">
                  <a:tint val="75000"/>
                </a:srgb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3276600" cy="44114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14531">
            <a:off x="4154855" y="1512809"/>
            <a:ext cx="2893266" cy="223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37847">
            <a:off x="5096837" y="4128173"/>
            <a:ext cx="2913230" cy="2255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724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Standards</a:t>
            </a:r>
            <a:endParaRPr lang="en-US" dirty="0"/>
          </a:p>
        </p:txBody>
      </p:sp>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16</a:t>
            </a:fld>
            <a:endParaRPr lang="en-US" dirty="0">
              <a:solidFill>
                <a:srgbClr val="000000">
                  <a:tint val="75000"/>
                </a:srgb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645763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9400" y="5638800"/>
            <a:ext cx="3124200" cy="523220"/>
          </a:xfrm>
          <a:prstGeom prst="rect">
            <a:avLst/>
          </a:prstGeom>
          <a:noFill/>
        </p:spPr>
        <p:txBody>
          <a:bodyPr wrap="square" rtlCol="0">
            <a:spAutoFit/>
          </a:bodyPr>
          <a:lstStyle/>
          <a:p>
            <a:pPr algn="ctr"/>
            <a:r>
              <a:rPr lang="en-US" sz="2800" dirty="0" smtClean="0">
                <a:solidFill>
                  <a:srgbClr val="FF0000"/>
                </a:solidFill>
              </a:rPr>
              <a:t>Understanding</a:t>
            </a:r>
            <a:endParaRPr lang="en-US" sz="2800" dirty="0">
              <a:solidFill>
                <a:srgbClr val="FF0000"/>
              </a:solidFill>
            </a:endParaRPr>
          </a:p>
        </p:txBody>
      </p:sp>
      <p:cxnSp>
        <p:nvCxnSpPr>
          <p:cNvPr id="7" name="Straight Arrow Connector 6"/>
          <p:cNvCxnSpPr/>
          <p:nvPr/>
        </p:nvCxnSpPr>
        <p:spPr>
          <a:xfrm flipV="1">
            <a:off x="4000500" y="3886200"/>
            <a:ext cx="190500" cy="1752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45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Performance Tasks</a:t>
            </a:r>
            <a:endParaRPr lang="en-US" dirty="0"/>
          </a:p>
        </p:txBody>
      </p:sp>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17</a:t>
            </a:fld>
            <a:endParaRPr lang="en-US" dirty="0"/>
          </a:p>
        </p:txBody>
      </p:sp>
    </p:spTree>
    <p:extLst>
      <p:ext uri="{BB962C8B-B14F-4D97-AF65-F5344CB8AC3E}">
        <p14:creationId xmlns:p14="http://schemas.microsoft.com/office/powerpoint/2010/main" val="1790869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Performance Tasks</a:t>
            </a:r>
            <a:endParaRPr lang="en-US" dirty="0"/>
          </a:p>
        </p:txBody>
      </p:sp>
      <p:sp>
        <p:nvSpPr>
          <p:cNvPr id="4" name="Content Placeholder 3"/>
          <p:cNvSpPr>
            <a:spLocks noGrp="1"/>
          </p:cNvSpPr>
          <p:nvPr>
            <p:ph idx="1"/>
          </p:nvPr>
        </p:nvSpPr>
        <p:spPr/>
        <p:txBody>
          <a:bodyPr>
            <a:normAutofit fontScale="85000" lnSpcReduction="10000"/>
          </a:bodyPr>
          <a:lstStyle/>
          <a:p>
            <a:r>
              <a:rPr lang="en-US" dirty="0" smtClean="0"/>
              <a:t>Activities that give students the opportunity to demonstrate their understanding and mastery of math skills and concepts covered in class.</a:t>
            </a:r>
          </a:p>
          <a:p>
            <a:r>
              <a:rPr lang="en-US" dirty="0" smtClean="0"/>
              <a:t>Students </a:t>
            </a:r>
          </a:p>
          <a:p>
            <a:pPr lvl="1"/>
            <a:r>
              <a:rPr lang="en-US" dirty="0" smtClean="0"/>
              <a:t>Use an organized approach using one or more strategies</a:t>
            </a:r>
          </a:p>
          <a:p>
            <a:pPr lvl="1"/>
            <a:r>
              <a:rPr lang="en-US" dirty="0" smtClean="0"/>
              <a:t>Explain the steps and strategies used to complete the task</a:t>
            </a:r>
          </a:p>
          <a:p>
            <a:pPr lvl="1"/>
            <a:r>
              <a:rPr lang="en-US" dirty="0" smtClean="0"/>
              <a:t>Show evidence of checking answers for correctness and reasonableness.</a:t>
            </a:r>
          </a:p>
          <a:p>
            <a:r>
              <a:rPr lang="en-US" dirty="0" smtClean="0"/>
              <a:t>The tasks require analysis to explain the methods used and the reasoning behind choosing the method.</a:t>
            </a:r>
          </a:p>
        </p:txBody>
      </p:sp>
      <p:sp>
        <p:nvSpPr>
          <p:cNvPr id="2" name="Slide Number Placeholder 1"/>
          <p:cNvSpPr>
            <a:spLocks noGrp="1"/>
          </p:cNvSpPr>
          <p:nvPr>
            <p:ph type="sldNum" sz="quarter" idx="12"/>
          </p:nvPr>
        </p:nvSpPr>
        <p:spPr/>
        <p:txBody>
          <a:bodyPr/>
          <a:lstStyle/>
          <a:p>
            <a:fld id="{4C0DCE1E-8A6A-4DD0-9C7E-0A30779B2309}" type="slidenum">
              <a:rPr lang="en-US" smtClean="0">
                <a:solidFill>
                  <a:srgbClr val="000000">
                    <a:tint val="75000"/>
                  </a:srgbClr>
                </a:solidFill>
              </a:rPr>
              <a:pPr/>
              <a:t>18</a:t>
            </a:fld>
            <a:endParaRPr lang="en-US">
              <a:solidFill>
                <a:srgbClr val="000000">
                  <a:tint val="75000"/>
                </a:srgbClr>
              </a:solidFill>
            </a:endParaRPr>
          </a:p>
        </p:txBody>
      </p:sp>
      <p:sp>
        <p:nvSpPr>
          <p:cNvPr id="5" name="TextBox 4"/>
          <p:cNvSpPr txBox="1"/>
          <p:nvPr/>
        </p:nvSpPr>
        <p:spPr>
          <a:xfrm>
            <a:off x="685800" y="6211669"/>
            <a:ext cx="6553200" cy="307777"/>
          </a:xfrm>
          <a:prstGeom prst="rect">
            <a:avLst/>
          </a:prstGeom>
          <a:noFill/>
        </p:spPr>
        <p:txBody>
          <a:bodyPr wrap="square" rtlCol="0">
            <a:spAutoFit/>
          </a:bodyPr>
          <a:lstStyle/>
          <a:p>
            <a:r>
              <a:rPr lang="en-US" sz="1400" dirty="0">
                <a:solidFill>
                  <a:srgbClr val="000000"/>
                </a:solidFill>
              </a:rPr>
              <a:t>http://insidemathematics.org/index.php/exemplary-lessons-integrating-practice-standards</a:t>
            </a:r>
          </a:p>
        </p:txBody>
      </p:sp>
    </p:spTree>
    <p:extLst>
      <p:ext uri="{BB962C8B-B14F-4D97-AF65-F5344CB8AC3E}">
        <p14:creationId xmlns:p14="http://schemas.microsoft.com/office/powerpoint/2010/main" val="1963161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5"/>
          <p:cNvSpPr>
            <a:spLocks noGrp="1"/>
          </p:cNvSpPr>
          <p:nvPr>
            <p:ph type="title"/>
          </p:nvPr>
        </p:nvSpPr>
        <p:spPr>
          <a:xfrm>
            <a:off x="304800" y="152400"/>
            <a:ext cx="7772400" cy="1143000"/>
          </a:xfrm>
        </p:spPr>
        <p:txBody>
          <a:bodyPr/>
          <a:lstStyle/>
          <a:p>
            <a:r>
              <a:rPr lang="en-US" dirty="0" smtClean="0">
                <a:solidFill>
                  <a:srgbClr val="800000"/>
                </a:solidFill>
              </a:rPr>
              <a:t>Sidewalk Patterns</a:t>
            </a:r>
          </a:p>
        </p:txBody>
      </p:sp>
      <p:sp>
        <p:nvSpPr>
          <p:cNvPr id="30722" name="TextBox 4"/>
          <p:cNvSpPr txBox="1">
            <a:spLocks noChangeArrowheads="1"/>
          </p:cNvSpPr>
          <p:nvPr/>
        </p:nvSpPr>
        <p:spPr bwMode="auto">
          <a:xfrm>
            <a:off x="1219200" y="5718174"/>
            <a:ext cx="670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dirty="0"/>
              <a:t>1.  Draw the next pattern in this series.</a:t>
            </a:r>
          </a:p>
        </p:txBody>
      </p:sp>
      <p:sp>
        <p:nvSpPr>
          <p:cNvPr id="30723" name="TextBox 1"/>
          <p:cNvSpPr txBox="1">
            <a:spLocks noChangeArrowheads="1"/>
          </p:cNvSpPr>
          <p:nvPr/>
        </p:nvSpPr>
        <p:spPr bwMode="auto">
          <a:xfrm>
            <a:off x="685800" y="1143000"/>
            <a:ext cx="73914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85000"/>
              </a:lnSpc>
              <a:spcAft>
                <a:spcPts val="1200"/>
              </a:spcAft>
            </a:pPr>
            <a:r>
              <a:rPr lang="en-US" dirty="0"/>
              <a:t>In Prague some sidewalks are made of small square blocks of stone. </a:t>
            </a:r>
          </a:p>
          <a:p>
            <a:pPr>
              <a:lnSpc>
                <a:spcPct val="85000"/>
              </a:lnSpc>
            </a:pPr>
            <a:r>
              <a:rPr lang="en-US" dirty="0"/>
              <a:t>The blocks are in different shades to make patterns that are in various sizes.  </a:t>
            </a:r>
          </a:p>
        </p:txBody>
      </p:sp>
      <p:pic>
        <p:nvPicPr>
          <p:cNvPr id="30724" name="Picture 3"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03525"/>
            <a:ext cx="67119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6386603"/>
            <a:ext cx="7543800" cy="261610"/>
          </a:xfrm>
          <a:prstGeom prst="rect">
            <a:avLst/>
          </a:prstGeom>
          <a:noFill/>
        </p:spPr>
        <p:txBody>
          <a:bodyPr wrap="square" rtlCol="0">
            <a:spAutoFit/>
          </a:bodyPr>
          <a:lstStyle/>
          <a:p>
            <a:r>
              <a:rPr lang="en-US" sz="1100" dirty="0" smtClean="0"/>
              <a:t>National Council of Supervisors of Mathematics. http</a:t>
            </a:r>
            <a:r>
              <a:rPr lang="en-US" sz="1100" dirty="0"/>
              <a:t>://www.mathedleadership.org/ccss/itp/sidewalk.html</a:t>
            </a:r>
          </a:p>
        </p:txBody>
      </p:sp>
    </p:spTree>
    <p:extLst>
      <p:ext uri="{BB962C8B-B14F-4D97-AF65-F5344CB8AC3E}">
        <p14:creationId xmlns:p14="http://schemas.microsoft.com/office/powerpoint/2010/main" val="2609849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Alaska Mathematics Standards:</a:t>
            </a:r>
            <a:br>
              <a:rPr lang="en-US" dirty="0" smtClean="0"/>
            </a:br>
            <a:r>
              <a:rPr lang="en-US" dirty="0" smtClean="0"/>
              <a:t>Content and Mathematical Practice</a:t>
            </a:r>
            <a:endParaRPr lang="en-US" dirty="0"/>
          </a:p>
        </p:txBody>
      </p:sp>
      <p:sp>
        <p:nvSpPr>
          <p:cNvPr id="3" name="Subtitle 2"/>
          <p:cNvSpPr>
            <a:spLocks noGrp="1"/>
          </p:cNvSpPr>
          <p:nvPr>
            <p:ph type="subTitle" idx="1"/>
          </p:nvPr>
        </p:nvSpPr>
        <p:spPr/>
        <p:txBody>
          <a:bodyPr/>
          <a:lstStyle/>
          <a:p>
            <a:r>
              <a:rPr lang="en-US" dirty="0" smtClean="0"/>
              <a:t>Providers’ Conference</a:t>
            </a:r>
          </a:p>
          <a:p>
            <a:r>
              <a:rPr lang="en-US" dirty="0" smtClean="0"/>
              <a:t>August 29-30</a:t>
            </a:r>
            <a:endParaRPr lang="en-US" dirty="0"/>
          </a:p>
        </p:txBody>
      </p:sp>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2</a:t>
            </a:fld>
            <a:endParaRPr lang="en-US" dirty="0">
              <a:solidFill>
                <a:srgbClr val="000000">
                  <a:tint val="75000"/>
                </a:srgbClr>
              </a:solidFill>
            </a:endParaRPr>
          </a:p>
        </p:txBody>
      </p:sp>
    </p:spTree>
    <p:extLst>
      <p:ext uri="{BB962C8B-B14F-4D97-AF65-F5344CB8AC3E}">
        <p14:creationId xmlns:p14="http://schemas.microsoft.com/office/powerpoint/2010/main" val="2923878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381000"/>
            <a:ext cx="7924800" cy="6172200"/>
          </a:xfrm>
        </p:spPr>
        <p:txBody>
          <a:bodyPr>
            <a:normAutofit fontScale="92500" lnSpcReduction="20000"/>
          </a:bodyPr>
          <a:lstStyle/>
          <a:p>
            <a:pPr marL="0" indent="0">
              <a:buNone/>
            </a:pPr>
            <a:r>
              <a:rPr lang="en-US" sz="2800" dirty="0" smtClean="0">
                <a:latin typeface="Arial" pitchFamily="34" charset="0"/>
                <a:cs typeface="Arial" pitchFamily="34" charset="0"/>
              </a:rPr>
              <a:t>2. Complete the pattern below</a:t>
            </a:r>
          </a:p>
          <a:p>
            <a:pPr marL="0" indent="0">
              <a:buNone/>
            </a:pPr>
            <a:endParaRPr lang="en-US" sz="2800" dirty="0" smtClean="0">
              <a:latin typeface="Arial" pitchFamily="34" charset="0"/>
              <a:cs typeface="Arial" pitchFamily="34" charset="0"/>
            </a:endParaRPr>
          </a:p>
          <a:p>
            <a:pPr marL="0" indent="0">
              <a:buNone/>
            </a:pPr>
            <a:endParaRPr lang="en-US" sz="2800" dirty="0" smtClean="0">
              <a:latin typeface="Arial" pitchFamily="34" charset="0"/>
              <a:cs typeface="Arial" pitchFamily="34" charset="0"/>
            </a:endParaRPr>
          </a:p>
          <a:p>
            <a:pPr marL="0" indent="0">
              <a:buNone/>
            </a:pPr>
            <a:endParaRPr lang="en-US" dirty="0">
              <a:latin typeface="Arial" pitchFamily="34" charset="0"/>
              <a:cs typeface="Arial" pitchFamily="34" charset="0"/>
            </a:endParaRPr>
          </a:p>
          <a:p>
            <a:pPr marL="0" indent="0">
              <a:buNone/>
            </a:pPr>
            <a:endParaRPr lang="en-US" dirty="0" smtClean="0">
              <a:latin typeface="Arial" pitchFamily="34" charset="0"/>
              <a:cs typeface="Arial" pitchFamily="34" charset="0"/>
            </a:endParaRPr>
          </a:p>
          <a:p>
            <a:pPr marL="0" indent="0">
              <a:buNone/>
            </a:pPr>
            <a:endParaRPr lang="en-US" dirty="0">
              <a:latin typeface="Arial" pitchFamily="34" charset="0"/>
              <a:cs typeface="Arial" pitchFamily="34" charset="0"/>
            </a:endParaRPr>
          </a:p>
          <a:p>
            <a:pPr marL="0" indent="0">
              <a:buNone/>
            </a:pPr>
            <a:r>
              <a:rPr lang="en-US" sz="2800" dirty="0" smtClean="0">
                <a:latin typeface="Arial" pitchFamily="34" charset="0"/>
                <a:cs typeface="Arial" pitchFamily="34" charset="0"/>
              </a:rPr>
              <a:t>3. What do you notice about the number of white and gray blocks?</a:t>
            </a:r>
          </a:p>
          <a:p>
            <a:pPr marL="0" indent="0">
              <a:buNone/>
            </a:pPr>
            <a:endParaRPr lang="en-US" sz="2800" dirty="0" smtClean="0">
              <a:latin typeface="Arial" pitchFamily="34" charset="0"/>
              <a:cs typeface="Arial" pitchFamily="34" charset="0"/>
            </a:endParaRPr>
          </a:p>
          <a:p>
            <a:pPr marL="514350" indent="-514350">
              <a:buAutoNum type="alphaLcPeriod"/>
            </a:pPr>
            <a:r>
              <a:rPr lang="en-US" sz="2800" dirty="0" smtClean="0">
                <a:latin typeface="Arial" pitchFamily="34" charset="0"/>
                <a:cs typeface="Arial" pitchFamily="34" charset="0"/>
              </a:rPr>
              <a:t>Fill in the blank spaces in this list</a:t>
            </a:r>
          </a:p>
          <a:p>
            <a:pPr marL="0" indent="0">
              <a:buNone/>
            </a:pPr>
            <a:r>
              <a:rPr lang="en-US" sz="2800" dirty="0">
                <a:latin typeface="Arial" pitchFamily="34" charset="0"/>
                <a:cs typeface="Arial" pitchFamily="34" charset="0"/>
              </a:rPr>
              <a:t> </a:t>
            </a:r>
            <a:r>
              <a:rPr lang="en-US" sz="2800" dirty="0" smtClean="0">
                <a:latin typeface="Arial" pitchFamily="34" charset="0"/>
                <a:cs typeface="Arial" pitchFamily="34" charset="0"/>
              </a:rPr>
              <a:t>  25=5</a:t>
            </a:r>
            <a:r>
              <a:rPr lang="en-US" sz="2800" baseline="30000" dirty="0" smtClean="0">
                <a:latin typeface="Arial" pitchFamily="34" charset="0"/>
                <a:cs typeface="Arial" pitchFamily="34" charset="0"/>
              </a:rPr>
              <a:t>2 </a:t>
            </a:r>
            <a:r>
              <a:rPr lang="en-US" sz="2800" dirty="0" smtClean="0">
                <a:latin typeface="Arial" pitchFamily="34" charset="0"/>
                <a:cs typeface="Arial" pitchFamily="34" charset="0"/>
              </a:rPr>
              <a:t>  81=_____ 169=_____  289=17</a:t>
            </a:r>
            <a:r>
              <a:rPr lang="en-US" sz="2800" baseline="30000" dirty="0" smtClean="0">
                <a:latin typeface="Arial" pitchFamily="34" charset="0"/>
                <a:cs typeface="Arial" pitchFamily="34" charset="0"/>
              </a:rPr>
              <a:t>2</a:t>
            </a:r>
          </a:p>
          <a:p>
            <a:pPr marL="0" indent="0">
              <a:buNone/>
            </a:pPr>
            <a:endParaRPr lang="en-US" sz="2800" dirty="0" smtClean="0">
              <a:latin typeface="Arial" pitchFamily="34" charset="0"/>
              <a:cs typeface="Arial" pitchFamily="34" charset="0"/>
            </a:endParaRPr>
          </a:p>
          <a:p>
            <a:pPr marL="0" indent="0">
              <a:buNone/>
            </a:pPr>
            <a:r>
              <a:rPr lang="en-US" sz="2800" dirty="0" smtClean="0">
                <a:latin typeface="Arial" pitchFamily="34" charset="0"/>
                <a:cs typeface="Arial" pitchFamily="34" charset="0"/>
              </a:rPr>
              <a:t>b. How many blocks will pattern 5 need?</a:t>
            </a:r>
          </a:p>
          <a:p>
            <a:pPr marL="0" indent="0">
              <a:buNone/>
            </a:pPr>
            <a:endParaRPr lang="en-US" sz="2800" dirty="0" smtClean="0">
              <a:latin typeface="Arial" pitchFamily="34" charset="0"/>
              <a:cs typeface="Arial" pitchFamily="34" charset="0"/>
            </a:endParaRPr>
          </a:p>
          <a:p>
            <a:pPr marL="0" indent="0">
              <a:buNone/>
            </a:pPr>
            <a:r>
              <a:rPr lang="en-US" sz="2800" dirty="0" smtClean="0">
                <a:latin typeface="Arial" pitchFamily="34" charset="0"/>
                <a:cs typeface="Arial" pitchFamily="34" charset="0"/>
              </a:rPr>
              <a:t>c. How many blocks will number n need?</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20</a:t>
            </a:fld>
            <a:endParaRPr lang="en-US" dirty="0">
              <a:solidFill>
                <a:srgbClr val="000000">
                  <a:tint val="75000"/>
                </a:srgb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220713806"/>
              </p:ext>
            </p:extLst>
          </p:nvPr>
        </p:nvGraphicFramePr>
        <p:xfrm>
          <a:off x="533400" y="838200"/>
          <a:ext cx="7696200" cy="1524000"/>
        </p:xfrm>
        <a:graphic>
          <a:graphicData uri="http://schemas.openxmlformats.org/drawingml/2006/table">
            <a:tbl>
              <a:tblPr firstRow="1" bandRow="1">
                <a:tableStyleId>{5C22544A-7EE6-4342-B048-85BDC9FD1C3A}</a:tableStyleId>
              </a:tblPr>
              <a:tblGrid>
                <a:gridCol w="4185653"/>
                <a:gridCol w="810126"/>
                <a:gridCol w="945147"/>
                <a:gridCol w="877637"/>
                <a:gridCol w="877637"/>
              </a:tblGrid>
              <a:tr h="381000">
                <a:tc>
                  <a:txBody>
                    <a:bodyPr/>
                    <a:lstStyle/>
                    <a:p>
                      <a:r>
                        <a:rPr lang="en-US" b="0" dirty="0" smtClean="0">
                          <a:solidFill>
                            <a:schemeClr val="tx1"/>
                          </a:solidFill>
                          <a:latin typeface="Arial" pitchFamily="34" charset="0"/>
                          <a:cs typeface="Arial" pitchFamily="34" charset="0"/>
                        </a:rPr>
                        <a:t>Pattern</a:t>
                      </a:r>
                      <a:r>
                        <a:rPr lang="en-US" b="0" baseline="0" dirty="0" smtClean="0">
                          <a:solidFill>
                            <a:schemeClr val="tx1"/>
                          </a:solidFill>
                          <a:latin typeface="Arial" pitchFamily="34" charset="0"/>
                          <a:cs typeface="Arial" pitchFamily="34" charset="0"/>
                        </a:rPr>
                        <a:t> number, n</a:t>
                      </a:r>
                      <a:endParaRPr lang="en-US"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Arial" pitchFamily="34" charset="0"/>
                          <a:cs typeface="Arial" pitchFamily="34" charset="0"/>
                        </a:rPr>
                        <a:t>1</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Arial" pitchFamily="34" charset="0"/>
                          <a:cs typeface="Arial" pitchFamily="34" charset="0"/>
                        </a:rPr>
                        <a:t>2</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Arial" pitchFamily="34" charset="0"/>
                          <a:cs typeface="Arial" pitchFamily="34" charset="0"/>
                        </a:rPr>
                        <a:t>3</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Arial" pitchFamily="34" charset="0"/>
                          <a:cs typeface="Arial" pitchFamily="34" charset="0"/>
                        </a:rPr>
                        <a:t>4</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r>
                        <a:rPr lang="en-US" dirty="0" smtClean="0">
                          <a:latin typeface="Arial" pitchFamily="34" charset="0"/>
                          <a:cs typeface="Arial" pitchFamily="34" charset="0"/>
                        </a:rPr>
                        <a:t>Number of white blocks</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latin typeface="Arial" pitchFamily="34" charset="0"/>
                          <a:cs typeface="Arial" pitchFamily="34" charset="0"/>
                        </a:rPr>
                        <a:t>12</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latin typeface="Arial" pitchFamily="34" charset="0"/>
                          <a:cs typeface="Arial" pitchFamily="34" charset="0"/>
                        </a:rPr>
                        <a:t>40</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r>
                        <a:rPr lang="en-US" dirty="0" smtClean="0">
                          <a:latin typeface="Arial" pitchFamily="34" charset="0"/>
                          <a:cs typeface="Arial" pitchFamily="34" charset="0"/>
                        </a:rPr>
                        <a:t>Number of gray blocks</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latin typeface="Arial" pitchFamily="34" charset="0"/>
                          <a:cs typeface="Arial" pitchFamily="34" charset="0"/>
                        </a:rPr>
                        <a:t>13</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r>
                        <a:rPr lang="en-US" dirty="0" smtClean="0">
                          <a:latin typeface="Arial" pitchFamily="34" charset="0"/>
                          <a:cs typeface="Arial" pitchFamily="34" charset="0"/>
                        </a:rPr>
                        <a:t>Total number of blocks</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latin typeface="Arial" pitchFamily="34" charset="0"/>
                          <a:cs typeface="Arial" pitchFamily="34" charset="0"/>
                        </a:rPr>
                        <a:t>25</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381000" y="6608319"/>
            <a:ext cx="7543800" cy="261610"/>
          </a:xfrm>
          <a:prstGeom prst="rect">
            <a:avLst/>
          </a:prstGeom>
          <a:noFill/>
        </p:spPr>
        <p:txBody>
          <a:bodyPr wrap="square" rtlCol="0">
            <a:spAutoFit/>
          </a:bodyPr>
          <a:lstStyle/>
          <a:p>
            <a:r>
              <a:rPr lang="en-US" sz="1100" dirty="0" smtClean="0">
                <a:solidFill>
                  <a:srgbClr val="000000"/>
                </a:solidFill>
              </a:rPr>
              <a:t>National Council of Supervisors of Mathematics. http</a:t>
            </a:r>
            <a:r>
              <a:rPr lang="en-US" sz="1100" dirty="0">
                <a:solidFill>
                  <a:srgbClr val="000000"/>
                </a:solidFill>
              </a:rPr>
              <a:t>://www.mathedleadership.org/ccss/itp/sidewalk.html</a:t>
            </a:r>
          </a:p>
        </p:txBody>
      </p:sp>
    </p:spTree>
    <p:extLst>
      <p:ext uri="{BB962C8B-B14F-4D97-AF65-F5344CB8AC3E}">
        <p14:creationId xmlns:p14="http://schemas.microsoft.com/office/powerpoint/2010/main" val="2278781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Based Instruction</a:t>
            </a:r>
            <a:endParaRPr lang="en-US" dirty="0"/>
          </a:p>
        </p:txBody>
      </p:sp>
      <p:pic>
        <p:nvPicPr>
          <p:cNvPr id="5" name="Content Placeholder 4">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1025" y="2209800"/>
            <a:ext cx="2466975" cy="1847850"/>
          </a:xfrm>
        </p:spPr>
      </p:pic>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21</a:t>
            </a:fld>
            <a:endParaRPr lang="en-US" dirty="0"/>
          </a:p>
        </p:txBody>
      </p:sp>
      <p:sp>
        <p:nvSpPr>
          <p:cNvPr id="6" name="TextBox 5"/>
          <p:cNvSpPr txBox="1"/>
          <p:nvPr/>
        </p:nvSpPr>
        <p:spPr>
          <a:xfrm>
            <a:off x="685800" y="3962400"/>
            <a:ext cx="2209800" cy="276999"/>
          </a:xfrm>
          <a:prstGeom prst="rect">
            <a:avLst/>
          </a:prstGeom>
          <a:noFill/>
        </p:spPr>
        <p:txBody>
          <a:bodyPr wrap="square" rtlCol="0">
            <a:spAutoFit/>
          </a:bodyPr>
          <a:lstStyle/>
          <a:p>
            <a:pPr algn="ctr"/>
            <a:r>
              <a:rPr lang="en-US" sz="1200" dirty="0" smtClean="0"/>
              <a:t>Click the puzzle to view clip.</a:t>
            </a:r>
            <a:endParaRPr lang="en-US" sz="1200" dirty="0"/>
          </a:p>
        </p:txBody>
      </p:sp>
      <p:sp>
        <p:nvSpPr>
          <p:cNvPr id="7" name="TextBox 6"/>
          <p:cNvSpPr txBox="1"/>
          <p:nvPr/>
        </p:nvSpPr>
        <p:spPr>
          <a:xfrm>
            <a:off x="3581400" y="1676400"/>
            <a:ext cx="4572000" cy="5632311"/>
          </a:xfrm>
          <a:prstGeom prst="rect">
            <a:avLst/>
          </a:prstGeom>
          <a:noFill/>
        </p:spPr>
        <p:txBody>
          <a:bodyPr wrap="square" rtlCol="0">
            <a:spAutoFit/>
          </a:bodyPr>
          <a:lstStyle/>
          <a:p>
            <a:pPr marL="285750" indent="-285750">
              <a:buFont typeface="Arial" pitchFamily="34" charset="0"/>
              <a:buChar char="•"/>
            </a:pPr>
            <a:r>
              <a:rPr lang="en-US" sz="2400" dirty="0" smtClean="0"/>
              <a:t>Use performance tasks</a:t>
            </a:r>
          </a:p>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Focus on Mathematical Practices</a:t>
            </a:r>
          </a:p>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Students should be challenged and struggle</a:t>
            </a:r>
          </a:p>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Guide with open ended questions</a:t>
            </a:r>
          </a:p>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Allow students to work together to solve problems</a:t>
            </a:r>
          </a:p>
          <a:p>
            <a:pPr marL="285750" indent="-285750">
              <a:buFont typeface="Arial" pitchFamily="34" charset="0"/>
              <a:buChar char="•"/>
            </a:pPr>
            <a:endParaRPr lang="en-US" sz="2400" dirty="0"/>
          </a:p>
          <a:p>
            <a:pPr marL="285750" indent="-285750">
              <a:buFont typeface="Arial" pitchFamily="34" charset="0"/>
              <a:buChar char="•"/>
            </a:pPr>
            <a:endParaRPr lang="en-US" sz="2400" dirty="0" smtClean="0"/>
          </a:p>
          <a:p>
            <a:pPr marL="285750" indent="-285750">
              <a:buFont typeface="Arial" pitchFamily="34" charset="0"/>
              <a:buChar char="•"/>
            </a:pPr>
            <a:endParaRPr lang="en-US" sz="2400" dirty="0"/>
          </a:p>
          <a:p>
            <a:endParaRPr lang="en-US" sz="2400" dirty="0" smtClean="0"/>
          </a:p>
        </p:txBody>
      </p:sp>
    </p:spTree>
    <p:extLst>
      <p:ext uri="{BB962C8B-B14F-4D97-AF65-F5344CB8AC3E}">
        <p14:creationId xmlns:p14="http://schemas.microsoft.com/office/powerpoint/2010/main" val="747733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Great Tasks</a:t>
            </a:r>
            <a:endParaRPr lang="en-US" dirty="0"/>
          </a:p>
        </p:txBody>
      </p:sp>
      <p:sp>
        <p:nvSpPr>
          <p:cNvPr id="6" name="Content Placeholder 5"/>
          <p:cNvSpPr>
            <a:spLocks noGrp="1"/>
          </p:cNvSpPr>
          <p:nvPr>
            <p:ph idx="1"/>
          </p:nvPr>
        </p:nvSpPr>
        <p:spPr/>
        <p:txBody>
          <a:bodyPr>
            <a:normAutofit/>
          </a:bodyPr>
          <a:lstStyle/>
          <a:p>
            <a:r>
              <a:rPr lang="en-US" dirty="0" smtClean="0"/>
              <a:t>Revolve around an interesting problem that offers several methods of solution.</a:t>
            </a:r>
          </a:p>
          <a:p>
            <a:r>
              <a:rPr lang="en-US" dirty="0" smtClean="0"/>
              <a:t>Addresses an essential mathematical concept outlined in the Alaska Standards.</a:t>
            </a:r>
          </a:p>
          <a:p>
            <a:r>
              <a:rPr lang="en-US" dirty="0" smtClean="0"/>
              <a:t>Utilizes the Mathematical Practices.</a:t>
            </a:r>
          </a:p>
          <a:p>
            <a:pPr marL="457200" lvl="1" indent="0">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4C0DCE1E-8A6A-4DD0-9C7E-0A30779B2309}" type="slidenum">
              <a:rPr lang="en-US" smtClean="0"/>
              <a:pPr/>
              <a:t>22</a:t>
            </a:fld>
            <a:endParaRPr lang="en-US"/>
          </a:p>
        </p:txBody>
      </p:sp>
      <p:sp>
        <p:nvSpPr>
          <p:cNvPr id="8" name="TextBox 7"/>
          <p:cNvSpPr txBox="1"/>
          <p:nvPr/>
        </p:nvSpPr>
        <p:spPr>
          <a:xfrm>
            <a:off x="457200" y="6324600"/>
            <a:ext cx="6019800" cy="430887"/>
          </a:xfrm>
          <a:prstGeom prst="rect">
            <a:avLst/>
          </a:prstGeom>
          <a:noFill/>
        </p:spPr>
        <p:txBody>
          <a:bodyPr wrap="square" rtlCol="0">
            <a:spAutoFit/>
          </a:bodyPr>
          <a:lstStyle/>
          <a:p>
            <a:r>
              <a:rPr lang="en-US" sz="1100" dirty="0" smtClean="0"/>
              <a:t>Adapted from Schrock, C. (2013, Jan 15). Great tasks [Webinar]. </a:t>
            </a:r>
            <a:r>
              <a:rPr lang="en-US" sz="1100" i="1" dirty="0" smtClean="0"/>
              <a:t>NCSM Great Tasks </a:t>
            </a:r>
            <a:r>
              <a:rPr lang="en-US" sz="1100" i="1" dirty="0"/>
              <a:t>for Mathematics</a:t>
            </a:r>
            <a:r>
              <a:rPr lang="en-US" sz="1100" dirty="0"/>
              <a:t>. </a:t>
            </a:r>
            <a:r>
              <a:rPr lang="en-US" sz="1100" dirty="0" smtClean="0"/>
              <a:t>Retrieved from http</a:t>
            </a:r>
            <a:r>
              <a:rPr lang="en-US" sz="1100" dirty="0"/>
              <a:t>://www.mathedleadership.org/events/webinars.html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4315195"/>
            <a:ext cx="2466975" cy="1847850"/>
          </a:xfrm>
          <a:prstGeom prst="rect">
            <a:avLst/>
          </a:prstGeom>
        </p:spPr>
      </p:pic>
    </p:spTree>
    <p:extLst>
      <p:ext uri="{BB962C8B-B14F-4D97-AF65-F5344CB8AC3E}">
        <p14:creationId xmlns:p14="http://schemas.microsoft.com/office/powerpoint/2010/main" val="2510874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4419600"/>
            <a:ext cx="1717965" cy="1327212"/>
          </a:xfrm>
          <a:prstGeom prst="rect">
            <a:avLst/>
          </a:prstGeom>
        </p:spPr>
      </p:pic>
      <p:sp>
        <p:nvSpPr>
          <p:cNvPr id="4" name="Slide Number Placeholder 3"/>
          <p:cNvSpPr>
            <a:spLocks noGrp="1"/>
          </p:cNvSpPr>
          <p:nvPr>
            <p:ph type="sldNum" sz="quarter" idx="10"/>
          </p:nvPr>
        </p:nvSpPr>
        <p:spPr/>
        <p:txBody>
          <a:bodyPr/>
          <a:lstStyle/>
          <a:p>
            <a:fld id="{4C0DCE1E-8A6A-4DD0-9C7E-0A30779B2309}" type="slidenum">
              <a:rPr lang="en-US" smtClean="0">
                <a:solidFill>
                  <a:srgbClr val="000000">
                    <a:tint val="75000"/>
                  </a:srgbClr>
                </a:solidFill>
              </a:rPr>
              <a:pPr/>
              <a:t>23</a:t>
            </a:fld>
            <a:endParaRPr lang="en-US" dirty="0">
              <a:solidFill>
                <a:srgbClr val="000000">
                  <a:tint val="75000"/>
                </a:srgb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77427"/>
            <a:ext cx="5715000" cy="64371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6200" y="1073497"/>
            <a:ext cx="2022764" cy="1815882"/>
          </a:xfrm>
          <a:prstGeom prst="rect">
            <a:avLst/>
          </a:prstGeom>
          <a:noFill/>
        </p:spPr>
        <p:txBody>
          <a:bodyPr wrap="square" rtlCol="0">
            <a:spAutoFit/>
          </a:bodyPr>
          <a:lstStyle/>
          <a:p>
            <a:r>
              <a:rPr lang="en-US" sz="2800" dirty="0" smtClean="0">
                <a:solidFill>
                  <a:srgbClr val="000000"/>
                </a:solidFill>
              </a:rPr>
              <a:t>Sample Performance Task </a:t>
            </a:r>
          </a:p>
          <a:p>
            <a:r>
              <a:rPr lang="en-US" sz="2800" dirty="0" smtClean="0">
                <a:solidFill>
                  <a:srgbClr val="000000"/>
                </a:solidFill>
              </a:rPr>
              <a:t>Outline</a:t>
            </a:r>
            <a:endParaRPr lang="en-US" sz="2800" dirty="0">
              <a:solidFill>
                <a:srgbClr val="000000"/>
              </a:solidFill>
            </a:endParaRPr>
          </a:p>
        </p:txBody>
      </p:sp>
      <p:sp>
        <p:nvSpPr>
          <p:cNvPr id="16" name="TextBox 15"/>
          <p:cNvSpPr txBox="1"/>
          <p:nvPr/>
        </p:nvSpPr>
        <p:spPr>
          <a:xfrm>
            <a:off x="152400" y="6096000"/>
            <a:ext cx="1946564" cy="461665"/>
          </a:xfrm>
          <a:prstGeom prst="rect">
            <a:avLst/>
          </a:prstGeom>
          <a:noFill/>
        </p:spPr>
        <p:txBody>
          <a:bodyPr wrap="square" rtlCol="0">
            <a:spAutoFit/>
          </a:bodyPr>
          <a:lstStyle/>
          <a:p>
            <a:r>
              <a:rPr lang="en-US" sz="1200" dirty="0">
                <a:solidFill>
                  <a:srgbClr val="000000"/>
                </a:solidFill>
              </a:rPr>
              <a:t>http://www.mathplayground.com/probability.html</a:t>
            </a:r>
          </a:p>
        </p:txBody>
      </p:sp>
    </p:spTree>
    <p:extLst>
      <p:ext uri="{BB962C8B-B14F-4D97-AF65-F5344CB8AC3E}">
        <p14:creationId xmlns:p14="http://schemas.microsoft.com/office/powerpoint/2010/main" val="3625798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24</a:t>
            </a:fld>
            <a:endParaRPr lang="en-US">
              <a:solidFill>
                <a:srgbClr val="000000">
                  <a:tint val="75000"/>
                </a:srgbClr>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0533"/>
            <a:ext cx="7198718" cy="6455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48200" y="3810000"/>
            <a:ext cx="3160118"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4800600" y="6132963"/>
            <a:ext cx="3599895" cy="461665"/>
          </a:xfrm>
          <a:prstGeom prst="rect">
            <a:avLst/>
          </a:prstGeom>
          <a:noFill/>
        </p:spPr>
        <p:txBody>
          <a:bodyPr wrap="square" rtlCol="0">
            <a:spAutoFit/>
          </a:bodyPr>
          <a:lstStyle/>
          <a:p>
            <a:r>
              <a:rPr lang="en-US" sz="1200" dirty="0">
                <a:solidFill>
                  <a:srgbClr val="000000"/>
                </a:solidFill>
              </a:rPr>
              <a:t>Brown University (2013, August 5). </a:t>
            </a:r>
            <a:r>
              <a:rPr lang="en-US" sz="1200" i="1" dirty="0">
                <a:solidFill>
                  <a:srgbClr val="000000"/>
                </a:solidFill>
              </a:rPr>
              <a:t>New explanation for odd double-layer Martian craters</a:t>
            </a:r>
          </a:p>
        </p:txBody>
      </p:sp>
    </p:spTree>
    <p:extLst>
      <p:ext uri="{BB962C8B-B14F-4D97-AF65-F5344CB8AC3E}">
        <p14:creationId xmlns:p14="http://schemas.microsoft.com/office/powerpoint/2010/main" val="2228629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25</a:t>
            </a:fld>
            <a:endParaRPr lang="en-US" dirty="0">
              <a:solidFill>
                <a:srgbClr val="000000">
                  <a:tint val="75000"/>
                </a:srgbClr>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524952360"/>
              </p:ext>
            </p:extLst>
          </p:nvPr>
        </p:nvGraphicFramePr>
        <p:xfrm>
          <a:off x="0" y="849951"/>
          <a:ext cx="7467600" cy="597374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685800" y="228600"/>
            <a:ext cx="7010400" cy="584775"/>
          </a:xfrm>
          <a:prstGeom prst="rect">
            <a:avLst/>
          </a:prstGeom>
          <a:noFill/>
        </p:spPr>
        <p:txBody>
          <a:bodyPr wrap="square" rtlCol="0">
            <a:spAutoFit/>
          </a:bodyPr>
          <a:lstStyle/>
          <a:p>
            <a:pPr algn="ctr"/>
            <a:r>
              <a:rPr lang="en-US" sz="3200" dirty="0" smtClean="0">
                <a:solidFill>
                  <a:srgbClr val="000000"/>
                </a:solidFill>
              </a:rPr>
              <a:t>Lesson Planning Model</a:t>
            </a:r>
            <a:endParaRPr lang="en-US" sz="3200" dirty="0">
              <a:solidFill>
                <a:srgbClr val="000000"/>
              </a:solidFill>
            </a:endParaRPr>
          </a:p>
        </p:txBody>
      </p:sp>
      <p:sp>
        <p:nvSpPr>
          <p:cNvPr id="13" name="TextBox 12"/>
          <p:cNvSpPr txBox="1"/>
          <p:nvPr/>
        </p:nvSpPr>
        <p:spPr>
          <a:xfrm>
            <a:off x="304800" y="6477000"/>
            <a:ext cx="4419600" cy="400110"/>
          </a:xfrm>
          <a:prstGeom prst="rect">
            <a:avLst/>
          </a:prstGeom>
          <a:noFill/>
        </p:spPr>
        <p:txBody>
          <a:bodyPr wrap="square" rtlCol="0">
            <a:spAutoFit/>
          </a:bodyPr>
          <a:lstStyle/>
          <a:p>
            <a:r>
              <a:rPr lang="en-US" sz="1000" dirty="0" smtClean="0">
                <a:solidFill>
                  <a:srgbClr val="000000"/>
                </a:solidFill>
              </a:rPr>
              <a:t>Adapted from Measured Progress Professional Development www.measuredprogress.org</a:t>
            </a:r>
            <a:endParaRPr lang="en-US" sz="1000" dirty="0">
              <a:solidFill>
                <a:srgbClr val="000000"/>
              </a:solidFill>
            </a:endParaRPr>
          </a:p>
        </p:txBody>
      </p:sp>
    </p:spTree>
    <p:extLst>
      <p:ext uri="{BB962C8B-B14F-4D97-AF65-F5344CB8AC3E}">
        <p14:creationId xmlns:p14="http://schemas.microsoft.com/office/powerpoint/2010/main" val="1737423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Planning Model</a:t>
            </a:r>
            <a:endParaRPr lang="en-US" dirty="0"/>
          </a:p>
        </p:txBody>
      </p:sp>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26</a:t>
            </a:fld>
            <a:endParaRPr lang="en-US" dirty="0">
              <a:solidFill>
                <a:srgbClr val="000000">
                  <a:tint val="75000"/>
                </a:srgbClr>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1295400"/>
            <a:ext cx="3581400" cy="286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43400" y="1447800"/>
            <a:ext cx="3962400" cy="5355312"/>
          </a:xfrm>
          <a:prstGeom prst="rect">
            <a:avLst/>
          </a:prstGeom>
          <a:noFill/>
        </p:spPr>
        <p:txBody>
          <a:bodyPr wrap="square" rtlCol="0">
            <a:spAutoFit/>
          </a:bodyPr>
          <a:lstStyle/>
          <a:p>
            <a:r>
              <a:rPr lang="en-US" dirty="0" smtClean="0">
                <a:solidFill>
                  <a:srgbClr val="000000"/>
                </a:solidFill>
              </a:rPr>
              <a:t>Self Reflection:</a:t>
            </a:r>
          </a:p>
          <a:p>
            <a:pPr marL="285750" indent="-285750">
              <a:buFont typeface="Arial" pitchFamily="34" charset="0"/>
              <a:buChar char="•"/>
            </a:pPr>
            <a:r>
              <a:rPr lang="en-US" dirty="0" smtClean="0">
                <a:solidFill>
                  <a:srgbClr val="000000"/>
                </a:solidFill>
              </a:rPr>
              <a:t>Complete this sentence independently, “It is important to know when a specific </a:t>
            </a:r>
            <a:r>
              <a:rPr lang="en-US" dirty="0" err="1" smtClean="0">
                <a:solidFill>
                  <a:srgbClr val="000000"/>
                </a:solidFill>
              </a:rPr>
              <a:t>tpe</a:t>
            </a:r>
            <a:r>
              <a:rPr lang="en-US" dirty="0" smtClean="0">
                <a:solidFill>
                  <a:srgbClr val="000000"/>
                </a:solidFill>
              </a:rPr>
              <a:t> of average is needed because……”. Be sure to connect it to today’s learning target.</a:t>
            </a:r>
            <a:endParaRPr lang="en-US" dirty="0">
              <a:solidFill>
                <a:srgbClr val="000000"/>
              </a:solidFill>
            </a:endParaRPr>
          </a:p>
          <a:p>
            <a:endParaRPr lang="en-US" dirty="0" smtClean="0">
              <a:solidFill>
                <a:srgbClr val="000000"/>
              </a:solidFill>
            </a:endParaRPr>
          </a:p>
          <a:p>
            <a:r>
              <a:rPr lang="en-US" dirty="0" smtClean="0">
                <a:solidFill>
                  <a:srgbClr val="000000"/>
                </a:solidFill>
              </a:rPr>
              <a:t>Activating Prior Knowledge:</a:t>
            </a:r>
          </a:p>
          <a:p>
            <a:pPr marL="285750" indent="-285750">
              <a:buFont typeface="Arial" pitchFamily="34" charset="0"/>
              <a:buChar char="•"/>
            </a:pPr>
            <a:r>
              <a:rPr lang="en-US" dirty="0" smtClean="0">
                <a:solidFill>
                  <a:srgbClr val="000000"/>
                </a:solidFill>
              </a:rPr>
              <a:t>Students complete “Frayer Model” with word </a:t>
            </a:r>
            <a:r>
              <a:rPr lang="en-US" b="1" dirty="0" smtClean="0">
                <a:solidFill>
                  <a:srgbClr val="000000"/>
                </a:solidFill>
              </a:rPr>
              <a:t>average</a:t>
            </a:r>
            <a:r>
              <a:rPr lang="en-US" dirty="0" smtClean="0">
                <a:solidFill>
                  <a:srgbClr val="000000"/>
                </a:solidFill>
              </a:rPr>
              <a:t> in the center</a:t>
            </a:r>
          </a:p>
          <a:p>
            <a:endParaRPr lang="en-US" dirty="0" smtClean="0">
              <a:solidFill>
                <a:srgbClr val="000000"/>
              </a:solidFill>
            </a:endParaRPr>
          </a:p>
          <a:p>
            <a:r>
              <a:rPr lang="en-US" dirty="0" smtClean="0">
                <a:solidFill>
                  <a:srgbClr val="000000"/>
                </a:solidFill>
              </a:rPr>
              <a:t>Review Learning Target(s)</a:t>
            </a:r>
          </a:p>
          <a:p>
            <a:pPr marL="285750" indent="-285750">
              <a:buFont typeface="Arial" pitchFamily="34" charset="0"/>
              <a:buChar char="•"/>
            </a:pPr>
            <a:r>
              <a:rPr lang="en-US" dirty="0" smtClean="0">
                <a:solidFill>
                  <a:srgbClr val="000000"/>
                </a:solidFill>
              </a:rPr>
              <a:t>Students can stop light their current knowledge.</a:t>
            </a:r>
          </a:p>
          <a:p>
            <a:endParaRPr lang="en-US" dirty="0" smtClean="0">
              <a:solidFill>
                <a:srgbClr val="000000"/>
              </a:solidFill>
            </a:endParaRPr>
          </a:p>
          <a:p>
            <a:r>
              <a:rPr lang="en-US" dirty="0" smtClean="0">
                <a:solidFill>
                  <a:srgbClr val="000000"/>
                </a:solidFill>
              </a:rPr>
              <a:t>Mini Lesson:</a:t>
            </a:r>
          </a:p>
          <a:p>
            <a:pPr marL="285750" indent="-285750">
              <a:buFont typeface="Arial" pitchFamily="34" charset="0"/>
              <a:buChar char="•"/>
            </a:pPr>
            <a:r>
              <a:rPr lang="en-US" dirty="0" smtClean="0">
                <a:solidFill>
                  <a:srgbClr val="000000"/>
                </a:solidFill>
              </a:rPr>
              <a:t>What is the difference between the following types of “average”? Mean, median , mode.</a:t>
            </a:r>
            <a:endParaRPr lang="en-US" dirty="0">
              <a:solidFill>
                <a:srgbClr val="000000"/>
              </a:solidFill>
            </a:endParaRPr>
          </a:p>
        </p:txBody>
      </p:sp>
      <p:sp>
        <p:nvSpPr>
          <p:cNvPr id="6" name="TextBox 5"/>
          <p:cNvSpPr txBox="1"/>
          <p:nvPr/>
        </p:nvSpPr>
        <p:spPr>
          <a:xfrm>
            <a:off x="316992" y="4494788"/>
            <a:ext cx="3797808" cy="2308324"/>
          </a:xfrm>
          <a:prstGeom prst="rect">
            <a:avLst/>
          </a:prstGeom>
          <a:noFill/>
        </p:spPr>
        <p:txBody>
          <a:bodyPr wrap="square" rtlCol="0">
            <a:spAutoFit/>
          </a:bodyPr>
          <a:lstStyle/>
          <a:p>
            <a:r>
              <a:rPr lang="en-US" dirty="0" smtClean="0">
                <a:solidFill>
                  <a:srgbClr val="000000"/>
                </a:solidFill>
              </a:rPr>
              <a:t>Learning Targets</a:t>
            </a:r>
          </a:p>
          <a:p>
            <a:pPr marL="342900" indent="-342900">
              <a:buFont typeface="+mj-lt"/>
              <a:buAutoNum type="arabicPeriod"/>
            </a:pPr>
            <a:r>
              <a:rPr lang="en-US" dirty="0" smtClean="0">
                <a:solidFill>
                  <a:srgbClr val="000000"/>
                </a:solidFill>
              </a:rPr>
              <a:t>I can determine the average of a set of numbers</a:t>
            </a:r>
          </a:p>
          <a:p>
            <a:pPr marL="342900" indent="-342900">
              <a:buFont typeface="+mj-lt"/>
              <a:buAutoNum type="arabicPeriod"/>
            </a:pPr>
            <a:r>
              <a:rPr lang="en-US" dirty="0" smtClean="0">
                <a:solidFill>
                  <a:srgbClr val="000000"/>
                </a:solidFill>
              </a:rPr>
              <a:t>I can use between 3-5 vocab words from the statistics unit.</a:t>
            </a:r>
          </a:p>
          <a:p>
            <a:pPr marL="342900" indent="-342900">
              <a:buFont typeface="+mj-lt"/>
              <a:buAutoNum type="arabicPeriod"/>
            </a:pPr>
            <a:r>
              <a:rPr lang="en-US" dirty="0" smtClean="0">
                <a:solidFill>
                  <a:srgbClr val="000000"/>
                </a:solidFill>
              </a:rPr>
              <a:t>I can show my understanding of math through the use of visual representation</a:t>
            </a:r>
            <a:endParaRPr lang="en-US" dirty="0">
              <a:solidFill>
                <a:srgbClr val="000000"/>
              </a:solidFill>
            </a:endParaRPr>
          </a:p>
        </p:txBody>
      </p:sp>
    </p:spTree>
    <p:extLst>
      <p:ext uri="{BB962C8B-B14F-4D97-AF65-F5344CB8AC3E}">
        <p14:creationId xmlns:p14="http://schemas.microsoft.com/office/powerpoint/2010/main" val="430669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27</a:t>
            </a:fld>
            <a:endParaRPr lang="en-US" dirty="0">
              <a:solidFill>
                <a:srgbClr val="000000">
                  <a:tint val="75000"/>
                </a:srgbClr>
              </a:solidFill>
            </a:endParaRP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523998"/>
            <a:ext cx="57531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9836" y="2344303"/>
            <a:ext cx="13335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17850" y="2667000"/>
            <a:ext cx="3810000" cy="954107"/>
          </a:xfrm>
          <a:prstGeom prst="rect">
            <a:avLst/>
          </a:prstGeom>
          <a:noFill/>
        </p:spPr>
        <p:txBody>
          <a:bodyPr wrap="square" rtlCol="0">
            <a:spAutoFit/>
          </a:bodyPr>
          <a:lstStyle/>
          <a:p>
            <a:r>
              <a:rPr lang="en-US" sz="2800" dirty="0" smtClean="0">
                <a:solidFill>
                  <a:srgbClr val="000000"/>
                </a:solidFill>
                <a:latin typeface="Aharoni" pitchFamily="2" charset="-79"/>
                <a:cs typeface="Aharoni" pitchFamily="2" charset="-79"/>
              </a:rPr>
              <a:t>Illustrative Mathematics</a:t>
            </a:r>
            <a:endParaRPr lang="en-US" sz="2800" dirty="0">
              <a:solidFill>
                <a:srgbClr val="000000"/>
              </a:solidFill>
              <a:latin typeface="Aharoni" pitchFamily="2" charset="-79"/>
              <a:cs typeface="Aharoni" pitchFamily="2" charset="-79"/>
            </a:endParaRPr>
          </a:p>
        </p:txBody>
      </p:sp>
      <p:pic>
        <p:nvPicPr>
          <p:cNvPr id="1028" name="Picture 4">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433" y="4343400"/>
            <a:ext cx="3500438" cy="1160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mathedleadership.org/images/trans.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938" y="-17938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2850" y="4343400"/>
            <a:ext cx="273367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936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28</a:t>
            </a:fld>
            <a:endParaRPr lang="en-US" dirty="0"/>
          </a:p>
        </p:txBody>
      </p:sp>
      <p:sp>
        <p:nvSpPr>
          <p:cNvPr id="5" name="TextBox 4"/>
          <p:cNvSpPr txBox="1"/>
          <p:nvPr/>
        </p:nvSpPr>
        <p:spPr>
          <a:xfrm>
            <a:off x="1371600" y="2209800"/>
            <a:ext cx="5410200" cy="1569660"/>
          </a:xfrm>
          <a:prstGeom prst="rect">
            <a:avLst/>
          </a:prstGeom>
          <a:noFill/>
        </p:spPr>
        <p:txBody>
          <a:bodyPr wrap="square" rtlCol="0">
            <a:spAutoFit/>
          </a:bodyPr>
          <a:lstStyle/>
          <a:p>
            <a:pPr algn="ctr"/>
            <a:r>
              <a:rPr lang="en-US" sz="3600" dirty="0" smtClean="0"/>
              <a:t>Deborah Riddle</a:t>
            </a:r>
          </a:p>
          <a:p>
            <a:pPr algn="ctr"/>
            <a:r>
              <a:rPr lang="en-US" sz="2000" dirty="0" smtClean="0"/>
              <a:t>Math Content Specialist</a:t>
            </a:r>
          </a:p>
          <a:p>
            <a:pPr algn="ctr"/>
            <a:r>
              <a:rPr lang="en-US" sz="2000" dirty="0">
                <a:hlinkClick r:id="rId2"/>
              </a:rPr>
              <a:t>d</a:t>
            </a:r>
            <a:r>
              <a:rPr lang="en-US" sz="2000" dirty="0" smtClean="0">
                <a:hlinkClick r:id="rId2"/>
              </a:rPr>
              <a:t>eborah.riddle@alaska.gov</a:t>
            </a:r>
            <a:endParaRPr lang="en-US" sz="2000" dirty="0" smtClean="0"/>
          </a:p>
          <a:p>
            <a:pPr algn="ctr"/>
            <a:r>
              <a:rPr lang="en-US" sz="2000" dirty="0" smtClean="0"/>
              <a:t>907-465-3758</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962400"/>
            <a:ext cx="2143125" cy="2143125"/>
          </a:xfrm>
          <a:prstGeom prst="rect">
            <a:avLst/>
          </a:prstGeom>
        </p:spPr>
      </p:pic>
    </p:spTree>
    <p:extLst>
      <p:ext uri="{BB962C8B-B14F-4D97-AF65-F5344CB8AC3E}">
        <p14:creationId xmlns:p14="http://schemas.microsoft.com/office/powerpoint/2010/main" val="3601230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Shifts in Mathematics</a:t>
            </a:r>
            <a:endParaRPr lang="en-US" dirty="0"/>
          </a:p>
        </p:txBody>
      </p:sp>
      <p:sp>
        <p:nvSpPr>
          <p:cNvPr id="3" name="Slide Number Placeholder 2"/>
          <p:cNvSpPr>
            <a:spLocks noGrp="1"/>
          </p:cNvSpPr>
          <p:nvPr>
            <p:ph type="sldNum" sz="quarter" idx="10"/>
          </p:nvPr>
        </p:nvSpPr>
        <p:spPr/>
        <p:txBody>
          <a:bodyPr/>
          <a:lstStyle/>
          <a:p>
            <a:fld id="{4C0DCE1E-8A6A-4DD0-9C7E-0A30779B2309}" type="slidenum">
              <a:rPr lang="en-US" smtClean="0"/>
              <a:t>3</a:t>
            </a:fld>
            <a:endParaRPr lang="en-US"/>
          </a:p>
        </p:txBody>
      </p:sp>
      <p:sp>
        <p:nvSpPr>
          <p:cNvPr id="4" name="Content Placeholder 2"/>
          <p:cNvSpPr txBox="1">
            <a:spLocks/>
          </p:cNvSpPr>
          <p:nvPr/>
        </p:nvSpPr>
        <p:spPr>
          <a:xfrm>
            <a:off x="228600" y="1371600"/>
            <a:ext cx="8423931" cy="5181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571500" marR="0" lvl="0" indent="-457200" algn="l" defTabSz="914400" rtl="0" eaLnBrk="1" fontAlgn="auto" latinLnBrk="0" hangingPunct="1">
              <a:lnSpc>
                <a:spcPct val="100000"/>
              </a:lnSpc>
              <a:spcBef>
                <a:spcPct val="20000"/>
              </a:spcBef>
              <a:spcAft>
                <a:spcPts val="0"/>
              </a:spcAft>
              <a:buClr>
                <a:srgbClr val="4F81BD"/>
              </a:buClr>
              <a:buSzTx/>
              <a:buFont typeface="+mj-lt"/>
              <a:buAutoNum type="arabicPeriod"/>
              <a:tabLst/>
              <a:defRPr/>
            </a:pPr>
            <a:r>
              <a:rPr kumimoji="0" lang="en-US" sz="2800" b="1" i="0" u="none" strike="noStrike" kern="1200" cap="none" spc="0" normalizeH="0" baseline="0" noProof="0" dirty="0" smtClean="0">
                <a:ln>
                  <a:noFill/>
                </a:ln>
                <a:solidFill>
                  <a:sysClr val="windowText" lastClr="000000"/>
                </a:solidFill>
                <a:effectLst/>
                <a:uLnTx/>
                <a:uFillTx/>
                <a:ea typeface="+mn-ea"/>
                <a:cs typeface="+mn-cs"/>
              </a:rPr>
              <a:t>Focus</a:t>
            </a:r>
            <a:r>
              <a:rPr kumimoji="0" lang="en-US" sz="2800" b="0" i="0" u="none" strike="noStrike" kern="1200" cap="none" spc="0" normalizeH="0" baseline="0" noProof="0" dirty="0" smtClean="0">
                <a:ln>
                  <a:noFill/>
                </a:ln>
                <a:solidFill>
                  <a:sysClr val="windowText" lastClr="000000"/>
                </a:solidFill>
                <a:effectLst/>
                <a:uLnTx/>
                <a:uFillTx/>
                <a:ea typeface="+mn-ea"/>
                <a:cs typeface="+mn-cs"/>
              </a:rPr>
              <a:t>: 2-3 topics focused on deeply in each grade.</a:t>
            </a:r>
          </a:p>
          <a:p>
            <a:pPr marL="571500" marR="0" lvl="0" indent="-457200" algn="l" defTabSz="914400" rtl="0" eaLnBrk="1" fontAlgn="auto" latinLnBrk="0" hangingPunct="1">
              <a:lnSpc>
                <a:spcPct val="100000"/>
              </a:lnSpc>
              <a:spcBef>
                <a:spcPct val="20000"/>
              </a:spcBef>
              <a:spcAft>
                <a:spcPts val="0"/>
              </a:spcAft>
              <a:buClr>
                <a:srgbClr val="4F81BD"/>
              </a:buClr>
              <a:buSzTx/>
              <a:buFont typeface="+mj-lt"/>
              <a:buAutoNum type="arabicPeriod"/>
              <a:tabLst/>
              <a:defRPr/>
            </a:pPr>
            <a:endParaRPr kumimoji="0" lang="en-US" sz="2800" b="0" i="0" u="none" strike="noStrike" kern="1200" cap="none" spc="0" normalizeH="0" baseline="0" noProof="0" dirty="0" smtClean="0">
              <a:ln>
                <a:noFill/>
              </a:ln>
              <a:solidFill>
                <a:sysClr val="windowText" lastClr="000000"/>
              </a:solidFill>
              <a:effectLst/>
              <a:uLnTx/>
              <a:uFillTx/>
              <a:ea typeface="+mn-ea"/>
              <a:cs typeface="+mn-cs"/>
            </a:endParaRPr>
          </a:p>
          <a:p>
            <a:pPr marL="571500" marR="0" lvl="0" indent="-457200" algn="l" defTabSz="914400" rtl="0" eaLnBrk="1" fontAlgn="auto" latinLnBrk="0" hangingPunct="1">
              <a:lnSpc>
                <a:spcPct val="100000"/>
              </a:lnSpc>
              <a:spcBef>
                <a:spcPct val="20000"/>
              </a:spcBef>
              <a:spcAft>
                <a:spcPts val="0"/>
              </a:spcAft>
              <a:buClr>
                <a:srgbClr val="4F81BD"/>
              </a:buClr>
              <a:buSzTx/>
              <a:buFont typeface="+mj-lt"/>
              <a:buAutoNum type="arabicPeriod"/>
              <a:tabLst/>
              <a:defRPr/>
            </a:pPr>
            <a:r>
              <a:rPr kumimoji="0" lang="en-US" sz="2800" b="1" i="0" u="none" strike="noStrike" kern="1200" cap="none" spc="0" normalizeH="0" baseline="0" noProof="0" dirty="0" smtClean="0">
                <a:ln>
                  <a:noFill/>
                </a:ln>
                <a:solidFill>
                  <a:sysClr val="windowText" lastClr="000000"/>
                </a:solidFill>
                <a:effectLst/>
                <a:uLnTx/>
                <a:uFillTx/>
                <a:ea typeface="+mn-ea"/>
                <a:cs typeface="+mn-cs"/>
              </a:rPr>
              <a:t>Coherence</a:t>
            </a:r>
            <a:r>
              <a:rPr kumimoji="0" lang="en-US" sz="2800" b="0" i="0" u="none" strike="noStrike" kern="1200" cap="none" spc="0" normalizeH="0" baseline="0" noProof="0" dirty="0" smtClean="0">
                <a:ln>
                  <a:noFill/>
                </a:ln>
                <a:solidFill>
                  <a:sysClr val="windowText" lastClr="000000"/>
                </a:solidFill>
                <a:effectLst/>
                <a:uLnTx/>
                <a:uFillTx/>
                <a:ea typeface="+mn-ea"/>
                <a:cs typeface="+mn-cs"/>
              </a:rPr>
              <a:t>: Concepts logically connected from one grade to the next and linked to other major topics within the grade.</a:t>
            </a:r>
          </a:p>
          <a:p>
            <a:pPr marL="571500" marR="0" lvl="0" indent="-457200" algn="l" defTabSz="914400" rtl="0" eaLnBrk="1" fontAlgn="auto" latinLnBrk="0" hangingPunct="1">
              <a:lnSpc>
                <a:spcPct val="100000"/>
              </a:lnSpc>
              <a:spcBef>
                <a:spcPct val="20000"/>
              </a:spcBef>
              <a:spcAft>
                <a:spcPts val="0"/>
              </a:spcAft>
              <a:buClr>
                <a:srgbClr val="4F81BD"/>
              </a:buClr>
              <a:buSzTx/>
              <a:buFont typeface="+mj-lt"/>
              <a:buAutoNum type="arabicPeriod"/>
              <a:tabLst/>
              <a:defRPr/>
            </a:pPr>
            <a:endParaRPr kumimoji="0" lang="en-US" sz="2800" b="1" i="0" u="none" strike="noStrike" kern="1200" cap="none" spc="0" normalizeH="0" baseline="0" noProof="0" dirty="0" smtClean="0">
              <a:ln>
                <a:noFill/>
              </a:ln>
              <a:solidFill>
                <a:sysClr val="windowText" lastClr="000000"/>
              </a:solidFill>
              <a:effectLst/>
              <a:uLnTx/>
              <a:uFillTx/>
              <a:ea typeface="+mn-ea"/>
              <a:cs typeface="+mn-cs"/>
            </a:endParaRPr>
          </a:p>
          <a:p>
            <a:pPr marL="571500" marR="0" lvl="0" indent="-457200" algn="l" defTabSz="914400" rtl="0" eaLnBrk="1" fontAlgn="auto" latinLnBrk="0" hangingPunct="1">
              <a:lnSpc>
                <a:spcPct val="100000"/>
              </a:lnSpc>
              <a:spcBef>
                <a:spcPct val="20000"/>
              </a:spcBef>
              <a:spcAft>
                <a:spcPts val="0"/>
              </a:spcAft>
              <a:buClr>
                <a:srgbClr val="4F81BD"/>
              </a:buClr>
              <a:buSzTx/>
              <a:buFont typeface="+mj-lt"/>
              <a:buAutoNum type="arabicPeriod"/>
              <a:tabLst/>
              <a:defRPr/>
            </a:pPr>
            <a:r>
              <a:rPr kumimoji="0" lang="en-US" sz="2800" b="1" i="0" u="none" strike="noStrike" kern="1200" cap="none" spc="0" normalizeH="0" baseline="0" noProof="0" dirty="0" smtClean="0">
                <a:ln>
                  <a:noFill/>
                </a:ln>
                <a:solidFill>
                  <a:sysClr val="windowText" lastClr="000000"/>
                </a:solidFill>
                <a:effectLst/>
                <a:uLnTx/>
                <a:uFillTx/>
                <a:ea typeface="+mn-ea"/>
                <a:cs typeface="+mn-cs"/>
              </a:rPr>
              <a:t>Rigor</a:t>
            </a:r>
            <a:r>
              <a:rPr kumimoji="0" lang="en-US" sz="2800" b="0" i="0" u="none" strike="noStrike" kern="1200" cap="none" spc="0" normalizeH="0" baseline="0" noProof="0" dirty="0" smtClean="0">
                <a:ln>
                  <a:noFill/>
                </a:ln>
                <a:solidFill>
                  <a:sysClr val="windowText" lastClr="000000"/>
                </a:solidFill>
                <a:effectLst/>
                <a:uLnTx/>
                <a:uFillTx/>
                <a:ea typeface="+mn-ea"/>
                <a:cs typeface="+mn-cs"/>
              </a:rPr>
              <a:t>: In major topics pursue </a:t>
            </a:r>
            <a:r>
              <a:rPr kumimoji="0" lang="en-US" sz="2800" b="1" i="0" u="none" strike="noStrike" kern="1200" cap="none" spc="0" normalizeH="0" baseline="0" noProof="0" dirty="0" smtClean="0">
                <a:ln>
                  <a:noFill/>
                </a:ln>
                <a:solidFill>
                  <a:sysClr val="windowText" lastClr="000000"/>
                </a:solidFill>
                <a:effectLst/>
                <a:uLnTx/>
                <a:uFillTx/>
                <a:ea typeface="+mn-ea"/>
                <a:cs typeface="+mn-cs"/>
              </a:rPr>
              <a:t>conceptual</a:t>
            </a:r>
            <a:r>
              <a:rPr kumimoji="0" lang="en-US" sz="2800" b="1" i="0" u="none" strike="noStrike" kern="1200" cap="none" spc="0" normalizeH="0" noProof="0" dirty="0" smtClean="0">
                <a:ln>
                  <a:noFill/>
                </a:ln>
                <a:solidFill>
                  <a:sysClr val="windowText" lastClr="000000"/>
                </a:solidFill>
                <a:effectLst/>
                <a:uLnTx/>
                <a:uFillTx/>
                <a:ea typeface="+mn-ea"/>
                <a:cs typeface="+mn-cs"/>
              </a:rPr>
              <a:t> understanding</a:t>
            </a:r>
            <a:r>
              <a:rPr kumimoji="0" lang="en-US" sz="2800" b="0" i="0" u="none" strike="noStrike" kern="1200" cap="none" spc="0" normalizeH="0" noProof="0" dirty="0" smtClean="0">
                <a:ln>
                  <a:noFill/>
                </a:ln>
                <a:solidFill>
                  <a:sysClr val="windowText" lastClr="000000"/>
                </a:solidFill>
                <a:effectLst/>
                <a:uLnTx/>
                <a:uFillTx/>
                <a:ea typeface="+mn-ea"/>
                <a:cs typeface="+mn-cs"/>
              </a:rPr>
              <a:t>, procedural skill and </a:t>
            </a:r>
            <a:r>
              <a:rPr kumimoji="0" lang="en-US" sz="2800" b="1" i="0" u="none" strike="noStrike" kern="1200" cap="none" spc="0" normalizeH="0" noProof="0" dirty="0" smtClean="0">
                <a:ln>
                  <a:noFill/>
                </a:ln>
                <a:solidFill>
                  <a:sysClr val="windowText" lastClr="000000"/>
                </a:solidFill>
                <a:effectLst/>
                <a:uLnTx/>
                <a:uFillTx/>
                <a:ea typeface="+mn-ea"/>
                <a:cs typeface="+mn-cs"/>
              </a:rPr>
              <a:t>fluency</a:t>
            </a:r>
            <a:r>
              <a:rPr kumimoji="0" lang="en-US" sz="2800" b="0" i="0" u="none" strike="noStrike" kern="1200" cap="none" spc="0" normalizeH="0" noProof="0" dirty="0" smtClean="0">
                <a:ln>
                  <a:noFill/>
                </a:ln>
                <a:solidFill>
                  <a:sysClr val="windowText" lastClr="000000"/>
                </a:solidFill>
                <a:effectLst/>
                <a:uLnTx/>
                <a:uFillTx/>
                <a:ea typeface="+mn-ea"/>
                <a:cs typeface="+mn-cs"/>
              </a:rPr>
              <a:t>, and </a:t>
            </a:r>
            <a:r>
              <a:rPr kumimoji="0" lang="en-US" sz="2800" b="1" i="0" u="none" strike="noStrike" kern="1200" cap="none" spc="0" normalizeH="0" noProof="0" dirty="0" smtClean="0">
                <a:ln>
                  <a:noFill/>
                </a:ln>
                <a:solidFill>
                  <a:sysClr val="windowText" lastClr="000000"/>
                </a:solidFill>
                <a:effectLst/>
                <a:uLnTx/>
                <a:uFillTx/>
                <a:ea typeface="+mn-ea"/>
                <a:cs typeface="+mn-cs"/>
              </a:rPr>
              <a:t>application</a:t>
            </a:r>
            <a:r>
              <a:rPr kumimoji="0" lang="en-US" sz="2800" b="0" i="0" u="none" strike="noStrike" kern="1200" cap="none" spc="0" normalizeH="0" noProof="0" dirty="0" smtClean="0">
                <a:ln>
                  <a:noFill/>
                </a:ln>
                <a:solidFill>
                  <a:sysClr val="windowText" lastClr="000000"/>
                </a:solidFill>
                <a:effectLst/>
                <a:uLnTx/>
                <a:uFillTx/>
                <a:ea typeface="+mn-ea"/>
                <a:cs typeface="+mn-cs"/>
              </a:rPr>
              <a:t> with equal intensity.</a:t>
            </a:r>
            <a:endParaRPr kumimoji="0" lang="en-US" sz="2800" b="0" i="0" u="none" strike="noStrike" kern="1200" cap="none" spc="0" normalizeH="0" baseline="0" noProof="0" dirty="0" smtClean="0">
              <a:ln>
                <a:noFill/>
              </a:ln>
              <a:solidFill>
                <a:sysClr val="windowText" lastClr="000000"/>
              </a:solidFill>
              <a:effectLst/>
              <a:uLnTx/>
              <a:uFillTx/>
              <a:ea typeface="+mn-ea"/>
              <a:cs typeface="+mn-cs"/>
            </a:endParaRPr>
          </a:p>
          <a:p>
            <a:pPr marL="114300" marR="0" lvl="0" indent="0" algn="l" defTabSz="914400" rtl="0" eaLnBrk="1" fontAlgn="auto" latinLnBrk="0" hangingPunct="1">
              <a:lnSpc>
                <a:spcPct val="100000"/>
              </a:lnSpc>
              <a:spcBef>
                <a:spcPct val="20000"/>
              </a:spcBef>
              <a:spcAft>
                <a:spcPts val="0"/>
              </a:spcAft>
              <a:buClr>
                <a:srgbClr val="4F81BD"/>
              </a:buClr>
              <a:buSzTx/>
              <a:buFont typeface="Arial"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590722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315" y="5398532"/>
            <a:ext cx="2404551" cy="1351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fld id="{4C0DCE1E-8A6A-4DD0-9C7E-0A30779B2309}" type="slidenum">
              <a:rPr lang="en-US" smtClean="0">
                <a:solidFill>
                  <a:srgbClr val="000000">
                    <a:tint val="75000"/>
                  </a:srgbClr>
                </a:solidFill>
              </a:rPr>
              <a:pPr/>
              <a:t>4</a:t>
            </a:fld>
            <a:endParaRPr lang="en-US" dirty="0">
              <a:solidFill>
                <a:srgbClr val="000000">
                  <a:tint val="75000"/>
                </a:srgbClr>
              </a:solidFill>
            </a:endParaRPr>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dirty="0" smtClean="0">
                <a:solidFill>
                  <a:srgbClr val="000000"/>
                </a:solidFill>
              </a:rPr>
              <a:t>Shift 1:  Focus        </a:t>
            </a:r>
            <a:r>
              <a:rPr lang="en-US" sz="3600" dirty="0" smtClean="0">
                <a:solidFill>
                  <a:srgbClr val="083E6F"/>
                </a:solidFill>
              </a:rPr>
              <a:t>Multiplication Grade 3</a:t>
            </a:r>
            <a:endParaRPr lang="en-US" sz="3600" dirty="0">
              <a:solidFill>
                <a:srgbClr val="083E6F"/>
              </a:solidFill>
            </a:endParaRPr>
          </a:p>
        </p:txBody>
      </p:sp>
      <p:sp>
        <p:nvSpPr>
          <p:cNvPr id="6" name="Text Placeholder 3"/>
          <p:cNvSpPr txBox="1">
            <a:spLocks/>
          </p:cNvSpPr>
          <p:nvPr/>
        </p:nvSpPr>
        <p:spPr>
          <a:xfrm>
            <a:off x="457200" y="1295400"/>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r>
              <a:rPr lang="en-US" dirty="0" smtClean="0">
                <a:solidFill>
                  <a:srgbClr val="000000"/>
                </a:solidFill>
              </a:rPr>
              <a:t>New Math Standards</a:t>
            </a:r>
            <a:endParaRPr lang="en-US" dirty="0">
              <a:solidFill>
                <a:srgbClr val="000000"/>
              </a:solidFill>
            </a:endParaRPr>
          </a:p>
        </p:txBody>
      </p:sp>
      <p:sp>
        <p:nvSpPr>
          <p:cNvPr id="7" name="Content Placeholder 2"/>
          <p:cNvSpPr txBox="1">
            <a:spLocks/>
          </p:cNvSpPr>
          <p:nvPr/>
        </p:nvSpPr>
        <p:spPr>
          <a:xfrm>
            <a:off x="457200" y="1905000"/>
            <a:ext cx="4040188" cy="42211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defRPr/>
            </a:pPr>
            <a:r>
              <a:rPr lang="en-US" dirty="0" smtClean="0">
                <a:solidFill>
                  <a:srgbClr val="000000"/>
                </a:solidFill>
              </a:rPr>
              <a:t>Represent and solve problems involving multiplication.</a:t>
            </a:r>
          </a:p>
          <a:p>
            <a:pPr lvl="1">
              <a:defRPr/>
            </a:pPr>
            <a:r>
              <a:rPr lang="en-US" dirty="0" smtClean="0">
                <a:solidFill>
                  <a:srgbClr val="000000"/>
                </a:solidFill>
              </a:rPr>
              <a:t>3.OA.1, 3.OA.2, 3.OA.3, 3.OA.4</a:t>
            </a:r>
          </a:p>
          <a:p>
            <a:pPr>
              <a:defRPr/>
            </a:pPr>
            <a:r>
              <a:rPr lang="en-US" dirty="0" smtClean="0">
                <a:solidFill>
                  <a:srgbClr val="000000"/>
                </a:solidFill>
              </a:rPr>
              <a:t>Understand properties of multiplication and the relationship between multiplication and division.</a:t>
            </a:r>
          </a:p>
          <a:p>
            <a:pPr lvl="1">
              <a:defRPr/>
            </a:pPr>
            <a:r>
              <a:rPr lang="en-US" dirty="0" smtClean="0">
                <a:solidFill>
                  <a:srgbClr val="000000"/>
                </a:solidFill>
              </a:rPr>
              <a:t>3.OA.5, 3.OA.6,</a:t>
            </a:r>
          </a:p>
          <a:p>
            <a:pPr>
              <a:defRPr/>
            </a:pPr>
            <a:r>
              <a:rPr lang="en-US" dirty="0" smtClean="0">
                <a:solidFill>
                  <a:srgbClr val="000000"/>
                </a:solidFill>
              </a:rPr>
              <a:t>Multiply and divide up to 100.</a:t>
            </a:r>
          </a:p>
          <a:p>
            <a:pPr lvl="1">
              <a:defRPr/>
            </a:pPr>
            <a:r>
              <a:rPr lang="en-US" dirty="0" smtClean="0">
                <a:solidFill>
                  <a:srgbClr val="000000"/>
                </a:solidFill>
              </a:rPr>
              <a:t>3.OA.7</a:t>
            </a:r>
          </a:p>
          <a:p>
            <a:pPr>
              <a:defRPr/>
            </a:pPr>
            <a:r>
              <a:rPr lang="en-US" dirty="0" smtClean="0">
                <a:solidFill>
                  <a:srgbClr val="000000"/>
                </a:solidFill>
              </a:rPr>
              <a:t>Solve problems involving the four operations and identify and explain patterns in arithmetic.</a:t>
            </a:r>
          </a:p>
          <a:p>
            <a:pPr lvl="1">
              <a:defRPr/>
            </a:pPr>
            <a:r>
              <a:rPr lang="en-US" dirty="0" smtClean="0">
                <a:solidFill>
                  <a:srgbClr val="000000"/>
                </a:solidFill>
              </a:rPr>
              <a:t>3.OA.8, 3.OA.9</a:t>
            </a:r>
          </a:p>
          <a:p>
            <a:pPr>
              <a:defRPr/>
            </a:pPr>
            <a:r>
              <a:rPr lang="en-US" dirty="0" smtClean="0">
                <a:solidFill>
                  <a:srgbClr val="000000"/>
                </a:solidFill>
              </a:rPr>
              <a:t>Use place value understanding and properties of operations to perform multi-digit arithmetic.</a:t>
            </a:r>
          </a:p>
          <a:p>
            <a:pPr lvl="1">
              <a:defRPr/>
            </a:pPr>
            <a:r>
              <a:rPr lang="en-US" dirty="0" smtClean="0">
                <a:solidFill>
                  <a:srgbClr val="000000"/>
                </a:solidFill>
              </a:rPr>
              <a:t>3.NBT.3</a:t>
            </a:r>
            <a:endParaRPr lang="en-US" dirty="0">
              <a:solidFill>
                <a:srgbClr val="000000"/>
              </a:solidFill>
            </a:endParaRPr>
          </a:p>
        </p:txBody>
      </p:sp>
      <p:sp>
        <p:nvSpPr>
          <p:cNvPr id="8" name="Text Placeholder 4"/>
          <p:cNvSpPr txBox="1">
            <a:spLocks/>
          </p:cNvSpPr>
          <p:nvPr/>
        </p:nvSpPr>
        <p:spPr>
          <a:xfrm>
            <a:off x="4648200" y="1295400"/>
            <a:ext cx="4041775"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r>
              <a:rPr lang="en-US" dirty="0" smtClean="0">
                <a:solidFill>
                  <a:srgbClr val="000000"/>
                </a:solidFill>
              </a:rPr>
              <a:t>GLE</a:t>
            </a:r>
            <a:endParaRPr lang="en-US" dirty="0">
              <a:solidFill>
                <a:srgbClr val="000000"/>
              </a:solidFill>
            </a:endParaRPr>
          </a:p>
        </p:txBody>
      </p:sp>
      <p:sp>
        <p:nvSpPr>
          <p:cNvPr id="9" name="Content Placeholder 5"/>
          <p:cNvSpPr txBox="1">
            <a:spLocks/>
          </p:cNvSpPr>
          <p:nvPr/>
        </p:nvSpPr>
        <p:spPr>
          <a:xfrm>
            <a:off x="4645025" y="1905000"/>
            <a:ext cx="4041775" cy="4221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defRPr/>
            </a:pPr>
            <a:r>
              <a:rPr lang="en-US" dirty="0" smtClean="0">
                <a:solidFill>
                  <a:srgbClr val="000000"/>
                </a:solidFill>
              </a:rPr>
              <a:t>M3.1.4  Model multiplication as repeated addition and grouping objects; model division as “sharing equally” and grouping objects</a:t>
            </a:r>
          </a:p>
          <a:p>
            <a:pPr lvl="1">
              <a:defRPr/>
            </a:pPr>
            <a:r>
              <a:rPr lang="en-US" dirty="0" smtClean="0">
                <a:solidFill>
                  <a:srgbClr val="000000"/>
                </a:solidFill>
              </a:rPr>
              <a:t>[3] E&amp;C-5, [3]E&amp;C-6</a:t>
            </a:r>
          </a:p>
          <a:p>
            <a:pPr>
              <a:defRPr/>
            </a:pPr>
            <a:endParaRPr lang="en-US" dirty="0" smtClean="0">
              <a:solidFill>
                <a:srgbClr val="000000"/>
              </a:solidFill>
              <a:latin typeface="Calibri"/>
            </a:endParaRPr>
          </a:p>
          <a:p>
            <a:pPr>
              <a:defRPr/>
            </a:pPr>
            <a:endParaRPr lang="en-US" dirty="0" smtClean="0">
              <a:solidFill>
                <a:srgbClr val="000000"/>
              </a:solidFill>
              <a:latin typeface="Calibri"/>
            </a:endParaRPr>
          </a:p>
        </p:txBody>
      </p:sp>
      <p:sp>
        <p:nvSpPr>
          <p:cNvPr id="10" name="TextBox 9"/>
          <p:cNvSpPr txBox="1"/>
          <p:nvPr/>
        </p:nvSpPr>
        <p:spPr>
          <a:xfrm>
            <a:off x="4657315" y="5029200"/>
            <a:ext cx="2404551" cy="369332"/>
          </a:xfrm>
          <a:prstGeom prst="rect">
            <a:avLst/>
          </a:prstGeom>
          <a:noFill/>
        </p:spPr>
        <p:txBody>
          <a:bodyPr wrap="square" rtlCol="0">
            <a:spAutoFit/>
          </a:bodyPr>
          <a:lstStyle/>
          <a:p>
            <a:pPr algn="ctr"/>
            <a:r>
              <a:rPr lang="en-US" dirty="0" smtClean="0">
                <a:solidFill>
                  <a:srgbClr val="083E6F">
                    <a:lumMod val="75000"/>
                  </a:srgbClr>
                </a:solidFill>
              </a:rPr>
              <a:t>Digging Deeper</a:t>
            </a:r>
            <a:endParaRPr lang="en-US" dirty="0">
              <a:solidFill>
                <a:srgbClr val="083E6F">
                  <a:lumMod val="75000"/>
                </a:srgbClr>
              </a:solidFill>
            </a:endParaRPr>
          </a:p>
        </p:txBody>
      </p:sp>
    </p:spTree>
    <p:extLst>
      <p:ext uri="{BB962C8B-B14F-4D97-AF65-F5344CB8AC3E}">
        <p14:creationId xmlns:p14="http://schemas.microsoft.com/office/powerpoint/2010/main" val="1140297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5</a:t>
            </a:fld>
            <a:endParaRPr lang="en-US">
              <a:solidFill>
                <a:srgbClr val="000000">
                  <a:tint val="75000"/>
                </a:srgbClr>
              </a:solidFill>
            </a:endParaRPr>
          </a:p>
        </p:txBody>
      </p:sp>
      <p:sp>
        <p:nvSpPr>
          <p:cNvPr id="3" name="TextBox 2"/>
          <p:cNvSpPr txBox="1"/>
          <p:nvPr/>
        </p:nvSpPr>
        <p:spPr>
          <a:xfrm>
            <a:off x="479024" y="609600"/>
            <a:ext cx="7048500" cy="707886"/>
          </a:xfrm>
          <a:prstGeom prst="rect">
            <a:avLst/>
          </a:prstGeom>
          <a:noFill/>
        </p:spPr>
        <p:txBody>
          <a:bodyPr wrap="square" rtlCol="0">
            <a:spAutoFit/>
          </a:bodyPr>
          <a:lstStyle/>
          <a:p>
            <a:r>
              <a:rPr lang="en-US" sz="4000" dirty="0" smtClean="0">
                <a:solidFill>
                  <a:srgbClr val="000000"/>
                </a:solidFill>
                <a:cs typeface="Times New Roman" pitchFamily="18" charset="0"/>
              </a:rPr>
              <a:t>Shift 2: Coherence</a:t>
            </a:r>
          </a:p>
        </p:txBody>
      </p:sp>
      <p:grpSp>
        <p:nvGrpSpPr>
          <p:cNvPr id="6" name="Group 5"/>
          <p:cNvGrpSpPr/>
          <p:nvPr/>
        </p:nvGrpSpPr>
        <p:grpSpPr>
          <a:xfrm>
            <a:off x="152400" y="1219200"/>
            <a:ext cx="8792994" cy="5059710"/>
            <a:chOff x="152400" y="1219200"/>
            <a:chExt cx="8792994" cy="5059710"/>
          </a:xfrm>
        </p:grpSpPr>
        <p:graphicFrame>
          <p:nvGraphicFramePr>
            <p:cNvPr id="7" name="Diagram 6"/>
            <p:cNvGraphicFramePr/>
            <p:nvPr>
              <p:extLst>
                <p:ext uri="{D42A27DB-BD31-4B8C-83A1-F6EECF244321}">
                  <p14:modId xmlns:p14="http://schemas.microsoft.com/office/powerpoint/2010/main" val="3007398576"/>
                </p:ext>
              </p:extLst>
            </p:nvPr>
          </p:nvGraphicFramePr>
          <p:xfrm>
            <a:off x="152400" y="1219200"/>
            <a:ext cx="87630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81000" y="2362200"/>
              <a:ext cx="990600" cy="369332"/>
            </a:xfrm>
            <a:prstGeom prst="rect">
              <a:avLst/>
            </a:prstGeom>
            <a:noFill/>
          </p:spPr>
          <p:txBody>
            <a:bodyPr wrap="square" rtlCol="0">
              <a:spAutoFit/>
            </a:bodyPr>
            <a:lstStyle/>
            <a:p>
              <a:pPr algn="ctr">
                <a:defRPr/>
              </a:pPr>
              <a:r>
                <a:rPr lang="en-US" kern="0" dirty="0" smtClean="0">
                  <a:solidFill>
                    <a:srgbClr val="000000"/>
                  </a:solidFill>
                  <a:latin typeface="Calibri"/>
                </a:rPr>
                <a:t>K</a:t>
              </a:r>
            </a:p>
          </p:txBody>
        </p:sp>
        <p:sp>
          <p:nvSpPr>
            <p:cNvPr id="9" name="TextBox 8"/>
            <p:cNvSpPr txBox="1"/>
            <p:nvPr/>
          </p:nvSpPr>
          <p:spPr>
            <a:xfrm>
              <a:off x="1828800" y="2362200"/>
              <a:ext cx="990600" cy="369332"/>
            </a:xfrm>
            <a:prstGeom prst="rect">
              <a:avLst/>
            </a:prstGeom>
            <a:noFill/>
          </p:spPr>
          <p:txBody>
            <a:bodyPr wrap="square" rtlCol="0">
              <a:spAutoFit/>
            </a:bodyPr>
            <a:lstStyle/>
            <a:p>
              <a:pPr algn="ctr">
                <a:defRPr/>
              </a:pPr>
              <a:r>
                <a:rPr lang="en-US" kern="0" dirty="0" smtClean="0">
                  <a:solidFill>
                    <a:srgbClr val="000000"/>
                  </a:solidFill>
                  <a:latin typeface="Calibri"/>
                </a:rPr>
                <a:t>1</a:t>
              </a:r>
            </a:p>
          </p:txBody>
        </p:sp>
        <p:sp>
          <p:nvSpPr>
            <p:cNvPr id="10" name="TextBox 9"/>
            <p:cNvSpPr txBox="1"/>
            <p:nvPr/>
          </p:nvSpPr>
          <p:spPr>
            <a:xfrm>
              <a:off x="3360938" y="2355256"/>
              <a:ext cx="990600" cy="369332"/>
            </a:xfrm>
            <a:prstGeom prst="rect">
              <a:avLst/>
            </a:prstGeom>
            <a:noFill/>
          </p:spPr>
          <p:txBody>
            <a:bodyPr wrap="square" rtlCol="0">
              <a:spAutoFit/>
            </a:bodyPr>
            <a:lstStyle/>
            <a:p>
              <a:pPr algn="ctr">
                <a:defRPr/>
              </a:pPr>
              <a:r>
                <a:rPr lang="en-US" kern="0" dirty="0" smtClean="0">
                  <a:solidFill>
                    <a:srgbClr val="000000"/>
                  </a:solidFill>
                  <a:latin typeface="Calibri"/>
                </a:rPr>
                <a:t>2</a:t>
              </a:r>
            </a:p>
          </p:txBody>
        </p:sp>
        <p:sp>
          <p:nvSpPr>
            <p:cNvPr id="11" name="TextBox 10"/>
            <p:cNvSpPr txBox="1"/>
            <p:nvPr/>
          </p:nvSpPr>
          <p:spPr>
            <a:xfrm>
              <a:off x="4800600" y="2355256"/>
              <a:ext cx="990600" cy="369332"/>
            </a:xfrm>
            <a:prstGeom prst="rect">
              <a:avLst/>
            </a:prstGeom>
            <a:noFill/>
          </p:spPr>
          <p:txBody>
            <a:bodyPr wrap="square" rtlCol="0">
              <a:spAutoFit/>
            </a:bodyPr>
            <a:lstStyle/>
            <a:p>
              <a:pPr algn="ctr">
                <a:defRPr/>
              </a:pPr>
              <a:r>
                <a:rPr lang="en-US" kern="0" dirty="0" smtClean="0">
                  <a:solidFill>
                    <a:srgbClr val="000000"/>
                  </a:solidFill>
                  <a:latin typeface="Calibri"/>
                </a:rPr>
                <a:t>3</a:t>
              </a:r>
            </a:p>
          </p:txBody>
        </p:sp>
        <p:sp>
          <p:nvSpPr>
            <p:cNvPr id="12" name="TextBox 11"/>
            <p:cNvSpPr txBox="1"/>
            <p:nvPr/>
          </p:nvSpPr>
          <p:spPr>
            <a:xfrm>
              <a:off x="6180338" y="2355256"/>
              <a:ext cx="990600" cy="369332"/>
            </a:xfrm>
            <a:prstGeom prst="rect">
              <a:avLst/>
            </a:prstGeom>
            <a:noFill/>
          </p:spPr>
          <p:txBody>
            <a:bodyPr wrap="square" rtlCol="0">
              <a:spAutoFit/>
            </a:bodyPr>
            <a:lstStyle/>
            <a:p>
              <a:pPr algn="ctr">
                <a:defRPr/>
              </a:pPr>
              <a:r>
                <a:rPr lang="en-US" kern="0" dirty="0" smtClean="0">
                  <a:solidFill>
                    <a:srgbClr val="000000"/>
                  </a:solidFill>
                  <a:latin typeface="Calibri"/>
                </a:rPr>
                <a:t>4</a:t>
              </a:r>
            </a:p>
          </p:txBody>
        </p:sp>
        <p:sp>
          <p:nvSpPr>
            <p:cNvPr id="13" name="TextBox 12"/>
            <p:cNvSpPr txBox="1"/>
            <p:nvPr/>
          </p:nvSpPr>
          <p:spPr>
            <a:xfrm>
              <a:off x="7724313" y="2348481"/>
              <a:ext cx="990600" cy="369332"/>
            </a:xfrm>
            <a:prstGeom prst="rect">
              <a:avLst/>
            </a:prstGeom>
            <a:noFill/>
          </p:spPr>
          <p:txBody>
            <a:bodyPr wrap="square" rtlCol="0">
              <a:spAutoFit/>
            </a:bodyPr>
            <a:lstStyle/>
            <a:p>
              <a:pPr algn="ctr">
                <a:defRPr/>
              </a:pPr>
              <a:r>
                <a:rPr lang="en-US" kern="0" dirty="0" smtClean="0">
                  <a:solidFill>
                    <a:srgbClr val="000000"/>
                  </a:solidFill>
                  <a:latin typeface="Calibri"/>
                </a:rPr>
                <a:t>5</a:t>
              </a:r>
            </a:p>
          </p:txBody>
        </p:sp>
        <p:sp>
          <p:nvSpPr>
            <p:cNvPr id="14" name="TextBox 13"/>
            <p:cNvSpPr txBox="1"/>
            <p:nvPr/>
          </p:nvSpPr>
          <p:spPr>
            <a:xfrm>
              <a:off x="381000" y="1981200"/>
              <a:ext cx="8333913" cy="369332"/>
            </a:xfrm>
            <a:prstGeom prst="rect">
              <a:avLst/>
            </a:prstGeom>
            <a:noFill/>
          </p:spPr>
          <p:txBody>
            <a:bodyPr wrap="square" rtlCol="0">
              <a:spAutoFit/>
            </a:bodyPr>
            <a:lstStyle/>
            <a:p>
              <a:pPr algn="ctr">
                <a:defRPr/>
              </a:pPr>
              <a:r>
                <a:rPr lang="en-US" kern="0" dirty="0" smtClean="0">
                  <a:solidFill>
                    <a:srgbClr val="000000"/>
                  </a:solidFill>
                  <a:cs typeface="Times New Roman" pitchFamily="18" charset="0"/>
                </a:rPr>
                <a:t>Grade Level</a:t>
              </a:r>
            </a:p>
          </p:txBody>
        </p:sp>
        <p:sp>
          <p:nvSpPr>
            <p:cNvPr id="15" name="TextBox 14"/>
            <p:cNvSpPr txBox="1"/>
            <p:nvPr/>
          </p:nvSpPr>
          <p:spPr>
            <a:xfrm>
              <a:off x="495300" y="4467876"/>
              <a:ext cx="762000" cy="276999"/>
            </a:xfrm>
            <a:prstGeom prst="rect">
              <a:avLst/>
            </a:prstGeom>
            <a:noFill/>
          </p:spPr>
          <p:txBody>
            <a:bodyPr wrap="square" rtlCol="0">
              <a:spAutoFit/>
            </a:bodyPr>
            <a:lstStyle/>
            <a:p>
              <a:pPr>
                <a:defRPr/>
              </a:pPr>
              <a:r>
                <a:rPr lang="en-US" sz="1200" b="1" i="1" kern="0" dirty="0" smtClean="0">
                  <a:solidFill>
                    <a:srgbClr val="000000"/>
                  </a:solidFill>
                  <a:latin typeface="Calibri"/>
                </a:rPr>
                <a:t>K.OA.1</a:t>
              </a:r>
            </a:p>
          </p:txBody>
        </p:sp>
        <p:sp>
          <p:nvSpPr>
            <p:cNvPr id="16" name="TextBox 15"/>
            <p:cNvSpPr txBox="1"/>
            <p:nvPr/>
          </p:nvSpPr>
          <p:spPr>
            <a:xfrm>
              <a:off x="1943100" y="4481898"/>
              <a:ext cx="762000" cy="276999"/>
            </a:xfrm>
            <a:prstGeom prst="rect">
              <a:avLst/>
            </a:prstGeom>
            <a:noFill/>
          </p:spPr>
          <p:txBody>
            <a:bodyPr wrap="square" rtlCol="0">
              <a:spAutoFit/>
            </a:bodyPr>
            <a:lstStyle/>
            <a:p>
              <a:pPr>
                <a:defRPr/>
              </a:pPr>
              <a:r>
                <a:rPr lang="en-US" sz="1200" b="1" i="1" kern="0" dirty="0" smtClean="0">
                  <a:solidFill>
                    <a:srgbClr val="000000"/>
                  </a:solidFill>
                  <a:latin typeface="Calibri"/>
                </a:rPr>
                <a:t>1.OA.1</a:t>
              </a:r>
            </a:p>
          </p:txBody>
        </p:sp>
        <p:sp>
          <p:nvSpPr>
            <p:cNvPr id="17" name="TextBox 16"/>
            <p:cNvSpPr txBox="1"/>
            <p:nvPr/>
          </p:nvSpPr>
          <p:spPr>
            <a:xfrm>
              <a:off x="3475238" y="4467877"/>
              <a:ext cx="762000" cy="276999"/>
            </a:xfrm>
            <a:prstGeom prst="rect">
              <a:avLst/>
            </a:prstGeom>
            <a:noFill/>
          </p:spPr>
          <p:txBody>
            <a:bodyPr wrap="square" rtlCol="0">
              <a:spAutoFit/>
            </a:bodyPr>
            <a:lstStyle/>
            <a:p>
              <a:pPr>
                <a:defRPr/>
              </a:pPr>
              <a:r>
                <a:rPr lang="en-US" sz="1200" b="1" i="1" kern="0" dirty="0" smtClean="0">
                  <a:solidFill>
                    <a:srgbClr val="000000"/>
                  </a:solidFill>
                  <a:latin typeface="Calibri"/>
                </a:rPr>
                <a:t>2.OA.1</a:t>
              </a:r>
            </a:p>
          </p:txBody>
        </p:sp>
        <p:sp>
          <p:nvSpPr>
            <p:cNvPr id="18" name="TextBox 17"/>
            <p:cNvSpPr txBox="1"/>
            <p:nvPr/>
          </p:nvSpPr>
          <p:spPr>
            <a:xfrm>
              <a:off x="4712563" y="4467878"/>
              <a:ext cx="1143000" cy="276999"/>
            </a:xfrm>
            <a:prstGeom prst="rect">
              <a:avLst/>
            </a:prstGeom>
            <a:noFill/>
          </p:spPr>
          <p:txBody>
            <a:bodyPr wrap="square" rtlCol="0">
              <a:spAutoFit/>
            </a:bodyPr>
            <a:lstStyle/>
            <a:p>
              <a:pPr>
                <a:defRPr/>
              </a:pPr>
              <a:r>
                <a:rPr lang="en-US" sz="1200" b="1" i="1" kern="0" dirty="0" smtClean="0">
                  <a:solidFill>
                    <a:srgbClr val="000000"/>
                  </a:solidFill>
                  <a:latin typeface="Calibri"/>
                </a:rPr>
                <a:t>3.OA.1, 3.OA.2</a:t>
              </a:r>
            </a:p>
          </p:txBody>
        </p:sp>
        <p:sp>
          <p:nvSpPr>
            <p:cNvPr id="19" name="TextBox 18"/>
            <p:cNvSpPr txBox="1"/>
            <p:nvPr/>
          </p:nvSpPr>
          <p:spPr>
            <a:xfrm>
              <a:off x="6456287" y="4481899"/>
              <a:ext cx="653248" cy="276999"/>
            </a:xfrm>
            <a:prstGeom prst="rect">
              <a:avLst/>
            </a:prstGeom>
            <a:noFill/>
          </p:spPr>
          <p:txBody>
            <a:bodyPr wrap="square" rtlCol="0">
              <a:spAutoFit/>
            </a:bodyPr>
            <a:lstStyle/>
            <a:p>
              <a:pPr>
                <a:defRPr/>
              </a:pPr>
              <a:r>
                <a:rPr lang="en-US" sz="1200" b="1" i="1" kern="0" dirty="0" smtClean="0">
                  <a:solidFill>
                    <a:srgbClr val="000000"/>
                  </a:solidFill>
                  <a:latin typeface="Calibri"/>
                </a:rPr>
                <a:t>4.OA.1</a:t>
              </a:r>
            </a:p>
          </p:txBody>
        </p:sp>
        <p:sp>
          <p:nvSpPr>
            <p:cNvPr id="20" name="TextBox 19"/>
            <p:cNvSpPr txBox="1"/>
            <p:nvPr/>
          </p:nvSpPr>
          <p:spPr>
            <a:xfrm>
              <a:off x="7838613" y="4497288"/>
              <a:ext cx="762000" cy="276999"/>
            </a:xfrm>
            <a:prstGeom prst="rect">
              <a:avLst/>
            </a:prstGeom>
            <a:noFill/>
          </p:spPr>
          <p:txBody>
            <a:bodyPr wrap="square" rtlCol="0">
              <a:spAutoFit/>
            </a:bodyPr>
            <a:lstStyle/>
            <a:p>
              <a:pPr>
                <a:defRPr/>
              </a:pPr>
              <a:r>
                <a:rPr lang="en-US" sz="1200" b="1" i="1" kern="0" dirty="0" smtClean="0">
                  <a:solidFill>
                    <a:srgbClr val="000000"/>
                  </a:solidFill>
                  <a:latin typeface="Calibri"/>
                </a:rPr>
                <a:t>5.OA.1</a:t>
              </a:r>
            </a:p>
          </p:txBody>
        </p:sp>
        <p:pic>
          <p:nvPicPr>
            <p:cNvPr id="2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400" y="4950542"/>
              <a:ext cx="600086" cy="63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884" y="5501265"/>
              <a:ext cx="5969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300" y="4953000"/>
              <a:ext cx="5969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15725" y="4943962"/>
              <a:ext cx="1119581" cy="1114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3196331" y="4893915"/>
              <a:ext cx="1351625" cy="1384995"/>
            </a:xfrm>
            <a:prstGeom prst="rect">
              <a:avLst/>
            </a:prstGeom>
            <a:noFill/>
          </p:spPr>
          <p:txBody>
            <a:bodyPr wrap="square" rtlCol="0">
              <a:spAutoFit/>
            </a:bodyPr>
            <a:lstStyle/>
            <a:p>
              <a:pPr>
                <a:defRPr/>
              </a:pPr>
              <a:r>
                <a:rPr lang="en-US" sz="1200" kern="0" dirty="0" smtClean="0">
                  <a:solidFill>
                    <a:srgbClr val="000000"/>
                  </a:solidFill>
                  <a:latin typeface="Comic Sans MS" pitchFamily="66" charset="0"/>
                </a:rPr>
                <a:t>Craig has $20. He buys 6 squirt guns for $2 each. How much money does he have left?</a:t>
              </a:r>
            </a:p>
          </p:txBody>
        </p:sp>
        <p:sp>
          <p:nvSpPr>
            <p:cNvPr id="26" name="TextBox 25"/>
            <p:cNvSpPr txBox="1"/>
            <p:nvPr/>
          </p:nvSpPr>
          <p:spPr>
            <a:xfrm>
              <a:off x="6090081" y="4893915"/>
              <a:ext cx="1437443" cy="369332"/>
            </a:xfrm>
            <a:prstGeom prst="rect">
              <a:avLst/>
            </a:prstGeom>
            <a:noFill/>
          </p:spPr>
          <p:txBody>
            <a:bodyPr wrap="square" rtlCol="0">
              <a:spAutoFit/>
            </a:bodyPr>
            <a:lstStyle/>
            <a:p>
              <a:pPr>
                <a:defRPr/>
              </a:pPr>
              <a:r>
                <a:rPr lang="en-US" kern="0" dirty="0" smtClean="0">
                  <a:solidFill>
                    <a:srgbClr val="3A9AF0"/>
                  </a:solidFill>
                  <a:latin typeface="Arial Black" pitchFamily="34" charset="0"/>
                </a:rPr>
                <a:t>5</a:t>
              </a:r>
              <a:r>
                <a:rPr lang="en-US" kern="0" dirty="0" smtClean="0">
                  <a:solidFill>
                    <a:srgbClr val="000000"/>
                  </a:solidFill>
                  <a:latin typeface="Arial Black" pitchFamily="34" charset="0"/>
                </a:rPr>
                <a:t>x</a:t>
              </a:r>
              <a:r>
                <a:rPr lang="en-US" kern="0" dirty="0" smtClean="0">
                  <a:solidFill>
                    <a:srgbClr val="FF0000"/>
                  </a:solidFill>
                  <a:latin typeface="Arial Black" pitchFamily="34" charset="0"/>
                </a:rPr>
                <a:t>7 </a:t>
              </a:r>
              <a:r>
                <a:rPr lang="en-US" kern="0" dirty="0" smtClean="0">
                  <a:solidFill>
                    <a:srgbClr val="000000"/>
                  </a:solidFill>
                  <a:latin typeface="Arial Black" pitchFamily="34" charset="0"/>
                </a:rPr>
                <a:t>= </a:t>
              </a:r>
              <a:r>
                <a:rPr lang="en-US" kern="0" dirty="0" smtClean="0">
                  <a:solidFill>
                    <a:srgbClr val="FF0000"/>
                  </a:solidFill>
                  <a:latin typeface="Arial Black" pitchFamily="34" charset="0"/>
                </a:rPr>
                <a:t>7</a:t>
              </a:r>
              <a:r>
                <a:rPr lang="en-US" kern="0" dirty="0" smtClean="0">
                  <a:solidFill>
                    <a:srgbClr val="000000"/>
                  </a:solidFill>
                  <a:latin typeface="Arial Black" pitchFamily="34" charset="0"/>
                </a:rPr>
                <a:t>x</a:t>
              </a:r>
              <a:r>
                <a:rPr lang="en-US" kern="0" dirty="0" smtClean="0">
                  <a:solidFill>
                    <a:srgbClr val="00B0F0"/>
                  </a:solidFill>
                  <a:latin typeface="Arial Black" pitchFamily="34" charset="0"/>
                </a:rPr>
                <a:t>5</a:t>
              </a:r>
              <a:endParaRPr lang="en-US" kern="0" dirty="0" smtClean="0">
                <a:solidFill>
                  <a:srgbClr val="3A9AF0"/>
                </a:solidFill>
                <a:latin typeface="Arial Black" pitchFamily="34" charset="0"/>
              </a:endParaRPr>
            </a:p>
          </p:txBody>
        </p:sp>
        <p:pic>
          <p:nvPicPr>
            <p:cNvPr id="27"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38621" y="4965582"/>
              <a:ext cx="1406773" cy="595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Straight Arrow Connector 27"/>
            <p:cNvCxnSpPr/>
            <p:nvPr/>
          </p:nvCxnSpPr>
          <p:spPr>
            <a:xfrm flipH="1">
              <a:off x="279400" y="2165866"/>
              <a:ext cx="3576838" cy="0"/>
            </a:xfrm>
            <a:prstGeom prst="straightConnector1">
              <a:avLst/>
            </a:prstGeom>
            <a:noFill/>
            <a:ln w="9525" cap="flat" cmpd="sng" algn="ctr">
              <a:solidFill>
                <a:srgbClr val="BDDDFA">
                  <a:shade val="95000"/>
                  <a:satMod val="105000"/>
                </a:srgbClr>
              </a:solidFill>
              <a:prstDash val="solid"/>
              <a:tailEnd type="arrow"/>
            </a:ln>
            <a:effectLst/>
          </p:spPr>
        </p:cxnSp>
        <p:cxnSp>
          <p:nvCxnSpPr>
            <p:cNvPr id="29" name="Straight Arrow Connector 28"/>
            <p:cNvCxnSpPr>
              <a:endCxn id="14" idx="3"/>
            </p:cNvCxnSpPr>
            <p:nvPr/>
          </p:nvCxnSpPr>
          <p:spPr>
            <a:xfrm>
              <a:off x="5257800" y="2165866"/>
              <a:ext cx="3457113" cy="0"/>
            </a:xfrm>
            <a:prstGeom prst="straightConnector1">
              <a:avLst/>
            </a:prstGeom>
            <a:noFill/>
            <a:ln w="9525" cap="flat" cmpd="sng" algn="ctr">
              <a:solidFill>
                <a:srgbClr val="BDDDFA">
                  <a:shade val="95000"/>
                  <a:satMod val="105000"/>
                </a:srgbClr>
              </a:solidFill>
              <a:prstDash val="solid"/>
              <a:tailEnd type="arrow"/>
            </a:ln>
            <a:effectLst/>
          </p:spPr>
        </p:cxnSp>
        <p:pic>
          <p:nvPicPr>
            <p:cNvPr id="3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9226" y="4998729"/>
              <a:ext cx="1453348" cy="1028775"/>
            </a:xfrm>
            <a:prstGeom prst="rect">
              <a:avLst/>
            </a:prstGeom>
            <a:ln w="9525">
              <a:noFill/>
              <a:miter lim="800000"/>
              <a:headEnd/>
              <a:tailEnd/>
            </a:ln>
            <a:effectLst>
              <a:outerShdw blurRad="292100" dist="139700" dir="2700000" algn="tl" rotWithShape="0">
                <a:srgbClr val="FFFFFF">
                  <a:alpha val="65000"/>
                </a:srgb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348035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C0DCE1E-8A6A-4DD0-9C7E-0A30779B2309}" type="slidenum">
              <a:rPr lang="en-US" smtClean="0">
                <a:solidFill>
                  <a:srgbClr val="000000">
                    <a:tint val="75000"/>
                  </a:srgbClr>
                </a:solidFill>
              </a:rPr>
              <a:pPr/>
              <a:t>6</a:t>
            </a:fld>
            <a:endParaRPr lang="en-US" dirty="0">
              <a:solidFill>
                <a:srgbClr val="000000">
                  <a:tint val="75000"/>
                </a:srgb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458200" cy="6858000"/>
          </a:xfrm>
          <a:prstGeom prst="rect">
            <a:avLst/>
          </a:prstGeom>
        </p:spPr>
      </p:pic>
      <p:sp>
        <p:nvSpPr>
          <p:cNvPr id="6" name="TextBox 5"/>
          <p:cNvSpPr txBox="1"/>
          <p:nvPr/>
        </p:nvSpPr>
        <p:spPr>
          <a:xfrm>
            <a:off x="3124200" y="1985665"/>
            <a:ext cx="3352800" cy="923330"/>
          </a:xfrm>
          <a:prstGeom prst="rect">
            <a:avLst/>
          </a:prstGeom>
          <a:noFill/>
        </p:spPr>
        <p:txBody>
          <a:bodyPr wrap="square" rtlCol="0">
            <a:spAutoFit/>
          </a:bodyPr>
          <a:lstStyle/>
          <a:p>
            <a:pPr algn="ctr"/>
            <a:r>
              <a:rPr lang="en-US" sz="5400" b="1" dirty="0" smtClean="0">
                <a:solidFill>
                  <a:srgbClr val="000000"/>
                </a:solidFill>
                <a:latin typeface="Tempus Sans ITC" pitchFamily="82" charset="0"/>
              </a:rPr>
              <a:t>Algebra</a:t>
            </a:r>
            <a:endParaRPr lang="en-US" sz="5400" b="1" dirty="0">
              <a:solidFill>
                <a:srgbClr val="000000"/>
              </a:solidFill>
              <a:latin typeface="Tempus Sans ITC" pitchFamily="82" charset="0"/>
            </a:endParaRPr>
          </a:p>
        </p:txBody>
      </p:sp>
    </p:spTree>
    <p:extLst>
      <p:ext uri="{BB962C8B-B14F-4D97-AF65-F5344CB8AC3E}">
        <p14:creationId xmlns:p14="http://schemas.microsoft.com/office/powerpoint/2010/main" val="4165913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3</a:t>
            </a:r>
            <a:endParaRPr lang="en-US" dirty="0"/>
          </a:p>
        </p:txBody>
      </p:sp>
      <p:sp>
        <p:nvSpPr>
          <p:cNvPr id="4" name="Content Placeholder 3"/>
          <p:cNvSpPr>
            <a:spLocks noGrp="1"/>
          </p:cNvSpPr>
          <p:nvPr>
            <p:ph sz="half" idx="1"/>
          </p:nvPr>
        </p:nvSpPr>
        <p:spPr>
          <a:xfrm>
            <a:off x="457200" y="1600200"/>
            <a:ext cx="5205573" cy="4525963"/>
          </a:xfrm>
        </p:spPr>
        <p:txBody>
          <a:bodyPr/>
          <a:lstStyle/>
          <a:p>
            <a:pPr marL="0" indent="0">
              <a:buNone/>
            </a:pPr>
            <a:r>
              <a:rPr lang="en-US" b="1" dirty="0" smtClean="0"/>
              <a:t>Rigor</a:t>
            </a:r>
          </a:p>
          <a:p>
            <a:pPr lvl="0"/>
            <a:r>
              <a:rPr lang="en-US" dirty="0">
                <a:solidFill>
                  <a:srgbClr val="000000"/>
                </a:solidFill>
              </a:rPr>
              <a:t>Conceptual understanding</a:t>
            </a:r>
          </a:p>
          <a:p>
            <a:pPr lvl="0"/>
            <a:r>
              <a:rPr lang="en-US" dirty="0" smtClean="0"/>
              <a:t>Application to real-world situations</a:t>
            </a:r>
          </a:p>
          <a:p>
            <a:pPr lvl="0"/>
            <a:r>
              <a:rPr lang="en-US" dirty="0" smtClean="0">
                <a:solidFill>
                  <a:srgbClr val="000000"/>
                </a:solidFill>
              </a:rPr>
              <a:t>Fluency </a:t>
            </a:r>
            <a:r>
              <a:rPr lang="en-US" dirty="0">
                <a:solidFill>
                  <a:srgbClr val="000000"/>
                </a:solidFill>
              </a:rPr>
              <a:t>with arithmetic</a:t>
            </a:r>
          </a:p>
          <a:p>
            <a:endParaRPr lang="en-US" dirty="0" smtClean="0"/>
          </a:p>
        </p:txBody>
      </p:sp>
      <p:sp>
        <p:nvSpPr>
          <p:cNvPr id="3" name="Slide Number Placeholder 2"/>
          <p:cNvSpPr>
            <a:spLocks noGrp="1"/>
          </p:cNvSpPr>
          <p:nvPr>
            <p:ph type="sldNum" sz="quarter" idx="12"/>
          </p:nvPr>
        </p:nvSpPr>
        <p:spPr/>
        <p:txBody>
          <a:bodyPr/>
          <a:lstStyle/>
          <a:p>
            <a:fld id="{4C0DCE1E-8A6A-4DD0-9C7E-0A30779B2309}" type="slidenum">
              <a:rPr lang="en-US" smtClean="0">
                <a:solidFill>
                  <a:srgbClr val="000000">
                    <a:tint val="75000"/>
                  </a:srgbClr>
                </a:solidFill>
              </a:rPr>
              <a:pPr/>
              <a:t>7</a:t>
            </a:fld>
            <a:endParaRPr lang="en-US">
              <a:solidFill>
                <a:srgbClr val="000000">
                  <a:tint val="75000"/>
                </a:srgbClr>
              </a:solidFill>
            </a:endParaRPr>
          </a:p>
        </p:txBody>
      </p:sp>
      <p:sp>
        <p:nvSpPr>
          <p:cNvPr id="5" name="Right Brace 4"/>
          <p:cNvSpPr/>
          <p:nvPr/>
        </p:nvSpPr>
        <p:spPr>
          <a:xfrm>
            <a:off x="5100692" y="1981200"/>
            <a:ext cx="533400" cy="2436418"/>
          </a:xfrm>
          <a:prstGeom prst="rightBrace">
            <a:avLst>
              <a:gd name="adj1" fmla="val 7705"/>
              <a:gd name="adj2" fmla="val 50000"/>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7" name="TextBox 6"/>
          <p:cNvSpPr txBox="1"/>
          <p:nvPr/>
        </p:nvSpPr>
        <p:spPr>
          <a:xfrm>
            <a:off x="5791200" y="2666999"/>
            <a:ext cx="1905000" cy="954107"/>
          </a:xfrm>
          <a:prstGeom prst="rect">
            <a:avLst/>
          </a:prstGeom>
          <a:noFill/>
        </p:spPr>
        <p:txBody>
          <a:bodyPr wrap="square" rtlCol="0">
            <a:spAutoFit/>
          </a:bodyPr>
          <a:lstStyle/>
          <a:p>
            <a:pPr algn="ctr"/>
            <a:r>
              <a:rPr lang="en-US" sz="2800" dirty="0" smtClean="0">
                <a:solidFill>
                  <a:srgbClr val="000000"/>
                </a:solidFill>
              </a:rPr>
              <a:t>With equal intensity</a:t>
            </a:r>
            <a:endParaRPr lang="en-US" sz="2800" dirty="0">
              <a:solidFill>
                <a:srgbClr val="00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4451865"/>
            <a:ext cx="4268056" cy="2134028"/>
          </a:xfrm>
          <a:prstGeom prst="rect">
            <a:avLst/>
          </a:prstGeom>
        </p:spPr>
      </p:pic>
    </p:spTree>
    <p:extLst>
      <p:ext uri="{BB962C8B-B14F-4D97-AF65-F5344CB8AC3E}">
        <p14:creationId xmlns:p14="http://schemas.microsoft.com/office/powerpoint/2010/main" val="3916311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Rigor</a:t>
            </a:r>
            <a:endParaRPr lang="en-US" dirty="0"/>
          </a:p>
        </p:txBody>
      </p:sp>
      <p:sp>
        <p:nvSpPr>
          <p:cNvPr id="4" name="Content Placeholder 3"/>
          <p:cNvSpPr>
            <a:spLocks noGrp="1"/>
          </p:cNvSpPr>
          <p:nvPr>
            <p:ph idx="1"/>
          </p:nvPr>
        </p:nvSpPr>
        <p:spPr/>
        <p:txBody>
          <a:bodyPr/>
          <a:lstStyle/>
          <a:p>
            <a:pPr>
              <a:buFont typeface="Wingdings" pitchFamily="2" charset="2"/>
              <a:buChar char="ü"/>
            </a:pPr>
            <a:r>
              <a:rPr lang="en-US" dirty="0" smtClean="0"/>
              <a:t>Conceptual understanding of key concepts.</a:t>
            </a:r>
            <a:endParaRPr lang="en-US" dirty="0"/>
          </a:p>
          <a:p>
            <a:pPr lvl="1"/>
            <a:r>
              <a:rPr lang="en-US" dirty="0" smtClean="0"/>
              <a:t>Foster students’ ability to access concepts from a number of perspectives</a:t>
            </a:r>
            <a:r>
              <a:rPr lang="en-US" dirty="0"/>
              <a:t> </a:t>
            </a:r>
            <a:endParaRPr lang="en-US" dirty="0" smtClean="0"/>
          </a:p>
          <a:p>
            <a:pPr lvl="1"/>
            <a:r>
              <a:rPr lang="en-US" dirty="0" smtClean="0"/>
              <a:t>math is seen as more than a set of mnemonics or discrete procedures.</a:t>
            </a:r>
          </a:p>
        </p:txBody>
      </p:sp>
      <p:sp>
        <p:nvSpPr>
          <p:cNvPr id="3" name="Slide Number Placeholder 2"/>
          <p:cNvSpPr>
            <a:spLocks noGrp="1"/>
          </p:cNvSpPr>
          <p:nvPr>
            <p:ph type="sldNum" sz="quarter" idx="12"/>
          </p:nvPr>
        </p:nvSpPr>
        <p:spPr/>
        <p:txBody>
          <a:bodyPr/>
          <a:lstStyle/>
          <a:p>
            <a:fld id="{4C0DCE1E-8A6A-4DD0-9C7E-0A30779B2309}" type="slidenum">
              <a:rPr lang="en-US" smtClean="0">
                <a:solidFill>
                  <a:srgbClr val="000000">
                    <a:tint val="75000"/>
                  </a:srgbClr>
                </a:solidFill>
              </a:rPr>
              <a:pPr/>
              <a:t>8</a:t>
            </a:fld>
            <a:endParaRPr lang="en-US">
              <a:solidFill>
                <a:srgbClr val="000000">
                  <a:tint val="75000"/>
                </a:srgb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343400"/>
            <a:ext cx="2143125" cy="2143125"/>
          </a:xfrm>
          <a:prstGeom prst="rect">
            <a:avLst/>
          </a:prstGeom>
        </p:spPr>
      </p:pic>
    </p:spTree>
    <p:extLst>
      <p:ext uri="{BB962C8B-B14F-4D97-AF65-F5344CB8AC3E}">
        <p14:creationId xmlns:p14="http://schemas.microsoft.com/office/powerpoint/2010/main" val="3596330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143000"/>
          </a:xfrm>
        </p:spPr>
        <p:txBody>
          <a:bodyPr/>
          <a:lstStyle/>
          <a:p>
            <a:r>
              <a:rPr lang="en-US" dirty="0" smtClean="0"/>
              <a:t>Priorities in Mathematics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96662489"/>
              </p:ext>
            </p:extLst>
          </p:nvPr>
        </p:nvGraphicFramePr>
        <p:xfrm>
          <a:off x="381000" y="1981200"/>
          <a:ext cx="7772400" cy="2494280"/>
        </p:xfrm>
        <a:graphic>
          <a:graphicData uri="http://schemas.openxmlformats.org/drawingml/2006/table">
            <a:tbl>
              <a:tblPr firstRow="1" bandRow="1">
                <a:tableStyleId>{5940675A-B579-460E-94D1-54222C63F5DA}</a:tableStyleId>
              </a:tblPr>
              <a:tblGrid>
                <a:gridCol w="990600"/>
                <a:gridCol w="6781800"/>
              </a:tblGrid>
              <a:tr h="370840">
                <a:tc>
                  <a:txBody>
                    <a:bodyPr/>
                    <a:lstStyle/>
                    <a:p>
                      <a:r>
                        <a:rPr lang="en-US" b="1" dirty="0" smtClean="0"/>
                        <a:t>Grade</a:t>
                      </a:r>
                      <a:endParaRPr lang="en-US" b="1" dirty="0"/>
                    </a:p>
                  </a:txBody>
                  <a:tcPr/>
                </a:tc>
                <a:tc>
                  <a:txBody>
                    <a:bodyPr/>
                    <a:lstStyle/>
                    <a:p>
                      <a:pPr algn="ctr"/>
                      <a:r>
                        <a:rPr lang="en-US" b="1" dirty="0" smtClean="0"/>
                        <a:t>Priorities in Support of Rich Instruction</a:t>
                      </a:r>
                      <a:r>
                        <a:rPr lang="en-US" b="1" baseline="0" dirty="0" smtClean="0"/>
                        <a:t> and Expectations of Fluency and </a:t>
                      </a:r>
                      <a:r>
                        <a:rPr lang="en-US" b="1" i="1" baseline="0" dirty="0" smtClean="0"/>
                        <a:t>Conceptual Understanding</a:t>
                      </a:r>
                      <a:endParaRPr lang="en-US" b="1" i="1" dirty="0"/>
                    </a:p>
                  </a:txBody>
                  <a:tcPr/>
                </a:tc>
              </a:tr>
              <a:tr h="370840">
                <a:tc>
                  <a:txBody>
                    <a:bodyPr/>
                    <a:lstStyle/>
                    <a:p>
                      <a:pPr algn="ctr"/>
                      <a:r>
                        <a:rPr lang="en-US" dirty="0" smtClean="0"/>
                        <a:t>K-2</a:t>
                      </a:r>
                      <a:endParaRPr lang="en-US" dirty="0"/>
                    </a:p>
                  </a:txBody>
                  <a:tcPr/>
                </a:tc>
                <a:tc>
                  <a:txBody>
                    <a:bodyPr/>
                    <a:lstStyle/>
                    <a:p>
                      <a:r>
                        <a:rPr lang="en-US" dirty="0" smtClean="0"/>
                        <a:t>Addition and subtraction,</a:t>
                      </a:r>
                      <a:r>
                        <a:rPr lang="en-US" baseline="0" dirty="0" smtClean="0"/>
                        <a:t> measurement using whole numbers</a:t>
                      </a:r>
                      <a:endParaRPr lang="en-US" dirty="0"/>
                    </a:p>
                  </a:txBody>
                  <a:tcPr/>
                </a:tc>
              </a:tr>
              <a:tr h="370840">
                <a:tc>
                  <a:txBody>
                    <a:bodyPr/>
                    <a:lstStyle/>
                    <a:p>
                      <a:pPr algn="ctr"/>
                      <a:r>
                        <a:rPr lang="en-US" dirty="0" smtClean="0"/>
                        <a:t>3-5</a:t>
                      </a:r>
                      <a:endParaRPr lang="en-US" dirty="0"/>
                    </a:p>
                  </a:txBody>
                  <a:tcPr/>
                </a:tc>
                <a:tc>
                  <a:txBody>
                    <a:bodyPr/>
                    <a:lstStyle/>
                    <a:p>
                      <a:r>
                        <a:rPr lang="en-US" dirty="0" smtClean="0"/>
                        <a:t>Multiplication</a:t>
                      </a:r>
                      <a:r>
                        <a:rPr lang="en-US" baseline="0" dirty="0" smtClean="0"/>
                        <a:t> and division of whole numbers and fractions</a:t>
                      </a:r>
                      <a:endParaRPr lang="en-US" dirty="0"/>
                    </a:p>
                  </a:txBody>
                  <a:tcPr/>
                </a:tc>
              </a:tr>
              <a:tr h="370840">
                <a:tc>
                  <a:txBody>
                    <a:bodyPr/>
                    <a:lstStyle/>
                    <a:p>
                      <a:pPr algn="ctr"/>
                      <a:r>
                        <a:rPr lang="en-US" dirty="0" smtClean="0"/>
                        <a:t>6</a:t>
                      </a:r>
                      <a:endParaRPr lang="en-US" dirty="0"/>
                    </a:p>
                  </a:txBody>
                  <a:tcPr/>
                </a:tc>
                <a:tc>
                  <a:txBody>
                    <a:bodyPr/>
                    <a:lstStyle/>
                    <a:p>
                      <a:r>
                        <a:rPr lang="en-US" dirty="0" smtClean="0"/>
                        <a:t>Ratios and</a:t>
                      </a:r>
                      <a:r>
                        <a:rPr lang="en-US" baseline="0" dirty="0" smtClean="0"/>
                        <a:t> proportional relationships; early expressions and equations</a:t>
                      </a:r>
                      <a:endParaRPr lang="en-US" dirty="0"/>
                    </a:p>
                  </a:txBody>
                  <a:tcPr/>
                </a:tc>
              </a:tr>
              <a:tr h="370840">
                <a:tc>
                  <a:txBody>
                    <a:bodyPr/>
                    <a:lstStyle/>
                    <a:p>
                      <a:pPr algn="ctr"/>
                      <a:r>
                        <a:rPr lang="en-US" dirty="0" smtClean="0"/>
                        <a:t>7</a:t>
                      </a:r>
                      <a:endParaRPr lang="en-US" dirty="0"/>
                    </a:p>
                  </a:txBody>
                  <a:tcPr/>
                </a:tc>
                <a:tc>
                  <a:txBody>
                    <a:bodyPr/>
                    <a:lstStyle/>
                    <a:p>
                      <a:r>
                        <a:rPr lang="en-US" dirty="0" smtClean="0"/>
                        <a:t>Ratios and proportional relationships; arithmetic</a:t>
                      </a:r>
                      <a:r>
                        <a:rPr lang="en-US" baseline="0" dirty="0" smtClean="0"/>
                        <a:t> of rational numbers</a:t>
                      </a:r>
                      <a:endParaRPr lang="en-US" dirty="0"/>
                    </a:p>
                  </a:txBody>
                  <a:tcPr/>
                </a:tc>
              </a:tr>
              <a:tr h="370840">
                <a:tc>
                  <a:txBody>
                    <a:bodyPr/>
                    <a:lstStyle/>
                    <a:p>
                      <a:pPr algn="ctr"/>
                      <a:r>
                        <a:rPr lang="en-US" dirty="0" smtClean="0"/>
                        <a:t>8</a:t>
                      </a:r>
                      <a:endParaRPr lang="en-US" dirty="0"/>
                    </a:p>
                  </a:txBody>
                  <a:tcPr/>
                </a:tc>
                <a:tc>
                  <a:txBody>
                    <a:bodyPr/>
                    <a:lstStyle/>
                    <a:p>
                      <a:r>
                        <a:rPr lang="en-US" dirty="0" smtClean="0"/>
                        <a:t>Linear algebra</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9</a:t>
            </a:fld>
            <a:endParaRPr lang="en-US" dirty="0">
              <a:solidFill>
                <a:srgbClr val="000000">
                  <a:tint val="75000"/>
                </a:srgbClr>
              </a:solidFill>
            </a:endParaRPr>
          </a:p>
        </p:txBody>
      </p:sp>
    </p:spTree>
    <p:extLst>
      <p:ext uri="{BB962C8B-B14F-4D97-AF65-F5344CB8AC3E}">
        <p14:creationId xmlns:p14="http://schemas.microsoft.com/office/powerpoint/2010/main" val="1165392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605</TotalTime>
  <Words>1761</Words>
  <Application>Microsoft Office PowerPoint</Application>
  <PresentationFormat>On-screen Show (4:3)</PresentationFormat>
  <Paragraphs>308</Paragraphs>
  <Slides>28</Slides>
  <Notes>11</Notes>
  <HiddenSlides>0</HiddenSlides>
  <MMClips>0</MMClips>
  <ScaleCrop>false</ScaleCrop>
  <HeadingPairs>
    <vt:vector size="4" baseType="variant">
      <vt:variant>
        <vt:lpstr>Theme</vt:lpstr>
      </vt:variant>
      <vt:variant>
        <vt:i4>15</vt:i4>
      </vt:variant>
      <vt:variant>
        <vt:lpstr>Slide Titles</vt:lpstr>
      </vt:variant>
      <vt:variant>
        <vt:i4>28</vt:i4>
      </vt:variant>
    </vt:vector>
  </HeadingPairs>
  <TitlesOfParts>
    <vt:vector size="43"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PowerPoint Presentation</vt:lpstr>
      <vt:lpstr>Alaska Mathematics Standards: Content and Mathematical Practice</vt:lpstr>
      <vt:lpstr>Shifts in Mathematics</vt:lpstr>
      <vt:lpstr>PowerPoint Presentation</vt:lpstr>
      <vt:lpstr>PowerPoint Presentation</vt:lpstr>
      <vt:lpstr>PowerPoint Presentation</vt:lpstr>
      <vt:lpstr>Shift 3</vt:lpstr>
      <vt:lpstr>Rigor</vt:lpstr>
      <vt:lpstr>Priorities in Mathematics</vt:lpstr>
      <vt:lpstr>Required Fluencies in K-6</vt:lpstr>
      <vt:lpstr>Application</vt:lpstr>
      <vt:lpstr>Mathematical Practices</vt:lpstr>
      <vt:lpstr>Standards for Mathematical Practice</vt:lpstr>
      <vt:lpstr>Standards for Mathematical Practice</vt:lpstr>
      <vt:lpstr>Resources on the Flash Drive</vt:lpstr>
      <vt:lpstr>Mathematics Standards</vt:lpstr>
      <vt:lpstr>Performance Tasks</vt:lpstr>
      <vt:lpstr>Performance Tasks</vt:lpstr>
      <vt:lpstr>Sidewalk Patterns</vt:lpstr>
      <vt:lpstr>PowerPoint Presentation</vt:lpstr>
      <vt:lpstr>Task Based Instruction</vt:lpstr>
      <vt:lpstr>Great Tasks</vt:lpstr>
      <vt:lpstr>PowerPoint Presentation</vt:lpstr>
      <vt:lpstr>PowerPoint Presentation</vt:lpstr>
      <vt:lpstr>PowerPoint Presentation</vt:lpstr>
      <vt:lpstr>Lesson Planning Model</vt:lpstr>
      <vt:lpstr>Resources</vt:lpstr>
      <vt:lpstr>Contact Information</vt:lpstr>
    </vt:vector>
  </TitlesOfParts>
  <Company>Dept. of Education and Early Development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Riddle, Deborah A</dc:creator>
  <cp:lastModifiedBy>Riddle, Deborah A</cp:lastModifiedBy>
  <cp:revision>50</cp:revision>
  <dcterms:created xsi:type="dcterms:W3CDTF">2013-07-02T18:01:34Z</dcterms:created>
  <dcterms:modified xsi:type="dcterms:W3CDTF">2013-08-26T23:13:56Z</dcterms:modified>
</cp:coreProperties>
</file>