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0" r:id="rId2"/>
  </p:sldMasterIdLst>
  <p:notesMasterIdLst>
    <p:notesMasterId r:id="rId22"/>
  </p:notesMasterIdLst>
  <p:sldIdLst>
    <p:sldId id="256" r:id="rId3"/>
    <p:sldId id="299" r:id="rId4"/>
    <p:sldId id="298" r:id="rId5"/>
    <p:sldId id="316" r:id="rId6"/>
    <p:sldId id="317" r:id="rId7"/>
    <p:sldId id="311" r:id="rId8"/>
    <p:sldId id="312" r:id="rId9"/>
    <p:sldId id="304" r:id="rId10"/>
    <p:sldId id="306" r:id="rId11"/>
    <p:sldId id="319" r:id="rId12"/>
    <p:sldId id="320" r:id="rId13"/>
    <p:sldId id="321" r:id="rId14"/>
    <p:sldId id="307" r:id="rId15"/>
    <p:sldId id="323" r:id="rId16"/>
    <p:sldId id="308" r:id="rId17"/>
    <p:sldId id="324" r:id="rId18"/>
    <p:sldId id="309" r:id="rId19"/>
    <p:sldId id="325" r:id="rId20"/>
    <p:sldId id="29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574" autoAdjust="0"/>
  </p:normalViewPr>
  <p:slideViewPr>
    <p:cSldViewPr>
      <p:cViewPr varScale="1">
        <p:scale>
          <a:sx n="72" d="100"/>
          <a:sy n="72" d="100"/>
        </p:scale>
        <p:origin x="-110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5C6569-AB68-4513-8024-132C2B3A9581}" type="datetimeFigureOut">
              <a:rPr lang="en-US" smtClean="0"/>
              <a:t>7/2/2013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5616F-AEA1-43B2-A2BA-DB9CC3334943}" type="slidenum">
              <a:rPr lang="en-US" smtClean="0"/>
              <a:t>‹#›</a:t>
            </a:fld>
            <a:endParaRPr lang="en-US"/>
          </a:p>
        </p:txBody>
      </p:sp>
    </p:spTree>
    <p:extLst>
      <p:ext uri="{BB962C8B-B14F-4D97-AF65-F5344CB8AC3E}">
        <p14:creationId xmlns:p14="http://schemas.microsoft.com/office/powerpoint/2010/main" val="3891096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an</a:t>
            </a:r>
            <a:r>
              <a:rPr lang="en-US" baseline="0" dirty="0" smtClean="0"/>
              <a:t> overview of the three shifts of the Alaska Mathematics Standards</a:t>
            </a:r>
            <a:endParaRPr lang="en-US" dirty="0"/>
          </a:p>
        </p:txBody>
      </p:sp>
      <p:sp>
        <p:nvSpPr>
          <p:cNvPr id="4" name="Slide Number Placeholder 3"/>
          <p:cNvSpPr>
            <a:spLocks noGrp="1"/>
          </p:cNvSpPr>
          <p:nvPr>
            <p:ph type="sldNum" sz="quarter" idx="10"/>
          </p:nvPr>
        </p:nvSpPr>
        <p:spPr/>
        <p:txBody>
          <a:bodyPr/>
          <a:lstStyle/>
          <a:p>
            <a:fld id="{B525616F-AEA1-43B2-A2BA-DB9CC3334943}" type="slidenum">
              <a:rPr lang="en-US" smtClean="0"/>
              <a:t>1</a:t>
            </a:fld>
            <a:endParaRPr lang="en-US"/>
          </a:p>
        </p:txBody>
      </p:sp>
    </p:spTree>
    <p:extLst>
      <p:ext uri="{BB962C8B-B14F-4D97-AF65-F5344CB8AC3E}">
        <p14:creationId xmlns:p14="http://schemas.microsoft.com/office/powerpoint/2010/main" val="2099739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9633" name="Shape 211"/>
          <p:cNvSpPr>
            <a:spLocks noGrp="1" noRot="1" noChangeAspect="1" noTextEdit="1"/>
          </p:cNvSpPr>
          <p:nvPr>
            <p:ph type="sldImg" idx="2"/>
          </p:nvPr>
        </p:nvSpPr>
        <p:spPr>
          <a:noFill/>
          <a:ln>
            <a:headEnd/>
            <a:tailEnd/>
          </a:ln>
        </p:spPr>
      </p:sp>
      <p:sp>
        <p:nvSpPr>
          <p:cNvPr id="69634" name="Shape 21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tIns="45700" bIns="45700" numCol="1" anchor="t" compatLnSpc="1">
            <a:prstTxWarp prst="textNoShape">
              <a:avLst/>
            </a:prstTxWarp>
            <a:spAutoFit/>
          </a:bodyPr>
          <a:lstStyle>
            <a:lvl1pPr marL="171450" indent="-171450">
              <a:defRPr sz="1200">
                <a:solidFill>
                  <a:schemeClr val="tx1"/>
                </a:solidFill>
                <a:latin typeface="Arial" charset="0"/>
                <a:ea typeface="ＭＳ Ｐゴシック" charset="0"/>
                <a:cs typeface="ＭＳ Ｐゴシック" charset="0"/>
              </a:defRPr>
            </a:lvl1pPr>
            <a:lvl2pPr>
              <a:defRPr sz="1200">
                <a:solidFill>
                  <a:schemeClr val="tx1"/>
                </a:solidFill>
                <a:latin typeface="Arial" charset="0"/>
                <a:ea typeface="ＭＳ Ｐゴシック" charset="0"/>
              </a:defRPr>
            </a:lvl2pPr>
            <a:lvl3pPr>
              <a:defRPr sz="1200">
                <a:solidFill>
                  <a:schemeClr val="tx1"/>
                </a:solidFill>
                <a:latin typeface="Arial" charset="0"/>
                <a:ea typeface="ＭＳ Ｐゴシック" charset="0"/>
              </a:defRPr>
            </a:lvl3pPr>
            <a:lvl4pPr>
              <a:defRPr sz="1200">
                <a:solidFill>
                  <a:schemeClr val="tx1"/>
                </a:solidFill>
                <a:latin typeface="Arial" charset="0"/>
                <a:ea typeface="ＭＳ Ｐゴシック" charset="0"/>
              </a:defRPr>
            </a:lvl4pPr>
            <a:lvl5pPr>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pPr eaLnBrk="1" hangingPunct="1">
              <a:spcBef>
                <a:spcPct val="0"/>
              </a:spcBef>
              <a:buFontTx/>
              <a:buChar char="•"/>
            </a:pPr>
            <a:r>
              <a:rPr lang="en-US" dirty="0"/>
              <a:t>Here you see some of the international data that informed the development of the </a:t>
            </a:r>
            <a:r>
              <a:rPr lang="en-US" dirty="0" smtClean="0"/>
              <a:t>CCSSM</a:t>
            </a:r>
            <a:r>
              <a:rPr lang="en-US" baseline="0" dirty="0" smtClean="0"/>
              <a:t> and the Alaska Standards</a:t>
            </a:r>
            <a:r>
              <a:rPr lang="en-US" dirty="0" smtClean="0"/>
              <a:t>.</a:t>
            </a:r>
            <a:r>
              <a:rPr lang="en-US" dirty="0"/>
              <a:t>  On the left you see a coherent progression of multiplication and division of fractions over three grade levels.  </a:t>
            </a:r>
          </a:p>
          <a:p>
            <a:pPr eaLnBrk="1" hangingPunct="1">
              <a:spcBef>
                <a:spcPct val="0"/>
              </a:spcBef>
              <a:buFontTx/>
              <a:buChar char="•"/>
            </a:pPr>
            <a:r>
              <a:rPr lang="en-US" dirty="0"/>
              <a:t>On the right you see excerpts from the </a:t>
            </a:r>
            <a:r>
              <a:rPr lang="en-US" dirty="0" smtClean="0"/>
              <a:t>Alaska</a:t>
            </a:r>
            <a:r>
              <a:rPr lang="en-US" baseline="0" dirty="0" smtClean="0"/>
              <a:t> Standards</a:t>
            </a:r>
            <a:r>
              <a:rPr lang="en-US" dirty="0" smtClean="0"/>
              <a:t> </a:t>
            </a:r>
            <a:r>
              <a:rPr lang="en-US" dirty="0"/>
              <a:t>that address fractions with purpose and direction. The term </a:t>
            </a:r>
            <a:r>
              <a:rPr lang="ja-JP" altLang="en-US" dirty="0"/>
              <a:t>“</a:t>
            </a:r>
            <a:r>
              <a:rPr lang="en-US" altLang="ja-JP" dirty="0"/>
              <a:t>apply and extend previous understandings…</a:t>
            </a:r>
            <a:r>
              <a:rPr lang="ja-JP" altLang="en-US" dirty="0"/>
              <a:t>”</a:t>
            </a:r>
            <a:r>
              <a:rPr lang="en-US" altLang="ja-JP" dirty="0"/>
              <a:t> is a sure sign of the expectation within a progression of concept development. </a:t>
            </a:r>
          </a:p>
          <a:p>
            <a:pPr eaLnBrk="1" hangingPunct="1">
              <a:spcBef>
                <a:spcPct val="0"/>
              </a:spcBef>
              <a:buFontTx/>
              <a:buChar char="•"/>
            </a:pPr>
            <a:r>
              <a:rPr lang="en-US" dirty="0"/>
              <a:t>Looking at the progression of multiplying and dividing fractions, you will see that over these 3 years the students are building on previous knowledge and not just repeating the same thing each year.   You’ll see that in 4</a:t>
            </a:r>
            <a:r>
              <a:rPr lang="en-US" baseline="30000" dirty="0"/>
              <a:t>th</a:t>
            </a:r>
            <a:r>
              <a:rPr lang="en-US" dirty="0"/>
              <a:t> grade students apply and extend previous understandings of multiplication to multiply a fraction by a whole number.  In 5</a:t>
            </a:r>
            <a:r>
              <a:rPr lang="en-US" baseline="30000" dirty="0"/>
              <a:t>th</a:t>
            </a:r>
            <a:r>
              <a:rPr lang="en-US" dirty="0"/>
              <a:t> grade that knowledge and skill is extended to multiply a fraction or whole number by a fraction.  Also in 5</a:t>
            </a:r>
            <a:r>
              <a:rPr lang="en-US" baseline="30000" dirty="0"/>
              <a:t>th</a:t>
            </a:r>
            <a:r>
              <a:rPr lang="en-US" dirty="0"/>
              <a:t> grade, students extend previous understandings of division to divide unit fractions by whole numbers and the reverse.  In 6</a:t>
            </a:r>
            <a:r>
              <a:rPr lang="en-US" baseline="30000" dirty="0"/>
              <a:t>th</a:t>
            </a:r>
            <a:r>
              <a:rPr lang="en-US" dirty="0"/>
              <a:t> grade, students will continue to build on the foundations laid and will divide fractions by fractions.   These are clear and carefully laid progressions.</a:t>
            </a:r>
          </a:p>
        </p:txBody>
      </p:sp>
      <p:sp>
        <p:nvSpPr>
          <p:cNvPr id="69635" name="Shape 213"/>
          <p:cNvSpPr>
            <a:spLocks noGrp="1"/>
          </p:cNvSpPr>
          <p:nvPr>
            <p:ph type="sldNum" sz="quarter" idx="12"/>
          </p:nvPr>
        </p:nvSpPr>
        <p:spPr>
          <a:noFill/>
        </p:spPr>
        <p:txBody>
          <a:bodyPr tIns="45700"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buSzPct val="25000"/>
            </a:pPr>
            <a:r>
              <a:rPr lang="en-US" sz="1200"/>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81" name="Shape 234"/>
          <p:cNvSpPr>
            <a:spLocks noGrp="1" noRot="1" noChangeAspect="1" noTextEdit="1"/>
          </p:cNvSpPr>
          <p:nvPr>
            <p:ph type="sldImg" idx="2"/>
          </p:nvPr>
        </p:nvSpPr>
        <p:spPr>
          <a:noFill/>
          <a:ln>
            <a:headEnd/>
            <a:tailEnd/>
          </a:ln>
        </p:spPr>
      </p:sp>
      <p:sp>
        <p:nvSpPr>
          <p:cNvPr id="235" name="Shape 235"/>
          <p:cNvSpPr txBox="1">
            <a:spLocks noGrp="1"/>
          </p:cNvSpPr>
          <p:nvPr>
            <p:ph type="body" idx="1"/>
          </p:nvPr>
        </p:nvSpPr>
        <p:spPr>
          <a:ln/>
        </p:spPr>
        <p:txBody>
          <a:bodyPr tIns="45700" bIns="45700" anchor="t">
            <a:spAutoFit/>
          </a:bodyPr>
          <a:lstStyle/>
          <a:p>
            <a:pPr marL="285750" indent="-285750" eaLnBrk="1" fontAlgn="auto" hangingPunct="1">
              <a:spcBef>
                <a:spcPts val="0"/>
              </a:spcBef>
              <a:spcAft>
                <a:spcPts val="0"/>
              </a:spcAft>
              <a:buFont typeface="Arial" pitchFamily="34" charset="0"/>
              <a:buChar char="•"/>
              <a:defRPr/>
            </a:pPr>
            <a:r>
              <a:rPr lang="x-none" sz="1400">
                <a:solidFill>
                  <a:schemeClr val="dk1"/>
                </a:solidFill>
                <a:ea typeface="+mn-ea"/>
                <a:cs typeface="+mn-cs"/>
              </a:rPr>
              <a:t>Algebra begins in 6.EE.3 in its cleanest sense. Here is a beautiful illustration of the design of the standards.  </a:t>
            </a:r>
          </a:p>
          <a:p>
            <a:pPr marL="285750" indent="-285750" eaLnBrk="1" fontAlgn="auto" hangingPunct="1">
              <a:spcBef>
                <a:spcPts val="0"/>
              </a:spcBef>
              <a:spcAft>
                <a:spcPts val="0"/>
              </a:spcAft>
              <a:buSzPct val="25000"/>
              <a:buFont typeface="Arial" pitchFamily="34" charset="0"/>
              <a:buChar char="•"/>
              <a:defRPr/>
            </a:pPr>
            <a:r>
              <a:rPr lang="x-none" sz="1400">
                <a:solidFill>
                  <a:schemeClr val="dk1"/>
                </a:solidFill>
                <a:ea typeface="+mn-ea"/>
                <a:cs typeface="+mn-cs"/>
              </a:rPr>
              <a:t>{read slide}</a:t>
            </a:r>
          </a:p>
          <a:p>
            <a:pPr marL="285750" indent="-285750" eaLnBrk="1" fontAlgn="auto" hangingPunct="1">
              <a:spcBef>
                <a:spcPts val="0"/>
              </a:spcBef>
              <a:spcAft>
                <a:spcPts val="0"/>
              </a:spcAft>
              <a:buFont typeface="Arial" pitchFamily="34" charset="0"/>
              <a:buChar char="•"/>
              <a:defRPr/>
            </a:pPr>
            <a:endParaRPr lang="x-none" sz="1800">
              <a:solidFill>
                <a:schemeClr val="dk1"/>
              </a:solidFill>
              <a:ea typeface="+mn-ea"/>
              <a:cs typeface="+mn-cs"/>
            </a:endParaRPr>
          </a:p>
          <a:p>
            <a:pPr eaLnBrk="1" fontAlgn="auto" hangingPunct="1">
              <a:spcBef>
                <a:spcPts val="0"/>
              </a:spcBef>
              <a:spcAft>
                <a:spcPts val="0"/>
              </a:spcAft>
              <a:defRPr/>
            </a:pPr>
            <a:endParaRPr lang="x-none" sz="1800">
              <a:solidFill>
                <a:schemeClr val="dk1"/>
              </a:solidFill>
              <a:ea typeface="+mn-ea"/>
              <a:cs typeface="+mn-cs"/>
            </a:endParaRPr>
          </a:p>
        </p:txBody>
      </p:sp>
      <p:sp>
        <p:nvSpPr>
          <p:cNvPr id="71683" name="Shape 236"/>
          <p:cNvSpPr>
            <a:spLocks noGrp="1"/>
          </p:cNvSpPr>
          <p:nvPr>
            <p:ph type="sldNum" sz="quarter" idx="12"/>
          </p:nvPr>
        </p:nvSpPr>
        <p:spPr>
          <a:noFill/>
        </p:spPr>
        <p:txBody>
          <a:bodyPr tIns="45700"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buSzPct val="25000"/>
            </a:pPr>
            <a:r>
              <a:rPr lang="en-US" sz="1200"/>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3729" name="Shape 252"/>
          <p:cNvSpPr>
            <a:spLocks noGrp="1" noRot="1" noChangeAspect="1" noTextEdit="1"/>
          </p:cNvSpPr>
          <p:nvPr>
            <p:ph type="sldImg" idx="2"/>
          </p:nvPr>
        </p:nvSpPr>
        <p:spPr>
          <a:noFill/>
          <a:ln>
            <a:headEnd/>
            <a:tailEnd/>
          </a:ln>
        </p:spPr>
      </p:sp>
      <p:sp>
        <p:nvSpPr>
          <p:cNvPr id="73730" name="Shape 253"/>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tIns="45700" bIns="45700" numCol="1" anchor="t" compatLnSpc="1">
            <a:prstTxWarp prst="textNoShape">
              <a:avLst/>
            </a:prstTxWarp>
            <a:spAutoFit/>
          </a:bodyPr>
          <a:lstStyle>
            <a:lvl1pPr marL="231775" indent="-231775">
              <a:defRPr sz="1200">
                <a:solidFill>
                  <a:schemeClr val="tx1"/>
                </a:solidFill>
                <a:latin typeface="Arial" charset="0"/>
                <a:ea typeface="ＭＳ Ｐゴシック" charset="0"/>
                <a:cs typeface="ＭＳ Ｐゴシック" charset="0"/>
              </a:defRPr>
            </a:lvl1pPr>
            <a:lvl2pPr>
              <a:defRPr sz="1200">
                <a:solidFill>
                  <a:schemeClr val="tx1"/>
                </a:solidFill>
                <a:latin typeface="Arial" charset="0"/>
                <a:ea typeface="ＭＳ Ｐゴシック" charset="0"/>
              </a:defRPr>
            </a:lvl2pPr>
            <a:lvl3pPr>
              <a:defRPr sz="1200">
                <a:solidFill>
                  <a:schemeClr val="tx1"/>
                </a:solidFill>
                <a:latin typeface="Arial" charset="0"/>
                <a:ea typeface="ＭＳ Ｐゴシック" charset="0"/>
              </a:defRPr>
            </a:lvl3pPr>
            <a:lvl4pPr>
              <a:defRPr sz="1200">
                <a:solidFill>
                  <a:schemeClr val="tx1"/>
                </a:solidFill>
                <a:latin typeface="Arial" charset="0"/>
                <a:ea typeface="ＭＳ Ｐゴシック" charset="0"/>
              </a:defRPr>
            </a:lvl4pPr>
            <a:lvl5pPr>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pPr eaLnBrk="1" hangingPunct="1">
              <a:spcBef>
                <a:spcPct val="0"/>
              </a:spcBef>
              <a:buClr>
                <a:srgbClr val="000000"/>
              </a:buClr>
              <a:buSzPct val="102000"/>
              <a:buFontTx/>
              <a:buChar char="•"/>
            </a:pPr>
            <a:r>
              <a:rPr lang="en-US" sz="1400"/>
              <a:t>Instead of bar charts being </a:t>
            </a:r>
            <a:r>
              <a:rPr lang="ja-JP" altLang="en-US" sz="1400"/>
              <a:t>“</a:t>
            </a:r>
            <a:r>
              <a:rPr lang="en-US" altLang="ja-JP" sz="1400"/>
              <a:t>yet another thing to cover,</a:t>
            </a:r>
            <a:r>
              <a:rPr lang="ja-JP" altLang="en-US" sz="1400"/>
              <a:t>”</a:t>
            </a:r>
            <a:r>
              <a:rPr lang="en-US" altLang="ja-JP" sz="1400"/>
              <a:t> detracting from focus, t</a:t>
            </a:r>
            <a:r>
              <a:rPr lang="en-US" altLang="ja-JP" sz="1400">
                <a:solidFill>
                  <a:srgbClr val="000000"/>
                </a:solidFill>
                <a:cs typeface="Arial" charset="0"/>
                <a:sym typeface="Arial" charset="0"/>
              </a:rPr>
              <a:t>he standard is telling you how to </a:t>
            </a:r>
            <a:r>
              <a:rPr lang="ja-JP" altLang="en-US" sz="1400">
                <a:solidFill>
                  <a:srgbClr val="000000"/>
                </a:solidFill>
                <a:cs typeface="Arial" charset="0"/>
                <a:sym typeface="Arial" charset="0"/>
              </a:rPr>
              <a:t>“</a:t>
            </a:r>
            <a:r>
              <a:rPr lang="en-US" altLang="ja-JP" sz="1400">
                <a:solidFill>
                  <a:srgbClr val="000000"/>
                </a:solidFill>
                <a:cs typeface="Arial" charset="0"/>
                <a:sym typeface="Arial" charset="0"/>
              </a:rPr>
              <a:t>aim</a:t>
            </a:r>
            <a:r>
              <a:rPr lang="ja-JP" altLang="en-US" sz="1400">
                <a:solidFill>
                  <a:srgbClr val="000000"/>
                </a:solidFill>
                <a:cs typeface="Arial" charset="0"/>
                <a:sym typeface="Arial" charset="0"/>
              </a:rPr>
              <a:t>”</a:t>
            </a:r>
            <a:r>
              <a:rPr lang="en-US" altLang="ja-JP" sz="1400">
                <a:solidFill>
                  <a:srgbClr val="000000"/>
                </a:solidFill>
                <a:cs typeface="Arial" charset="0"/>
                <a:sym typeface="Arial" charset="0"/>
              </a:rPr>
              <a:t> bar charts back around to the major work of the grade. </a:t>
            </a:r>
            <a:r>
              <a:rPr lang="en-US" altLang="ja-JP" sz="1400"/>
              <a:t>These connections are explicit in the standards. While in the past picture or bar graphs might have been distinct things to be assessed, now they need to be connected to the major work of the grade.</a:t>
            </a:r>
          </a:p>
          <a:p>
            <a:pPr eaLnBrk="1" hangingPunct="1">
              <a:spcBef>
                <a:spcPct val="0"/>
              </a:spcBef>
            </a:pPr>
            <a:endParaRPr lang="en-US" sz="1800"/>
          </a:p>
        </p:txBody>
      </p:sp>
      <p:sp>
        <p:nvSpPr>
          <p:cNvPr id="73731" name="Shape 254"/>
          <p:cNvSpPr>
            <a:spLocks noGrp="1"/>
          </p:cNvSpPr>
          <p:nvPr>
            <p:ph type="sldNum" sz="quarter" idx="12"/>
          </p:nvPr>
        </p:nvSpPr>
        <p:spPr>
          <a:noFill/>
        </p:spPr>
        <p:txBody>
          <a:bodyPr tIns="45700"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buSzPct val="25000"/>
            </a:pPr>
            <a:r>
              <a:rPr lang="en-US" sz="1200"/>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79">
              <a:spcBef>
                <a:spcPct val="0"/>
              </a:spcBef>
            </a:pPr>
            <a:r>
              <a:rPr lang="en-US" dirty="0" smtClean="0"/>
              <a:t>This shift is about the depth of what is expected in the standards, and also about what one should expect to see happening in the classroom, in curricular materials, and so on. </a:t>
            </a:r>
          </a:p>
          <a:p>
            <a:pPr defTabSz="912879">
              <a:spcBef>
                <a:spcPct val="0"/>
              </a:spcBef>
            </a:pPr>
            <a:endParaRPr lang="en-US" dirty="0"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w Cen MT" pitchFamily="34" charset="0"/>
                <a:ea typeface="MS PGothic" pitchFamily="34" charset="-128"/>
              </a:defRPr>
            </a:lvl1pPr>
            <a:lvl2pPr marL="729057" indent="-280406" eaLnBrk="0" hangingPunct="0">
              <a:defRPr>
                <a:solidFill>
                  <a:schemeClr val="tx1"/>
                </a:solidFill>
                <a:latin typeface="Tw Cen MT" pitchFamily="34" charset="0"/>
                <a:ea typeface="MS PGothic" pitchFamily="34" charset="-128"/>
              </a:defRPr>
            </a:lvl2pPr>
            <a:lvl3pPr marL="1121626" indent="-224325" eaLnBrk="0" hangingPunct="0">
              <a:defRPr>
                <a:solidFill>
                  <a:schemeClr val="tx1"/>
                </a:solidFill>
                <a:latin typeface="Tw Cen MT" pitchFamily="34" charset="0"/>
                <a:ea typeface="MS PGothic" pitchFamily="34" charset="-128"/>
              </a:defRPr>
            </a:lvl3pPr>
            <a:lvl4pPr marL="1570276" indent="-224325" eaLnBrk="0" hangingPunct="0">
              <a:defRPr>
                <a:solidFill>
                  <a:schemeClr val="tx1"/>
                </a:solidFill>
                <a:latin typeface="Tw Cen MT" pitchFamily="34" charset="0"/>
                <a:ea typeface="MS PGothic" pitchFamily="34" charset="-128"/>
              </a:defRPr>
            </a:lvl4pPr>
            <a:lvl5pPr marL="2018927" indent="-224325" eaLnBrk="0" hangingPunct="0">
              <a:defRPr>
                <a:solidFill>
                  <a:schemeClr val="tx1"/>
                </a:solidFill>
                <a:latin typeface="Tw Cen MT" pitchFamily="34" charset="0"/>
                <a:ea typeface="MS PGothic" pitchFamily="34" charset="-128"/>
              </a:defRPr>
            </a:lvl5pPr>
            <a:lvl6pPr marL="2467577" indent="-224325" eaLnBrk="0" fontAlgn="base" hangingPunct="0">
              <a:spcBef>
                <a:spcPct val="0"/>
              </a:spcBef>
              <a:spcAft>
                <a:spcPct val="0"/>
              </a:spcAft>
              <a:defRPr>
                <a:solidFill>
                  <a:schemeClr val="tx1"/>
                </a:solidFill>
                <a:latin typeface="Tw Cen MT" pitchFamily="34" charset="0"/>
                <a:ea typeface="MS PGothic" pitchFamily="34" charset="-128"/>
              </a:defRPr>
            </a:lvl6pPr>
            <a:lvl7pPr marL="2916227" indent="-224325" eaLnBrk="0" fontAlgn="base" hangingPunct="0">
              <a:spcBef>
                <a:spcPct val="0"/>
              </a:spcBef>
              <a:spcAft>
                <a:spcPct val="0"/>
              </a:spcAft>
              <a:defRPr>
                <a:solidFill>
                  <a:schemeClr val="tx1"/>
                </a:solidFill>
                <a:latin typeface="Tw Cen MT" pitchFamily="34" charset="0"/>
                <a:ea typeface="MS PGothic" pitchFamily="34" charset="-128"/>
              </a:defRPr>
            </a:lvl7pPr>
            <a:lvl8pPr marL="3364878" indent="-224325" eaLnBrk="0" fontAlgn="base" hangingPunct="0">
              <a:spcBef>
                <a:spcPct val="0"/>
              </a:spcBef>
              <a:spcAft>
                <a:spcPct val="0"/>
              </a:spcAft>
              <a:defRPr>
                <a:solidFill>
                  <a:schemeClr val="tx1"/>
                </a:solidFill>
                <a:latin typeface="Tw Cen MT" pitchFamily="34" charset="0"/>
                <a:ea typeface="MS PGothic" pitchFamily="34" charset="-128"/>
              </a:defRPr>
            </a:lvl8pPr>
            <a:lvl9pPr marL="3813528" indent="-224325" eaLnBrk="0" fontAlgn="base" hangingPunct="0">
              <a:spcBef>
                <a:spcPct val="0"/>
              </a:spcBef>
              <a:spcAft>
                <a:spcPct val="0"/>
              </a:spcAft>
              <a:defRPr>
                <a:solidFill>
                  <a:schemeClr val="tx1"/>
                </a:solidFill>
                <a:latin typeface="Tw Cen MT" pitchFamily="34" charset="0"/>
                <a:ea typeface="MS PGothic" pitchFamily="34" charset="-128"/>
              </a:defRPr>
            </a:lvl9pPr>
          </a:lstStyle>
          <a:p>
            <a:pPr eaLnBrk="1" hangingPunct="1"/>
            <a:fld id="{42F2C8F4-4577-4276-9174-B60F6C1E20D6}" type="slidenum">
              <a:rPr lang="en-US">
                <a:latin typeface="Calibri" pitchFamily="34" charset="0"/>
              </a:rPr>
              <a:pPr eaLnBrk="1" hangingPunct="1"/>
              <a:t>13</a:t>
            </a:fld>
            <a:endParaRPr lang="en-US">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6017" name="Shape 292"/>
          <p:cNvSpPr>
            <a:spLocks noGrp="1" noRot="1" noChangeAspect="1" noTextEdit="1"/>
          </p:cNvSpPr>
          <p:nvPr>
            <p:ph type="sldImg" idx="2"/>
          </p:nvPr>
        </p:nvSpPr>
        <p:spPr>
          <a:noFill/>
          <a:ln>
            <a:headEnd/>
            <a:tailEnd/>
          </a:ln>
        </p:spPr>
      </p:sp>
      <p:sp>
        <p:nvSpPr>
          <p:cNvPr id="86018" name="Shape 293"/>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tIns="45700" bIns="45700" numCol="1" anchor="t" compatLnSpc="1">
            <a:prstTxWarp prst="textNoShape">
              <a:avLst/>
            </a:prstTxWarp>
            <a:spAutoFit/>
          </a:bodyPr>
          <a:lstStyle>
            <a:lvl1pPr marL="285750" indent="-285750">
              <a:defRPr sz="1200">
                <a:solidFill>
                  <a:schemeClr val="tx1"/>
                </a:solidFill>
                <a:latin typeface="Arial" charset="0"/>
                <a:ea typeface="ＭＳ Ｐゴシック" charset="0"/>
                <a:cs typeface="ＭＳ Ｐゴシック" charset="0"/>
              </a:defRPr>
            </a:lvl1pPr>
            <a:lvl2pPr>
              <a:defRPr sz="1200">
                <a:solidFill>
                  <a:schemeClr val="tx1"/>
                </a:solidFill>
                <a:latin typeface="Arial" charset="0"/>
                <a:ea typeface="ＭＳ Ｐゴシック" charset="0"/>
              </a:defRPr>
            </a:lvl2pPr>
            <a:lvl3pPr>
              <a:defRPr sz="1200">
                <a:solidFill>
                  <a:schemeClr val="tx1"/>
                </a:solidFill>
                <a:latin typeface="Arial" charset="0"/>
                <a:ea typeface="ＭＳ Ｐゴシック" charset="0"/>
              </a:defRPr>
            </a:lvl3pPr>
            <a:lvl4pPr>
              <a:defRPr sz="1200">
                <a:solidFill>
                  <a:schemeClr val="tx1"/>
                </a:solidFill>
                <a:latin typeface="Arial" charset="0"/>
                <a:ea typeface="ＭＳ Ｐゴシック" charset="0"/>
              </a:defRPr>
            </a:lvl4pPr>
            <a:lvl5pPr>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pPr eaLnBrk="1" hangingPunct="1">
              <a:spcBef>
                <a:spcPct val="0"/>
              </a:spcBef>
              <a:buFontTx/>
              <a:buChar char="•"/>
            </a:pPr>
            <a:r>
              <a:rPr lang="en-US" sz="1400"/>
              <a:t>One aspect of rigor is building solid conceptual understanding.  Once we have a set of standards that are in fact focused, teachers and students have the time and space to develop solid conceptual understanding. {read the slide}  There is no longer the pressure to quickly teach students how to superficially get to the answer, often relying on tricks or mnemonics. The standards instead require a real commitment to understanding mathematics, not just how to get the answer.  </a:t>
            </a:r>
          </a:p>
          <a:p>
            <a:pPr eaLnBrk="1" hangingPunct="1">
              <a:spcBef>
                <a:spcPct val="0"/>
              </a:spcBef>
              <a:buFontTx/>
              <a:buChar char="•"/>
            </a:pPr>
            <a:r>
              <a:rPr lang="en-US" sz="1400"/>
              <a:t>As an example, it is not sufficient to simply know the procedure for finding equivalent fractions, but students also need to know what it means for numbers to be written in equivalent forms. </a:t>
            </a:r>
          </a:p>
          <a:p>
            <a:pPr eaLnBrk="1" hangingPunct="1">
              <a:spcBef>
                <a:spcPct val="0"/>
              </a:spcBef>
              <a:buFontTx/>
              <a:buChar char="•"/>
            </a:pPr>
            <a:r>
              <a:rPr lang="en-US" sz="1400"/>
              <a:t>Attention to conceptual understanding is one way that we can start counting on students building on prior knowledge.  It is very difficult to build further math proficiency on a set mnemonics or discrete procedures.  </a:t>
            </a:r>
          </a:p>
        </p:txBody>
      </p:sp>
      <p:sp>
        <p:nvSpPr>
          <p:cNvPr id="86019" name="Shape 294"/>
          <p:cNvSpPr>
            <a:spLocks noGrp="1"/>
          </p:cNvSpPr>
          <p:nvPr>
            <p:ph type="sldNum" sz="quarter" idx="12"/>
          </p:nvPr>
        </p:nvSpPr>
        <p:spPr>
          <a:noFill/>
        </p:spPr>
        <p:txBody>
          <a:bodyPr tIns="45700"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buSzPct val="25000"/>
            </a:pPr>
            <a:r>
              <a:rPr lang="en-US" sz="1200"/>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25616F-AEA1-43B2-A2BA-DB9CC3334943}" type="slidenum">
              <a:rPr lang="en-US" smtClean="0"/>
              <a:t>15</a:t>
            </a:fld>
            <a:endParaRPr lang="en-US"/>
          </a:p>
        </p:txBody>
      </p:sp>
    </p:spTree>
    <p:extLst>
      <p:ext uri="{BB962C8B-B14F-4D97-AF65-F5344CB8AC3E}">
        <p14:creationId xmlns:p14="http://schemas.microsoft.com/office/powerpoint/2010/main" val="2334684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4209" name="Shape 311"/>
          <p:cNvSpPr>
            <a:spLocks noGrp="1" noRot="1" noChangeAspect="1" noTextEdit="1"/>
          </p:cNvSpPr>
          <p:nvPr>
            <p:ph type="sldImg" idx="2"/>
          </p:nvPr>
        </p:nvSpPr>
        <p:spPr>
          <a:noFill/>
          <a:ln>
            <a:headEnd/>
            <a:tailEnd/>
          </a:ln>
        </p:spPr>
      </p:sp>
      <p:sp>
        <p:nvSpPr>
          <p:cNvPr id="94210" name="Shape 31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tIns="45700" bIns="45700" numCol="1" anchor="t" compatLnSpc="1">
            <a:prstTxWarp prst="textNoShape">
              <a:avLst/>
            </a:prstTxWarp>
            <a:spAutoFit/>
          </a:bodyPr>
          <a:lstStyle>
            <a:lvl1pPr marL="285750" indent="-285750">
              <a:defRPr sz="1200">
                <a:solidFill>
                  <a:schemeClr val="tx1"/>
                </a:solidFill>
                <a:latin typeface="Arial" charset="0"/>
                <a:ea typeface="ＭＳ Ｐゴシック" charset="0"/>
                <a:cs typeface="ＭＳ Ｐゴシック" charset="0"/>
              </a:defRPr>
            </a:lvl1pPr>
            <a:lvl2pPr>
              <a:defRPr sz="1200">
                <a:solidFill>
                  <a:schemeClr val="tx1"/>
                </a:solidFill>
                <a:latin typeface="Arial" charset="0"/>
                <a:ea typeface="ＭＳ Ｐゴシック" charset="0"/>
              </a:defRPr>
            </a:lvl2pPr>
            <a:lvl3pPr>
              <a:defRPr sz="1200">
                <a:solidFill>
                  <a:schemeClr val="tx1"/>
                </a:solidFill>
                <a:latin typeface="Arial" charset="0"/>
                <a:ea typeface="ＭＳ Ｐゴシック" charset="0"/>
              </a:defRPr>
            </a:lvl3pPr>
            <a:lvl4pPr>
              <a:defRPr sz="1200">
                <a:solidFill>
                  <a:schemeClr val="tx1"/>
                </a:solidFill>
                <a:latin typeface="Arial" charset="0"/>
                <a:ea typeface="ＭＳ Ｐゴシック" charset="0"/>
              </a:defRPr>
            </a:lvl4pPr>
            <a:lvl5pPr>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pPr eaLnBrk="1" hangingPunct="1">
              <a:spcBef>
                <a:spcPct val="0"/>
              </a:spcBef>
              <a:buSzPct val="25000"/>
              <a:buFontTx/>
              <a:buChar char="•"/>
            </a:pPr>
            <a:r>
              <a:rPr lang="en-US" sz="1400" dirty="0"/>
              <a:t>Another aspect of rigor is procedural skill and fluency.  {read slide}</a:t>
            </a:r>
          </a:p>
          <a:p>
            <a:pPr eaLnBrk="1" hangingPunct="1">
              <a:spcBef>
                <a:spcPct val="0"/>
              </a:spcBef>
              <a:buFontTx/>
              <a:buChar char="•"/>
            </a:pPr>
            <a:r>
              <a:rPr lang="en-US" sz="1400" dirty="0"/>
              <a:t>Note that this is not memorization absent understanding. This is the outcome of a carefully laid out learning progression. </a:t>
            </a:r>
          </a:p>
          <a:p>
            <a:pPr eaLnBrk="1" hangingPunct="1">
              <a:spcBef>
                <a:spcPct val="0"/>
              </a:spcBef>
              <a:buFontTx/>
              <a:buChar char="•"/>
            </a:pPr>
            <a:r>
              <a:rPr lang="en-US" sz="1400" dirty="0"/>
              <a:t>At the same time, we can</a:t>
            </a:r>
            <a:r>
              <a:rPr lang="ja-JP" altLang="en-US" sz="1400" dirty="0"/>
              <a:t>’</a:t>
            </a:r>
            <a:r>
              <a:rPr lang="en-US" altLang="ja-JP" sz="1400" dirty="0"/>
              <a:t>t expect fluency to be a natural outcome without addressing it specifically in the classroom and in our materials. Some students might require more practice than others, and that should be attended to. </a:t>
            </a:r>
          </a:p>
          <a:p>
            <a:pPr eaLnBrk="1" hangingPunct="1">
              <a:spcBef>
                <a:spcPct val="0"/>
              </a:spcBef>
              <a:buFontTx/>
              <a:buChar char="•"/>
            </a:pPr>
            <a:r>
              <a:rPr lang="en-US" sz="1400" dirty="0"/>
              <a:t>Additionally, there is not one approach to get to speed and accuracy that will work for all students.  All students, however, will need to develop a way to get there.  </a:t>
            </a:r>
          </a:p>
          <a:p>
            <a:pPr eaLnBrk="1" hangingPunct="1">
              <a:spcBef>
                <a:spcPct val="0"/>
              </a:spcBef>
              <a:buFontTx/>
              <a:buChar char="•"/>
            </a:pPr>
            <a:r>
              <a:rPr lang="en-US" sz="1400" dirty="0"/>
              <a:t>It is important to note here that while teachers in grades K-5 may find creative ways to use calculators in the classroom, students are not meeting the standards when they use them--not just in the area of fluency, but in all other areas of the standards as well.</a:t>
            </a:r>
          </a:p>
        </p:txBody>
      </p:sp>
      <p:sp>
        <p:nvSpPr>
          <p:cNvPr id="94211" name="Shape 313"/>
          <p:cNvSpPr>
            <a:spLocks noGrp="1"/>
          </p:cNvSpPr>
          <p:nvPr>
            <p:ph type="sldNum" sz="quarter" idx="12"/>
          </p:nvPr>
        </p:nvSpPr>
        <p:spPr>
          <a:noFill/>
        </p:spPr>
        <p:txBody>
          <a:bodyPr tIns="45700"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buSzPct val="25000"/>
            </a:pPr>
            <a:r>
              <a:rPr lang="en-US" sz="1200"/>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i="1" dirty="0" smtClean="0"/>
              <a:t>Fluent</a:t>
            </a:r>
            <a:r>
              <a:rPr lang="en-US" dirty="0" smtClean="0"/>
              <a:t> in the particular Standards cited here means </a:t>
            </a:r>
            <a:r>
              <a:rPr lang="en-US" altLang="en-US" dirty="0" smtClean="0"/>
              <a:t>“</a:t>
            </a:r>
            <a:r>
              <a:rPr lang="en-US" dirty="0" smtClean="0"/>
              <a:t>fast and accurate.</a:t>
            </a:r>
            <a:r>
              <a:rPr lang="en-US" altLang="en-US" dirty="0" smtClean="0"/>
              <a:t>”</a:t>
            </a:r>
            <a:r>
              <a:rPr lang="en-US" dirty="0" smtClean="0"/>
              <a:t> It might also help to think of fluency as meaning the same thing as when we say that somebody is fluent in a foreign language: when you</a:t>
            </a:r>
            <a:r>
              <a:rPr lang="en-US" altLang="en-US" dirty="0" smtClean="0"/>
              <a:t>’</a:t>
            </a:r>
            <a:r>
              <a:rPr lang="en-US" dirty="0" smtClean="0"/>
              <a:t>re fluent, you flow. Fluent isn</a:t>
            </a:r>
            <a:r>
              <a:rPr lang="en-US" altLang="en-US" dirty="0" smtClean="0"/>
              <a:t>’</a:t>
            </a:r>
            <a:r>
              <a:rPr lang="en-US" dirty="0" smtClean="0"/>
              <a:t>t halting, stumbling, or reversing oneself. </a:t>
            </a:r>
          </a:p>
          <a:p>
            <a:pPr eaLnBrk="1" hangingPunct="1">
              <a:spcBef>
                <a:spcPct val="0"/>
              </a:spcBef>
            </a:pPr>
            <a:endParaRPr lang="en-US" dirty="0" smtClean="0"/>
          </a:p>
          <a:p>
            <a:pPr eaLnBrk="1" hangingPunct="1">
              <a:spcBef>
                <a:spcPct val="0"/>
              </a:spcBef>
            </a:pPr>
            <a:r>
              <a:rPr lang="en-US" dirty="0" smtClean="0"/>
              <a:t>The word </a:t>
            </a:r>
            <a:r>
              <a:rPr lang="en-US" i="1" dirty="0" smtClean="0"/>
              <a:t>fluency</a:t>
            </a:r>
            <a:r>
              <a:rPr lang="en-US" dirty="0" smtClean="0"/>
              <a:t> was used judiciously in the Standards to mark the endpoints of progressions of learning that begin with solid underpinnings and then pass upward through stages of growing maturity. </a:t>
            </a:r>
          </a:p>
          <a:p>
            <a:pPr eaLnBrk="1" hangingPunct="1">
              <a:spcBef>
                <a:spcPct val="0"/>
              </a:spcBef>
            </a:pPr>
            <a:endParaRPr lang="en-US" dirty="0" smtClean="0"/>
          </a:p>
          <a:p>
            <a:pPr eaLnBrk="1" hangingPunct="1">
              <a:spcBef>
                <a:spcPct val="0"/>
              </a:spcBef>
            </a:pPr>
            <a:r>
              <a:rPr lang="en-US" dirty="0" smtClean="0"/>
              <a:t>Some of these fluency expectations are meant to be mental and others with pencil and paper. But for each of them, there should be no hesitation in getting the answer with accuracy.</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w Cen MT" pitchFamily="34" charset="0"/>
                <a:ea typeface="MS PGothic" pitchFamily="34" charset="-128"/>
              </a:defRPr>
            </a:lvl1pPr>
            <a:lvl2pPr marL="729057" indent="-280406" eaLnBrk="0" hangingPunct="0">
              <a:defRPr>
                <a:solidFill>
                  <a:schemeClr val="tx1"/>
                </a:solidFill>
                <a:latin typeface="Tw Cen MT" pitchFamily="34" charset="0"/>
                <a:ea typeface="MS PGothic" pitchFamily="34" charset="-128"/>
              </a:defRPr>
            </a:lvl2pPr>
            <a:lvl3pPr marL="1121626" indent="-224325" eaLnBrk="0" hangingPunct="0">
              <a:defRPr>
                <a:solidFill>
                  <a:schemeClr val="tx1"/>
                </a:solidFill>
                <a:latin typeface="Tw Cen MT" pitchFamily="34" charset="0"/>
                <a:ea typeface="MS PGothic" pitchFamily="34" charset="-128"/>
              </a:defRPr>
            </a:lvl3pPr>
            <a:lvl4pPr marL="1570276" indent="-224325" eaLnBrk="0" hangingPunct="0">
              <a:defRPr>
                <a:solidFill>
                  <a:schemeClr val="tx1"/>
                </a:solidFill>
                <a:latin typeface="Tw Cen MT" pitchFamily="34" charset="0"/>
                <a:ea typeface="MS PGothic" pitchFamily="34" charset="-128"/>
              </a:defRPr>
            </a:lvl4pPr>
            <a:lvl5pPr marL="2018927" indent="-224325" eaLnBrk="0" hangingPunct="0">
              <a:defRPr>
                <a:solidFill>
                  <a:schemeClr val="tx1"/>
                </a:solidFill>
                <a:latin typeface="Tw Cen MT" pitchFamily="34" charset="0"/>
                <a:ea typeface="MS PGothic" pitchFamily="34" charset="-128"/>
              </a:defRPr>
            </a:lvl5pPr>
            <a:lvl6pPr marL="2467577" indent="-224325" eaLnBrk="0" fontAlgn="base" hangingPunct="0">
              <a:spcBef>
                <a:spcPct val="0"/>
              </a:spcBef>
              <a:spcAft>
                <a:spcPct val="0"/>
              </a:spcAft>
              <a:defRPr>
                <a:solidFill>
                  <a:schemeClr val="tx1"/>
                </a:solidFill>
                <a:latin typeface="Tw Cen MT" pitchFamily="34" charset="0"/>
                <a:ea typeface="MS PGothic" pitchFamily="34" charset="-128"/>
              </a:defRPr>
            </a:lvl6pPr>
            <a:lvl7pPr marL="2916227" indent="-224325" eaLnBrk="0" fontAlgn="base" hangingPunct="0">
              <a:spcBef>
                <a:spcPct val="0"/>
              </a:spcBef>
              <a:spcAft>
                <a:spcPct val="0"/>
              </a:spcAft>
              <a:defRPr>
                <a:solidFill>
                  <a:schemeClr val="tx1"/>
                </a:solidFill>
                <a:latin typeface="Tw Cen MT" pitchFamily="34" charset="0"/>
                <a:ea typeface="MS PGothic" pitchFamily="34" charset="-128"/>
              </a:defRPr>
            </a:lvl7pPr>
            <a:lvl8pPr marL="3364878" indent="-224325" eaLnBrk="0" fontAlgn="base" hangingPunct="0">
              <a:spcBef>
                <a:spcPct val="0"/>
              </a:spcBef>
              <a:spcAft>
                <a:spcPct val="0"/>
              </a:spcAft>
              <a:defRPr>
                <a:solidFill>
                  <a:schemeClr val="tx1"/>
                </a:solidFill>
                <a:latin typeface="Tw Cen MT" pitchFamily="34" charset="0"/>
                <a:ea typeface="MS PGothic" pitchFamily="34" charset="-128"/>
              </a:defRPr>
            </a:lvl8pPr>
            <a:lvl9pPr marL="3813528" indent="-224325" eaLnBrk="0" fontAlgn="base" hangingPunct="0">
              <a:spcBef>
                <a:spcPct val="0"/>
              </a:spcBef>
              <a:spcAft>
                <a:spcPct val="0"/>
              </a:spcAft>
              <a:defRPr>
                <a:solidFill>
                  <a:schemeClr val="tx1"/>
                </a:solidFill>
                <a:latin typeface="Tw Cen MT" pitchFamily="34" charset="0"/>
                <a:ea typeface="MS PGothic" pitchFamily="34" charset="-128"/>
              </a:defRPr>
            </a:lvl9pPr>
          </a:lstStyle>
          <a:p>
            <a:pPr eaLnBrk="1" hangingPunct="1"/>
            <a:fld id="{03D9FBFC-5291-4BDC-A371-772CFBE541DB}" type="slidenum">
              <a:rPr lang="en-US">
                <a:latin typeface="Calibri" pitchFamily="34" charset="0"/>
              </a:rPr>
              <a:pPr eaLnBrk="1" hangingPunct="1"/>
              <a:t>17</a:t>
            </a:fld>
            <a:endParaRPr lang="en-US">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0353" name="Shape 332"/>
          <p:cNvSpPr>
            <a:spLocks noGrp="1" noRot="1" noChangeAspect="1" noTextEdit="1"/>
          </p:cNvSpPr>
          <p:nvPr>
            <p:ph type="sldImg" idx="2"/>
          </p:nvPr>
        </p:nvSpPr>
        <p:spPr>
          <a:noFill/>
          <a:ln>
            <a:headEnd/>
            <a:tailEnd/>
          </a:ln>
        </p:spPr>
      </p:sp>
      <p:sp>
        <p:nvSpPr>
          <p:cNvPr id="100354" name="Shape 333"/>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tIns="45700" bIns="45700" numCol="1" anchor="t" compatLnSpc="1">
            <a:prstTxWarp prst="textNoShape">
              <a:avLst/>
            </a:prstTxWarp>
            <a:spAutoFit/>
          </a:bodyPr>
          <a:lstStyle>
            <a:lvl1pPr marL="285750" indent="-285750">
              <a:defRPr sz="1200">
                <a:solidFill>
                  <a:schemeClr val="tx1"/>
                </a:solidFill>
                <a:latin typeface="Arial" charset="0"/>
                <a:ea typeface="ＭＳ Ｐゴシック" charset="0"/>
                <a:cs typeface="ＭＳ Ｐゴシック" charset="0"/>
              </a:defRPr>
            </a:lvl1pPr>
            <a:lvl2pPr>
              <a:defRPr sz="1200">
                <a:solidFill>
                  <a:schemeClr val="tx1"/>
                </a:solidFill>
                <a:latin typeface="Arial" charset="0"/>
                <a:ea typeface="ＭＳ Ｐゴシック" charset="0"/>
              </a:defRPr>
            </a:lvl2pPr>
            <a:lvl3pPr>
              <a:defRPr sz="1200">
                <a:solidFill>
                  <a:schemeClr val="tx1"/>
                </a:solidFill>
                <a:latin typeface="Arial" charset="0"/>
                <a:ea typeface="ＭＳ Ｐゴシック" charset="0"/>
              </a:defRPr>
            </a:lvl3pPr>
            <a:lvl4pPr>
              <a:defRPr sz="1200">
                <a:solidFill>
                  <a:schemeClr val="tx1"/>
                </a:solidFill>
                <a:latin typeface="Arial" charset="0"/>
                <a:ea typeface="ＭＳ Ｐゴシック" charset="0"/>
              </a:defRPr>
            </a:lvl4pPr>
            <a:lvl5pPr>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pPr eaLnBrk="1" hangingPunct="1">
              <a:spcBef>
                <a:spcPct val="0"/>
              </a:spcBef>
              <a:buFontTx/>
              <a:buChar char="•"/>
            </a:pPr>
            <a:r>
              <a:rPr lang="en-US" sz="1400" dirty="0"/>
              <a:t>Using mathematics in problem solving contexts is the third leg of the stool supporting the learning that is going on in the math classroom.</a:t>
            </a:r>
          </a:p>
          <a:p>
            <a:pPr eaLnBrk="1" hangingPunct="1">
              <a:spcBef>
                <a:spcPct val="0"/>
              </a:spcBef>
              <a:buFontTx/>
              <a:buChar char="•"/>
            </a:pPr>
            <a:r>
              <a:rPr lang="en-US" sz="1400" dirty="0"/>
              <a:t>This is the </a:t>
            </a:r>
            <a:r>
              <a:rPr lang="ja-JP" altLang="en-US" sz="1400" dirty="0"/>
              <a:t>“</a:t>
            </a:r>
            <a:r>
              <a:rPr lang="en-US" altLang="ja-JP" sz="1400" dirty="0"/>
              <a:t>why we learn math</a:t>
            </a:r>
            <a:r>
              <a:rPr lang="ja-JP" altLang="en-US" sz="1400" dirty="0"/>
              <a:t>”</a:t>
            </a:r>
            <a:r>
              <a:rPr lang="en-US" altLang="ja-JP" sz="1400" dirty="0"/>
              <a:t> piece, right? We learn it so we can apply it in situations that require mathematical knowledge. There are requirements for application all the way throughout the grades in the </a:t>
            </a:r>
            <a:r>
              <a:rPr lang="en-US" altLang="ja-JP" sz="1400" dirty="0" smtClean="0"/>
              <a:t>Alaska Standards.</a:t>
            </a:r>
            <a:r>
              <a:rPr lang="en-US" altLang="ja-JP" sz="1400" dirty="0"/>
              <a:t>  {read slide}  But again, we can</a:t>
            </a:r>
            <a:r>
              <a:rPr lang="ja-JP" altLang="en-US" sz="1400" dirty="0"/>
              <a:t>’</a:t>
            </a:r>
            <a:r>
              <a:rPr lang="en-US" altLang="ja-JP" sz="1400" dirty="0"/>
              <a:t>t just focus solely on application—we need also to give students opportunities to gain deep insight into the mathematical concepts they are using and also develop fluency with the procedures that will be applied in these situations. The problem-solving aspect of application is what</a:t>
            </a:r>
            <a:r>
              <a:rPr lang="ja-JP" altLang="en-US" sz="1400" dirty="0"/>
              <a:t>’</a:t>
            </a:r>
            <a:r>
              <a:rPr lang="en-US" altLang="ja-JP" sz="1400" dirty="0"/>
              <a:t>s at stake here—if we attempt this with a lack of conceptual knowledge and procedural fluency, the problem just becomes three times harder. </a:t>
            </a:r>
          </a:p>
          <a:p>
            <a:pPr eaLnBrk="1" hangingPunct="1">
              <a:spcBef>
                <a:spcPct val="0"/>
              </a:spcBef>
              <a:buFontTx/>
              <a:buChar char="•"/>
            </a:pPr>
            <a:r>
              <a:rPr lang="en-US" sz="1400" dirty="0"/>
              <a:t>At the same time, we don</a:t>
            </a:r>
            <a:r>
              <a:rPr lang="ja-JP" altLang="en-US" sz="1400" dirty="0"/>
              <a:t>’</a:t>
            </a:r>
            <a:r>
              <a:rPr lang="en-US" altLang="ja-JP" sz="1400" dirty="0"/>
              <a:t>t want to save all the application for the end of the learning progression. Application can be motivational and interesting, and there is a need for students at all levels to connect the mathematics they are learning to the world around them. </a:t>
            </a:r>
            <a:endParaRPr lang="en-US" sz="1400" dirty="0"/>
          </a:p>
        </p:txBody>
      </p:sp>
      <p:sp>
        <p:nvSpPr>
          <p:cNvPr id="100355" name="Shape 334"/>
          <p:cNvSpPr>
            <a:spLocks noGrp="1"/>
          </p:cNvSpPr>
          <p:nvPr>
            <p:ph type="sldNum" sz="quarter" idx="12"/>
          </p:nvPr>
        </p:nvSpPr>
        <p:spPr>
          <a:noFill/>
        </p:spPr>
        <p:txBody>
          <a:bodyPr tIns="45700"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buSzPct val="25000"/>
            </a:pPr>
            <a:r>
              <a:rPr lang="en-US" sz="1200"/>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key contacts for the new Alaska Standards.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93D6950F-542B-4480-AABB-D72B5E1A8F88}" type="slidenum">
              <a:rPr lang="en-US" smtClean="0"/>
              <a:t>19</a:t>
            </a:fld>
            <a:endParaRPr lang="en-US"/>
          </a:p>
        </p:txBody>
      </p:sp>
    </p:spTree>
    <p:extLst>
      <p:ext uri="{BB962C8B-B14F-4D97-AF65-F5344CB8AC3E}">
        <p14:creationId xmlns:p14="http://schemas.microsoft.com/office/powerpoint/2010/main" val="4251489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rPr>
              <a:t>In</a:t>
            </a:r>
            <a:r>
              <a:rPr lang="en-US" baseline="0" dirty="0" smtClean="0">
                <a:latin typeface="+mn-lt"/>
              </a:rPr>
              <a:t> the mathematics standards, there are additionally three shifts which will encourage changes to instructional practices and curriculum. </a:t>
            </a:r>
          </a:p>
          <a:p>
            <a:pPr>
              <a:buFontTx/>
              <a:buNone/>
            </a:pPr>
            <a:endParaRPr lang="en-US" baseline="0" dirty="0" smtClean="0">
              <a:latin typeface="+mn-lt"/>
            </a:endParaRPr>
          </a:p>
          <a:p>
            <a:pPr marL="228600" indent="-228600">
              <a:buFont typeface="+mj-lt"/>
              <a:buAutoNum type="arabicPeriod"/>
            </a:pPr>
            <a:r>
              <a:rPr lang="en-US" sz="1200" dirty="0" smtClean="0">
                <a:latin typeface="+mn-lt"/>
                <a:cs typeface="Arial" pitchFamily="34" charset="0"/>
              </a:rPr>
              <a:t>Focus: 2-3 topics focused on deeply in each grade.</a:t>
            </a:r>
            <a:r>
              <a:rPr lang="en-US" sz="1200" baseline="0" dirty="0" smtClean="0">
                <a:latin typeface="+mn-lt"/>
                <a:cs typeface="Arial" pitchFamily="34" charset="0"/>
              </a:rPr>
              <a:t> For each grade level there are fewer big ideas to be covered</a:t>
            </a:r>
            <a:r>
              <a:rPr lang="en-US" sz="1200" dirty="0" smtClean="0">
                <a:latin typeface="+mn-lt"/>
                <a:cs typeface="Arial" pitchFamily="34" charset="0"/>
              </a:rPr>
              <a:t>.</a:t>
            </a:r>
          </a:p>
          <a:p>
            <a:pPr marL="228600" indent="-228600">
              <a:buFont typeface="+mj-lt"/>
              <a:buAutoNum type="arabicPeriod"/>
            </a:pPr>
            <a:endParaRPr lang="en-US" sz="1200" dirty="0" smtClean="0">
              <a:latin typeface="+mn-lt"/>
              <a:cs typeface="Arial" pitchFamily="34" charset="0"/>
            </a:endParaRPr>
          </a:p>
          <a:p>
            <a:pPr marL="228600" indent="-228600" defTabSz="931774">
              <a:buFont typeface="+mj-lt"/>
              <a:buAutoNum type="arabicPeriod"/>
              <a:defRPr/>
            </a:pPr>
            <a:r>
              <a:rPr lang="en-US" sz="1200" dirty="0" smtClean="0">
                <a:latin typeface="+mn-lt"/>
                <a:cs typeface="Arial" pitchFamily="34" charset="0"/>
              </a:rPr>
              <a:t>Coherence</a:t>
            </a:r>
            <a:r>
              <a:rPr lang="en-US" sz="1200" baseline="0" dirty="0" smtClean="0">
                <a:latin typeface="+mn-lt"/>
                <a:cs typeface="Arial" pitchFamily="34" charset="0"/>
              </a:rPr>
              <a:t>: : Concepts logically connected from one grade to the next and linked to other major topics within the grade. There is a progression of topics allowing for deeper learning each year. This also avoids the re-teaching of topics each year. </a:t>
            </a:r>
          </a:p>
          <a:p>
            <a:pPr marL="228600" indent="-228600" defTabSz="931774">
              <a:buFont typeface="+mj-lt"/>
              <a:buAutoNum type="arabicPeriod"/>
              <a:defRPr/>
            </a:pPr>
            <a:endParaRPr lang="en-US" sz="1200" dirty="0" smtClean="0">
              <a:latin typeface="+mn-lt"/>
              <a:cs typeface="Arial" pitchFamily="34" charset="0"/>
            </a:endParaRPr>
          </a:p>
          <a:p>
            <a:pPr marL="228600" indent="-228600">
              <a:buFont typeface="+mj-lt"/>
              <a:buAutoNum type="arabicPeriod"/>
            </a:pPr>
            <a:r>
              <a:rPr lang="en-US" sz="1200" strike="noStrike" dirty="0" smtClean="0">
                <a:latin typeface="+mn-lt"/>
                <a:cs typeface="Arial" pitchFamily="34" charset="0"/>
              </a:rPr>
              <a:t>Rigor:</a:t>
            </a:r>
            <a:r>
              <a:rPr lang="en-US" sz="1200" strike="noStrike" baseline="0" dirty="0" smtClean="0">
                <a:latin typeface="+mn-lt"/>
                <a:cs typeface="Arial" pitchFamily="34" charset="0"/>
              </a:rPr>
              <a:t> Fluency with arithmetic, application of knowledge to real-world situations, and deep understanding of mathematical concepts.</a:t>
            </a:r>
            <a:r>
              <a:rPr lang="en-US" sz="1200" strike="noStrike" dirty="0" smtClean="0">
                <a:latin typeface="+mn-lt"/>
                <a:cs typeface="Arial" pitchFamily="34" charset="0"/>
              </a:rPr>
              <a:t> The standards e</a:t>
            </a:r>
            <a:r>
              <a:rPr lang="en-US" sz="1200" dirty="0" smtClean="0">
                <a:latin typeface="+mn-lt"/>
                <a:cs typeface="Arial" pitchFamily="34" charset="0"/>
              </a:rPr>
              <a:t>xplicitly start with the goal of career and college readiness and backtrack to develop a body of knowledge to support this goal. </a:t>
            </a:r>
          </a:p>
        </p:txBody>
      </p:sp>
      <p:sp>
        <p:nvSpPr>
          <p:cNvPr id="4" name="Slide Number Placeholder 3"/>
          <p:cNvSpPr>
            <a:spLocks noGrp="1"/>
          </p:cNvSpPr>
          <p:nvPr>
            <p:ph type="sldNum" sz="quarter" idx="10"/>
          </p:nvPr>
        </p:nvSpPr>
        <p:spPr/>
        <p:txBody>
          <a:bodyPr/>
          <a:lstStyle/>
          <a:p>
            <a:fld id="{B525616F-AEA1-43B2-A2BA-DB9CC3334943}" type="slidenum">
              <a:rPr lang="en-US" smtClean="0"/>
              <a:t>2</a:t>
            </a:fld>
            <a:endParaRPr lang="en-US"/>
          </a:p>
        </p:txBody>
      </p:sp>
    </p:spTree>
    <p:extLst>
      <p:ext uri="{BB962C8B-B14F-4D97-AF65-F5344CB8AC3E}">
        <p14:creationId xmlns:p14="http://schemas.microsoft.com/office/powerpoint/2010/main" val="2563476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standards</a:t>
            </a:r>
            <a:r>
              <a:rPr lang="en-US" baseline="0" dirty="0" smtClean="0"/>
              <a:t> focus deeply on the major work of each grade so that students can gain strong foundations: solid conceptual understanding, a high degree of procedural skill and fluency, and the ability to apply the math they know to solve problems inside and outside the math classroom.</a:t>
            </a:r>
            <a:endParaRPr lang="en-US" dirty="0"/>
          </a:p>
        </p:txBody>
      </p:sp>
      <p:sp>
        <p:nvSpPr>
          <p:cNvPr id="4" name="Slide Number Placeholder 3"/>
          <p:cNvSpPr>
            <a:spLocks noGrp="1"/>
          </p:cNvSpPr>
          <p:nvPr>
            <p:ph type="sldNum" sz="quarter" idx="10"/>
          </p:nvPr>
        </p:nvSpPr>
        <p:spPr/>
        <p:txBody>
          <a:bodyPr/>
          <a:lstStyle/>
          <a:p>
            <a:fld id="{B525616F-AEA1-43B2-A2BA-DB9CC3334943}" type="slidenum">
              <a:rPr lang="en-US" smtClean="0"/>
              <a:t>3</a:t>
            </a:fld>
            <a:endParaRPr lang="en-US"/>
          </a:p>
        </p:txBody>
      </p:sp>
    </p:spTree>
    <p:extLst>
      <p:ext uri="{BB962C8B-B14F-4D97-AF65-F5344CB8AC3E}">
        <p14:creationId xmlns:p14="http://schemas.microsoft.com/office/powerpoint/2010/main" val="1942760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5" name="Shape 132"/>
          <p:cNvSpPr>
            <a:spLocks noGrp="1" noRot="1" noChangeAspect="1" noTextEdit="1"/>
          </p:cNvSpPr>
          <p:nvPr>
            <p:ph type="sldImg" idx="2"/>
          </p:nvPr>
        </p:nvSpPr>
        <p:spPr>
          <a:noFill/>
          <a:ln>
            <a:headEnd/>
            <a:tailEnd/>
          </a:ln>
        </p:spPr>
      </p:sp>
      <p:sp>
        <p:nvSpPr>
          <p:cNvPr id="47106" name="Shape 133"/>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tIns="45700" bIns="45700" numCol="1" anchor="t" compatLnSpc="1">
            <a:prstTxWarp prst="textNoShape">
              <a:avLst/>
            </a:prstTxWarp>
            <a:spAutoFit/>
          </a:bodyPr>
          <a:lstStyle>
            <a:lvl1pPr marL="285750" indent="-285750">
              <a:defRPr sz="1200">
                <a:solidFill>
                  <a:schemeClr val="tx1"/>
                </a:solidFill>
                <a:latin typeface="Arial" charset="0"/>
                <a:ea typeface="ＭＳ Ｐゴシック" charset="0"/>
                <a:cs typeface="ＭＳ Ｐゴシック" charset="0"/>
              </a:defRPr>
            </a:lvl1pPr>
            <a:lvl2pPr>
              <a:defRPr sz="1200">
                <a:solidFill>
                  <a:schemeClr val="tx1"/>
                </a:solidFill>
                <a:latin typeface="Arial" charset="0"/>
                <a:ea typeface="ＭＳ Ｐゴシック" charset="0"/>
              </a:defRPr>
            </a:lvl2pPr>
            <a:lvl3pPr>
              <a:defRPr sz="1200">
                <a:solidFill>
                  <a:schemeClr val="tx1"/>
                </a:solidFill>
                <a:latin typeface="Arial" charset="0"/>
                <a:ea typeface="ＭＳ Ｐゴシック" charset="0"/>
              </a:defRPr>
            </a:lvl3pPr>
            <a:lvl4pPr>
              <a:defRPr sz="1200">
                <a:solidFill>
                  <a:schemeClr val="tx1"/>
                </a:solidFill>
                <a:latin typeface="Arial" charset="0"/>
                <a:ea typeface="ＭＳ Ｐゴシック" charset="0"/>
              </a:defRPr>
            </a:lvl4pPr>
            <a:lvl5pPr>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pPr eaLnBrk="1" hangingPunct="1">
              <a:spcBef>
                <a:spcPct val="0"/>
              </a:spcBef>
              <a:buFontTx/>
              <a:buChar char="•"/>
            </a:pPr>
            <a:r>
              <a:rPr lang="en-US" sz="1400" dirty="0"/>
              <a:t>The Third International Math and Science Study (TIMSS) not only ranks assessment performance of many industrialized nations, but also analyzes the education systems of those countries.  The TIMSS study showed that the U.S. covers far more topics than those countries that significantly outperform us.  In fact, the TIMSS study revealed that in grade 4, high scoring Hong Kong omitted 48 percent of the TIMSS items. The U.S., on average, omitted only 17%.  In the U.S. we have been covering more topics with the net result of learning less about them.</a:t>
            </a:r>
          </a:p>
          <a:p>
            <a:pPr eaLnBrk="1" hangingPunct="1">
              <a:spcBef>
                <a:spcPct val="0"/>
              </a:spcBef>
              <a:buFontTx/>
              <a:buChar char="•"/>
            </a:pPr>
            <a:r>
              <a:rPr lang="en-US" sz="1400" dirty="0"/>
              <a:t>Interestingly, the slogan on the Singapore Ministry of Education</a:t>
            </a:r>
            <a:r>
              <a:rPr lang="ja-JP" altLang="en-US" sz="1400" dirty="0"/>
              <a:t>’</a:t>
            </a:r>
            <a:r>
              <a:rPr lang="en-US" altLang="ja-JP" sz="1400" dirty="0"/>
              <a:t>s website is </a:t>
            </a:r>
            <a:r>
              <a:rPr lang="ja-JP" altLang="en-US" sz="1400" dirty="0"/>
              <a:t>“</a:t>
            </a:r>
            <a:r>
              <a:rPr lang="en-US" altLang="ja-JP" sz="1400" dirty="0"/>
              <a:t>Teach less, learn more.</a:t>
            </a:r>
            <a:r>
              <a:rPr lang="ja-JP" altLang="en-US" sz="1400" dirty="0"/>
              <a:t>”</a:t>
            </a:r>
            <a:r>
              <a:rPr lang="en-US" altLang="ja-JP" sz="1400" dirty="0"/>
              <a:t>  By focusing curriculum and instruction, teachers have the opportunity to support students in the development of strong foundations that pay off as the progress through more complex math concepts. </a:t>
            </a:r>
          </a:p>
          <a:p>
            <a:pPr eaLnBrk="1" hangingPunct="1">
              <a:spcBef>
                <a:spcPct val="0"/>
              </a:spcBef>
              <a:buFontTx/>
              <a:buChar char="•"/>
            </a:pPr>
            <a:r>
              <a:rPr lang="en-US" sz="1400" dirty="0"/>
              <a:t>{read quote from bottom of slide}</a:t>
            </a:r>
          </a:p>
        </p:txBody>
      </p:sp>
      <p:sp>
        <p:nvSpPr>
          <p:cNvPr id="47107" name="Shape 134"/>
          <p:cNvSpPr>
            <a:spLocks noGrp="1"/>
          </p:cNvSpPr>
          <p:nvPr>
            <p:ph type="sldNum" sz="quarter" idx="12"/>
          </p:nvPr>
        </p:nvSpPr>
        <p:spPr>
          <a:noFill/>
        </p:spPr>
        <p:txBody>
          <a:bodyPr tIns="45700"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buSzPct val="25000"/>
            </a:pPr>
            <a:r>
              <a:rPr lang="en-US" sz="120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3" name="Shape 142"/>
          <p:cNvSpPr>
            <a:spLocks noGrp="1" noRot="1" noChangeAspect="1" noTextEdit="1"/>
          </p:cNvSpPr>
          <p:nvPr>
            <p:ph type="sldImg" idx="2"/>
          </p:nvPr>
        </p:nvSpPr>
        <p:spPr>
          <a:noFill/>
          <a:ln>
            <a:headEnd/>
            <a:tailEnd/>
          </a:ln>
        </p:spPr>
      </p:sp>
      <p:sp>
        <p:nvSpPr>
          <p:cNvPr id="49154" name="Shape 143"/>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tIns="45700" bIns="45700" numCol="1" anchor="t" compatLnSpc="1">
            <a:prstTxWarp prst="textNoShape">
              <a:avLst/>
            </a:prstTxWarp>
            <a:spAutoFit/>
          </a:bodyPr>
          <a:lstStyle>
            <a:lvl1pPr marL="285750" indent="-285750">
              <a:defRPr sz="1200">
                <a:solidFill>
                  <a:schemeClr val="tx1"/>
                </a:solidFill>
                <a:latin typeface="Arial" charset="0"/>
                <a:ea typeface="ＭＳ Ｐゴシック" charset="0"/>
                <a:cs typeface="ＭＳ Ｐゴシック" charset="0"/>
              </a:defRPr>
            </a:lvl1pPr>
            <a:lvl2pPr>
              <a:defRPr sz="1200">
                <a:solidFill>
                  <a:schemeClr val="tx1"/>
                </a:solidFill>
                <a:latin typeface="Arial" charset="0"/>
                <a:ea typeface="ＭＳ Ｐゴシック" charset="0"/>
              </a:defRPr>
            </a:lvl2pPr>
            <a:lvl3pPr>
              <a:defRPr sz="1200">
                <a:solidFill>
                  <a:schemeClr val="tx1"/>
                </a:solidFill>
                <a:latin typeface="Arial" charset="0"/>
                <a:ea typeface="ＭＳ Ｐゴシック" charset="0"/>
              </a:defRPr>
            </a:lvl3pPr>
            <a:lvl4pPr>
              <a:defRPr sz="1200">
                <a:solidFill>
                  <a:schemeClr val="tx1"/>
                </a:solidFill>
                <a:latin typeface="Arial" charset="0"/>
                <a:ea typeface="ＭＳ Ｐゴシック" charset="0"/>
              </a:defRPr>
            </a:lvl4pPr>
            <a:lvl5pPr>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pPr eaLnBrk="1" hangingPunct="1">
              <a:spcBef>
                <a:spcPct val="0"/>
              </a:spcBef>
              <a:buFontTx/>
              <a:buChar char="•"/>
            </a:pPr>
            <a:r>
              <a:rPr lang="en-US" sz="1400" dirty="0"/>
              <a:t>There are no detailed labels here </a:t>
            </a:r>
            <a:r>
              <a:rPr lang="en-US" sz="1400" dirty="0" smtClean="0"/>
              <a:t>so</a:t>
            </a:r>
            <a:r>
              <a:rPr lang="en-US" sz="1400" baseline="0" dirty="0" smtClean="0"/>
              <a:t> you can s</a:t>
            </a:r>
            <a:r>
              <a:rPr lang="en-US" sz="1400" dirty="0" smtClean="0"/>
              <a:t>ee </a:t>
            </a:r>
            <a:r>
              <a:rPr lang="en-US" sz="1400" dirty="0"/>
              <a:t>visually that the overall shape of math topics in A+ countries and those typical in the US </a:t>
            </a:r>
            <a:r>
              <a:rPr lang="en-US" sz="1400" dirty="0" smtClean="0"/>
              <a:t>is </a:t>
            </a:r>
            <a:r>
              <a:rPr lang="en-US" sz="1400" dirty="0"/>
              <a:t>different.</a:t>
            </a:r>
          </a:p>
          <a:p>
            <a:pPr eaLnBrk="1" hangingPunct="1">
              <a:spcBef>
                <a:spcPct val="0"/>
              </a:spcBef>
              <a:buFontTx/>
              <a:buChar char="•"/>
            </a:pPr>
            <a:r>
              <a:rPr lang="en-US" sz="1400" dirty="0"/>
              <a:t>Each row is a math topic, like </a:t>
            </a:r>
            <a:r>
              <a:rPr lang="en-US" sz="1400" i="1" dirty="0"/>
              <a:t>fractions</a:t>
            </a:r>
            <a:r>
              <a:rPr lang="en-US" sz="1400" dirty="0"/>
              <a:t>, or </a:t>
            </a:r>
            <a:r>
              <a:rPr lang="en-US" sz="1400" i="1" dirty="0"/>
              <a:t>congruence</a:t>
            </a:r>
            <a:r>
              <a:rPr lang="en-US" sz="1400" dirty="0"/>
              <a:t>.</a:t>
            </a:r>
          </a:p>
          <a:p>
            <a:pPr eaLnBrk="1" hangingPunct="1">
              <a:spcBef>
                <a:spcPct val="0"/>
              </a:spcBef>
              <a:buFontTx/>
              <a:buChar char="•"/>
            </a:pPr>
            <a:r>
              <a:rPr lang="en-US" sz="1400" dirty="0"/>
              <a:t>In 2/3rds of the high-performing countries, the foundations are laid and then further knowledge is built on them. The design principle is focus and coherent progressions.</a:t>
            </a:r>
          </a:p>
          <a:p>
            <a:pPr eaLnBrk="1" hangingPunct="1">
              <a:spcBef>
                <a:spcPct val="0"/>
              </a:spcBef>
              <a:buFontTx/>
              <a:buChar char="•"/>
            </a:pPr>
            <a:r>
              <a:rPr lang="en-US" sz="1400" dirty="0"/>
              <a:t>In the U.S.,  the design principle is to teach </a:t>
            </a:r>
            <a:r>
              <a:rPr lang="en-US" sz="1400" i="1" dirty="0"/>
              <a:t>everything</a:t>
            </a:r>
            <a:r>
              <a:rPr lang="en-US" sz="1400" dirty="0"/>
              <a:t> </a:t>
            </a:r>
            <a:r>
              <a:rPr lang="en-US" sz="1400" u="sng" dirty="0"/>
              <a:t>every</a:t>
            </a:r>
            <a:r>
              <a:rPr lang="en-US" sz="1400" dirty="0"/>
              <a:t> year that can possibly be taught… as well as many things that cannot.</a:t>
            </a:r>
          </a:p>
        </p:txBody>
      </p:sp>
      <p:sp>
        <p:nvSpPr>
          <p:cNvPr id="49155" name="Shape 144"/>
          <p:cNvSpPr>
            <a:spLocks noGrp="1"/>
          </p:cNvSpPr>
          <p:nvPr>
            <p:ph type="sldNum" sz="quarter" idx="12"/>
          </p:nvPr>
        </p:nvSpPr>
        <p:spPr>
          <a:noFill/>
        </p:spPr>
        <p:txBody>
          <a:bodyPr tIns="45700"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buSzPct val="25000"/>
            </a:pPr>
            <a:r>
              <a:rPr lang="en-US" sz="1200"/>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1" name="Shape 149"/>
          <p:cNvSpPr>
            <a:spLocks noGrp="1" noRot="1" noChangeAspect="1" noTextEdit="1"/>
          </p:cNvSpPr>
          <p:nvPr>
            <p:ph type="sldImg" idx="2"/>
          </p:nvPr>
        </p:nvSpPr>
        <p:spPr>
          <a:noFill/>
          <a:ln>
            <a:headEnd/>
            <a:tailEnd/>
          </a:ln>
        </p:spPr>
      </p:sp>
      <p:sp>
        <p:nvSpPr>
          <p:cNvPr id="51202" name="Shape 15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tIns="45700" bIns="45700" numCol="1" anchor="t" compatLnSpc="1">
            <a:prstTxWarp prst="textNoShape">
              <a:avLst/>
            </a:prstTxWarp>
            <a:spAutoFit/>
          </a:bodyPr>
          <a:lstStyle>
            <a:lvl1pPr marL="285750" indent="-285750">
              <a:defRPr sz="1200">
                <a:solidFill>
                  <a:schemeClr val="tx1"/>
                </a:solidFill>
                <a:latin typeface="Arial" charset="0"/>
                <a:ea typeface="ＭＳ Ｐゴシック" charset="0"/>
                <a:cs typeface="ＭＳ Ｐゴシック" charset="0"/>
              </a:defRPr>
            </a:lvl1pPr>
            <a:lvl2pPr>
              <a:defRPr sz="1200">
                <a:solidFill>
                  <a:schemeClr val="tx1"/>
                </a:solidFill>
                <a:latin typeface="Arial" charset="0"/>
                <a:ea typeface="ＭＳ Ｐゴシック" charset="0"/>
              </a:defRPr>
            </a:lvl2pPr>
            <a:lvl3pPr>
              <a:defRPr sz="1200">
                <a:solidFill>
                  <a:schemeClr val="tx1"/>
                </a:solidFill>
                <a:latin typeface="Arial" charset="0"/>
                <a:ea typeface="ＭＳ Ｐゴシック" charset="0"/>
              </a:defRPr>
            </a:lvl3pPr>
            <a:lvl4pPr>
              <a:defRPr sz="1200">
                <a:solidFill>
                  <a:schemeClr val="tx1"/>
                </a:solidFill>
                <a:latin typeface="Arial" charset="0"/>
                <a:ea typeface="ＭＳ Ｐゴシック" charset="0"/>
              </a:defRPr>
            </a:lvl4pPr>
            <a:lvl5pPr>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pPr eaLnBrk="1" hangingPunct="1">
              <a:spcBef>
                <a:spcPct val="0"/>
              </a:spcBef>
              <a:buFontTx/>
              <a:buChar char="•"/>
            </a:pPr>
            <a:r>
              <a:rPr lang="en-US" sz="1400" dirty="0"/>
              <a:t>This slide represents another visualization of how U.S standards used to be arranged, giving equal importance to all four areas - like </a:t>
            </a:r>
            <a:r>
              <a:rPr lang="ja-JP" altLang="en-US" sz="1400" dirty="0"/>
              <a:t>“</a:t>
            </a:r>
            <a:r>
              <a:rPr lang="en-US" altLang="ja-JP" sz="1400" dirty="0"/>
              <a:t>shopping aisles.</a:t>
            </a:r>
            <a:r>
              <a:rPr lang="ja-JP" altLang="en-US" sz="1400" dirty="0"/>
              <a:t>”</a:t>
            </a:r>
            <a:r>
              <a:rPr lang="en-US" altLang="ja-JP" sz="1400" dirty="0"/>
              <a:t> Each grade goes up and down the aisles, tossing topics into the cart, losing focus. </a:t>
            </a:r>
          </a:p>
          <a:p>
            <a:pPr eaLnBrk="1" hangingPunct="1">
              <a:spcBef>
                <a:spcPct val="0"/>
              </a:spcBef>
              <a:buFontTx/>
              <a:buChar char="•"/>
            </a:pPr>
            <a:r>
              <a:rPr lang="en-US" sz="1400" dirty="0"/>
              <a:t>There is no disagreement, for example, that the most critical area of mathematics in K-2 is numbers and operations.  However, whether looking at typical state standards or typical curriculum that followed, numbers and operations was just one concept among many that was included.  </a:t>
            </a:r>
          </a:p>
          <a:p>
            <a:pPr eaLnBrk="1" hangingPunct="1">
              <a:spcBef>
                <a:spcPct val="0"/>
              </a:spcBef>
              <a:buFontTx/>
              <a:buChar char="•"/>
            </a:pPr>
            <a:r>
              <a:rPr lang="en-US" sz="1400" dirty="0"/>
              <a:t>The </a:t>
            </a:r>
            <a:r>
              <a:rPr lang="en-US" sz="1400" dirty="0" smtClean="0"/>
              <a:t>Alaska</a:t>
            </a:r>
            <a:r>
              <a:rPr lang="en-US" sz="1400" baseline="0" dirty="0" smtClean="0"/>
              <a:t> Standards are </a:t>
            </a:r>
            <a:r>
              <a:rPr lang="en-US" sz="1400" dirty="0" smtClean="0"/>
              <a:t>a </a:t>
            </a:r>
            <a:r>
              <a:rPr lang="en-US" sz="1400" dirty="0"/>
              <a:t>set of standards that allow teachers to do what they know they need to in order to support the further development of their students:  concentrate on fewer, powerful concepts and then build on those.</a:t>
            </a:r>
          </a:p>
        </p:txBody>
      </p:sp>
      <p:sp>
        <p:nvSpPr>
          <p:cNvPr id="51203" name="Shape 151"/>
          <p:cNvSpPr>
            <a:spLocks noGrp="1"/>
          </p:cNvSpPr>
          <p:nvPr>
            <p:ph type="sldNum" sz="quarter" idx="12"/>
          </p:nvPr>
        </p:nvSpPr>
        <p:spPr>
          <a:noFill/>
        </p:spPr>
        <p:txBody>
          <a:bodyPr tIns="45700"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buSzPct val="25000"/>
            </a:pPr>
            <a:r>
              <a:rPr lang="en-US" sz="120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3249" name="Shape 156"/>
          <p:cNvSpPr>
            <a:spLocks noGrp="1" noRot="1" noChangeAspect="1" noTextEdit="1"/>
          </p:cNvSpPr>
          <p:nvPr>
            <p:ph type="sldImg" idx="2"/>
          </p:nvPr>
        </p:nvSpPr>
        <p:spPr>
          <a:noFill/>
          <a:ln>
            <a:headEnd/>
            <a:tailEnd/>
          </a:ln>
        </p:spPr>
      </p:sp>
      <p:sp>
        <p:nvSpPr>
          <p:cNvPr id="53250" name="Shape 157"/>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tIns="45700" bIns="45700" numCol="1" anchor="t" compatLnSpc="1">
            <a:prstTxWarp prst="textNoShape">
              <a:avLst/>
            </a:prstTxWarp>
            <a:spAutoFit/>
          </a:bodyPr>
          <a:lstStyle>
            <a:lvl1pPr marL="285750" indent="-285750">
              <a:defRPr sz="1200">
                <a:solidFill>
                  <a:schemeClr val="tx1"/>
                </a:solidFill>
                <a:latin typeface="Arial" charset="0"/>
                <a:ea typeface="ＭＳ Ｐゴシック" charset="0"/>
                <a:cs typeface="ＭＳ Ｐゴシック" charset="0"/>
              </a:defRPr>
            </a:lvl1pPr>
            <a:lvl2pPr>
              <a:defRPr sz="1200">
                <a:solidFill>
                  <a:schemeClr val="tx1"/>
                </a:solidFill>
                <a:latin typeface="Arial" charset="0"/>
                <a:ea typeface="ＭＳ Ｐゴシック" charset="0"/>
              </a:defRPr>
            </a:lvl2pPr>
            <a:lvl3pPr>
              <a:defRPr sz="1200">
                <a:solidFill>
                  <a:schemeClr val="tx1"/>
                </a:solidFill>
                <a:latin typeface="Arial" charset="0"/>
                <a:ea typeface="ＭＳ Ｐゴシック" charset="0"/>
              </a:defRPr>
            </a:lvl3pPr>
            <a:lvl4pPr>
              <a:defRPr sz="1200">
                <a:solidFill>
                  <a:schemeClr val="tx1"/>
                </a:solidFill>
                <a:latin typeface="Arial" charset="0"/>
                <a:ea typeface="ＭＳ Ｐゴシック" charset="0"/>
              </a:defRPr>
            </a:lvl4pPr>
            <a:lvl5pPr>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pPr eaLnBrk="1" hangingPunct="1">
              <a:spcBef>
                <a:spcPct val="0"/>
              </a:spcBef>
              <a:buFontTx/>
              <a:buChar char="•"/>
            </a:pPr>
            <a:r>
              <a:rPr lang="en-US" sz="1400" dirty="0"/>
              <a:t>The </a:t>
            </a:r>
            <a:r>
              <a:rPr lang="en-US" sz="1400" dirty="0" smtClean="0"/>
              <a:t>Alaska Standards takes </a:t>
            </a:r>
            <a:r>
              <a:rPr lang="en-US" sz="1400" dirty="0"/>
              <a:t>the first strand from the last slide (Number and Operations) and expands it to show the relevance and progression of number and operations from K-12.  You can see that the one "shopping aisle" or strand of Number and Operations from previous states standards is now split into 5 domains across the K-8 grade span, communicating exactly what is being learned at each grade and clarifying how that learning prepares the students for future studies.</a:t>
            </a:r>
          </a:p>
        </p:txBody>
      </p:sp>
      <p:sp>
        <p:nvSpPr>
          <p:cNvPr id="53251" name="Shape 158"/>
          <p:cNvSpPr>
            <a:spLocks noGrp="1"/>
          </p:cNvSpPr>
          <p:nvPr>
            <p:ph type="sldNum" sz="quarter" idx="12"/>
          </p:nvPr>
        </p:nvSpPr>
        <p:spPr>
          <a:noFill/>
        </p:spPr>
        <p:txBody>
          <a:bodyPr tIns="45700"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buSzPct val="25000"/>
            </a:pPr>
            <a:r>
              <a:rPr lang="en-US" sz="1200"/>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sz="1200" dirty="0" smtClean="0"/>
              <a:t>In the second shift of coherence, we take advantage of focus to actually pay attention to sense-making in math.  Coherence speaks to the idea that math does not consist of a list of isolated topics.  </a:t>
            </a:r>
          </a:p>
          <a:p>
            <a:pPr eaLnBrk="1" hangingPunct="1">
              <a:spcBef>
                <a:spcPct val="0"/>
              </a:spcBef>
              <a:buFontTx/>
              <a:buChar char="•"/>
            </a:pPr>
            <a:r>
              <a:rPr lang="en-US" sz="1200" dirty="0" smtClean="0"/>
              <a:t>The Standards themselves, and therefore any resulting curriculum and instruction, should build on major concepts within a given school year as well as major concepts from previous school years.  </a:t>
            </a:r>
          </a:p>
          <a:p>
            <a:pPr eaLnBrk="1" hangingPunct="1">
              <a:spcBef>
                <a:spcPct val="0"/>
              </a:spcBef>
            </a:pPr>
            <a:endParaRPr lang="en-US" sz="1200" dirty="0" smtClean="0"/>
          </a:p>
          <a:p>
            <a:pPr eaLnBrk="1" hangingPunct="1">
              <a:spcBef>
                <a:spcPct val="0"/>
              </a:spcBef>
              <a:buClr>
                <a:srgbClr val="000000"/>
              </a:buClr>
              <a:buSzPct val="102000"/>
              <a:buFontTx/>
              <a:buChar char="•"/>
            </a:pPr>
            <a:r>
              <a:rPr lang="en-US" sz="1200" dirty="0" smtClean="0"/>
              <a:t>Typically, current math curriculum spends as much as 25% of the instructional school year on review and re-teaching of previous grade level expectations – not as an extension – but rather as a re-teaching because many students have very little command of critical concepts.   </a:t>
            </a:r>
          </a:p>
          <a:p>
            <a:pPr eaLnBrk="1" hangingPunct="1">
              <a:spcBef>
                <a:spcPct val="0"/>
              </a:spcBef>
            </a:pPr>
            <a:endParaRPr lang="en-US" sz="1200" dirty="0" smtClean="0"/>
          </a:p>
          <a:p>
            <a:pPr eaLnBrk="1" hangingPunct="1">
              <a:spcBef>
                <a:spcPct val="0"/>
              </a:spcBef>
              <a:buClr>
                <a:srgbClr val="000000"/>
              </a:buClr>
              <a:buSzPct val="102000"/>
              <a:buFontTx/>
              <a:buChar char="•"/>
            </a:pPr>
            <a:r>
              <a:rPr lang="en-US" sz="1200" dirty="0" smtClean="0"/>
              <a:t>Just as there are two ways to look at focus, there are two elements of coherence: The coherence across grades and the coherence that links topics to the major work of the grade.</a:t>
            </a:r>
            <a:endParaRPr lang="en-US" sz="1200" dirty="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w Cen MT" pitchFamily="34" charset="0"/>
                <a:ea typeface="MS PGothic" pitchFamily="34" charset="-128"/>
              </a:defRPr>
            </a:lvl1pPr>
            <a:lvl2pPr marL="729057" indent="-280406" eaLnBrk="0" hangingPunct="0">
              <a:defRPr>
                <a:solidFill>
                  <a:schemeClr val="tx1"/>
                </a:solidFill>
                <a:latin typeface="Tw Cen MT" pitchFamily="34" charset="0"/>
                <a:ea typeface="MS PGothic" pitchFamily="34" charset="-128"/>
              </a:defRPr>
            </a:lvl2pPr>
            <a:lvl3pPr marL="1121626" indent="-224325" eaLnBrk="0" hangingPunct="0">
              <a:defRPr>
                <a:solidFill>
                  <a:schemeClr val="tx1"/>
                </a:solidFill>
                <a:latin typeface="Tw Cen MT" pitchFamily="34" charset="0"/>
                <a:ea typeface="MS PGothic" pitchFamily="34" charset="-128"/>
              </a:defRPr>
            </a:lvl3pPr>
            <a:lvl4pPr marL="1570276" indent="-224325" eaLnBrk="0" hangingPunct="0">
              <a:defRPr>
                <a:solidFill>
                  <a:schemeClr val="tx1"/>
                </a:solidFill>
                <a:latin typeface="Tw Cen MT" pitchFamily="34" charset="0"/>
                <a:ea typeface="MS PGothic" pitchFamily="34" charset="-128"/>
              </a:defRPr>
            </a:lvl4pPr>
            <a:lvl5pPr marL="2018927" indent="-224325" eaLnBrk="0" hangingPunct="0">
              <a:defRPr>
                <a:solidFill>
                  <a:schemeClr val="tx1"/>
                </a:solidFill>
                <a:latin typeface="Tw Cen MT" pitchFamily="34" charset="0"/>
                <a:ea typeface="MS PGothic" pitchFamily="34" charset="-128"/>
              </a:defRPr>
            </a:lvl5pPr>
            <a:lvl6pPr marL="2467577" indent="-224325" eaLnBrk="0" fontAlgn="base" hangingPunct="0">
              <a:spcBef>
                <a:spcPct val="0"/>
              </a:spcBef>
              <a:spcAft>
                <a:spcPct val="0"/>
              </a:spcAft>
              <a:defRPr>
                <a:solidFill>
                  <a:schemeClr val="tx1"/>
                </a:solidFill>
                <a:latin typeface="Tw Cen MT" pitchFamily="34" charset="0"/>
                <a:ea typeface="MS PGothic" pitchFamily="34" charset="-128"/>
              </a:defRPr>
            </a:lvl6pPr>
            <a:lvl7pPr marL="2916227" indent="-224325" eaLnBrk="0" fontAlgn="base" hangingPunct="0">
              <a:spcBef>
                <a:spcPct val="0"/>
              </a:spcBef>
              <a:spcAft>
                <a:spcPct val="0"/>
              </a:spcAft>
              <a:defRPr>
                <a:solidFill>
                  <a:schemeClr val="tx1"/>
                </a:solidFill>
                <a:latin typeface="Tw Cen MT" pitchFamily="34" charset="0"/>
                <a:ea typeface="MS PGothic" pitchFamily="34" charset="-128"/>
              </a:defRPr>
            </a:lvl7pPr>
            <a:lvl8pPr marL="3364878" indent="-224325" eaLnBrk="0" fontAlgn="base" hangingPunct="0">
              <a:spcBef>
                <a:spcPct val="0"/>
              </a:spcBef>
              <a:spcAft>
                <a:spcPct val="0"/>
              </a:spcAft>
              <a:defRPr>
                <a:solidFill>
                  <a:schemeClr val="tx1"/>
                </a:solidFill>
                <a:latin typeface="Tw Cen MT" pitchFamily="34" charset="0"/>
                <a:ea typeface="MS PGothic" pitchFamily="34" charset="-128"/>
              </a:defRPr>
            </a:lvl8pPr>
            <a:lvl9pPr marL="3813528" indent="-224325" eaLnBrk="0" fontAlgn="base" hangingPunct="0">
              <a:spcBef>
                <a:spcPct val="0"/>
              </a:spcBef>
              <a:spcAft>
                <a:spcPct val="0"/>
              </a:spcAft>
              <a:defRPr>
                <a:solidFill>
                  <a:schemeClr val="tx1"/>
                </a:solidFill>
                <a:latin typeface="Tw Cen MT" pitchFamily="34" charset="0"/>
                <a:ea typeface="MS PGothic" pitchFamily="34" charset="-128"/>
              </a:defRPr>
            </a:lvl9pPr>
          </a:lstStyle>
          <a:p>
            <a:pPr eaLnBrk="1" hangingPunct="1"/>
            <a:fld id="{F4A43BA2-843D-4C1D-AE8C-EA255CCFB880}" type="slidenum">
              <a:rPr lang="en-US">
                <a:latin typeface="Calibri" pitchFamily="34" charset="0"/>
              </a:rPr>
              <a:pPr eaLnBrk="1" hangingPunct="1"/>
              <a:t>8</a:t>
            </a:fld>
            <a:endParaRPr lang="en-US">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SzPct val="25000"/>
              <a:buFontTx/>
              <a:buChar char="•"/>
            </a:pPr>
            <a:r>
              <a:rPr lang="en-US" sz="1200" dirty="0" smtClean="0"/>
              <a:t>{read slide regarding fraction example}</a:t>
            </a:r>
          </a:p>
          <a:p>
            <a:pPr eaLnBrk="1" hangingPunct="1">
              <a:spcBef>
                <a:spcPct val="0"/>
              </a:spcBef>
              <a:buClr>
                <a:srgbClr val="000000"/>
              </a:buClr>
              <a:buSzPct val="102000"/>
              <a:buFontTx/>
              <a:buChar char="•"/>
            </a:pPr>
            <a:r>
              <a:rPr lang="en-US" sz="1200" dirty="0" smtClean="0"/>
              <a:t>As an example of coherence, the Alaska Standards takes a different approach to preparing students for success in algebra.  Previous approaches moved topics of pre-algebra and algebra earlier and earlier in the grade sequence rather than attend to careful progressions of conceptual development that in fact prepare students for algebra.  </a:t>
            </a:r>
            <a:endParaRPr lang="en-US" sz="1200"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w Cen MT" pitchFamily="34" charset="0"/>
                <a:ea typeface="MS PGothic" pitchFamily="34" charset="-128"/>
              </a:defRPr>
            </a:lvl1pPr>
            <a:lvl2pPr marL="729057" indent="-280406" eaLnBrk="0" hangingPunct="0">
              <a:defRPr>
                <a:solidFill>
                  <a:schemeClr val="tx1"/>
                </a:solidFill>
                <a:latin typeface="Tw Cen MT" pitchFamily="34" charset="0"/>
                <a:ea typeface="MS PGothic" pitchFamily="34" charset="-128"/>
              </a:defRPr>
            </a:lvl2pPr>
            <a:lvl3pPr marL="1121626" indent="-224325" eaLnBrk="0" hangingPunct="0">
              <a:defRPr>
                <a:solidFill>
                  <a:schemeClr val="tx1"/>
                </a:solidFill>
                <a:latin typeface="Tw Cen MT" pitchFamily="34" charset="0"/>
                <a:ea typeface="MS PGothic" pitchFamily="34" charset="-128"/>
              </a:defRPr>
            </a:lvl3pPr>
            <a:lvl4pPr marL="1570276" indent="-224325" eaLnBrk="0" hangingPunct="0">
              <a:defRPr>
                <a:solidFill>
                  <a:schemeClr val="tx1"/>
                </a:solidFill>
                <a:latin typeface="Tw Cen MT" pitchFamily="34" charset="0"/>
                <a:ea typeface="MS PGothic" pitchFamily="34" charset="-128"/>
              </a:defRPr>
            </a:lvl4pPr>
            <a:lvl5pPr marL="2018927" indent="-224325" eaLnBrk="0" hangingPunct="0">
              <a:defRPr>
                <a:solidFill>
                  <a:schemeClr val="tx1"/>
                </a:solidFill>
                <a:latin typeface="Tw Cen MT" pitchFamily="34" charset="0"/>
                <a:ea typeface="MS PGothic" pitchFamily="34" charset="-128"/>
              </a:defRPr>
            </a:lvl5pPr>
            <a:lvl6pPr marL="2467577" indent="-224325" eaLnBrk="0" fontAlgn="base" hangingPunct="0">
              <a:spcBef>
                <a:spcPct val="0"/>
              </a:spcBef>
              <a:spcAft>
                <a:spcPct val="0"/>
              </a:spcAft>
              <a:defRPr>
                <a:solidFill>
                  <a:schemeClr val="tx1"/>
                </a:solidFill>
                <a:latin typeface="Tw Cen MT" pitchFamily="34" charset="0"/>
                <a:ea typeface="MS PGothic" pitchFamily="34" charset="-128"/>
              </a:defRPr>
            </a:lvl6pPr>
            <a:lvl7pPr marL="2916227" indent="-224325" eaLnBrk="0" fontAlgn="base" hangingPunct="0">
              <a:spcBef>
                <a:spcPct val="0"/>
              </a:spcBef>
              <a:spcAft>
                <a:spcPct val="0"/>
              </a:spcAft>
              <a:defRPr>
                <a:solidFill>
                  <a:schemeClr val="tx1"/>
                </a:solidFill>
                <a:latin typeface="Tw Cen MT" pitchFamily="34" charset="0"/>
                <a:ea typeface="MS PGothic" pitchFamily="34" charset="-128"/>
              </a:defRPr>
            </a:lvl7pPr>
            <a:lvl8pPr marL="3364878" indent="-224325" eaLnBrk="0" fontAlgn="base" hangingPunct="0">
              <a:spcBef>
                <a:spcPct val="0"/>
              </a:spcBef>
              <a:spcAft>
                <a:spcPct val="0"/>
              </a:spcAft>
              <a:defRPr>
                <a:solidFill>
                  <a:schemeClr val="tx1"/>
                </a:solidFill>
                <a:latin typeface="Tw Cen MT" pitchFamily="34" charset="0"/>
                <a:ea typeface="MS PGothic" pitchFamily="34" charset="-128"/>
              </a:defRPr>
            </a:lvl8pPr>
            <a:lvl9pPr marL="3813528" indent="-224325" eaLnBrk="0" fontAlgn="base" hangingPunct="0">
              <a:spcBef>
                <a:spcPct val="0"/>
              </a:spcBef>
              <a:spcAft>
                <a:spcPct val="0"/>
              </a:spcAft>
              <a:defRPr>
                <a:solidFill>
                  <a:schemeClr val="tx1"/>
                </a:solidFill>
                <a:latin typeface="Tw Cen MT" pitchFamily="34" charset="0"/>
                <a:ea typeface="MS PGothic" pitchFamily="34" charset="-128"/>
              </a:defRPr>
            </a:lvl9pPr>
          </a:lstStyle>
          <a:p>
            <a:pPr eaLnBrk="1" hangingPunct="1"/>
            <a:fld id="{0A6D468F-C201-42DD-B874-911D1B1716EB}" type="slidenum">
              <a:rPr lang="en-US">
                <a:latin typeface="Calibri" pitchFamily="34" charset="0"/>
              </a:rPr>
              <a:pPr eaLnBrk="1" hangingPunct="1"/>
              <a:t>9</a:t>
            </a:fld>
            <a:endParaRPr 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AEA29A-BC62-4D68-9195-665BB53FBCF8}" type="datetimeFigureOut">
              <a:rPr lang="en-US" smtClean="0">
                <a:solidFill>
                  <a:srgbClr val="EEECE1"/>
                </a:solidFill>
              </a:rPr>
              <a:pPr/>
              <a:t>7/2/2013</a:t>
            </a:fld>
            <a:endParaRPr lang="en-US">
              <a:solidFill>
                <a:srgbClr val="EEECE1"/>
              </a:solidFill>
            </a:endParaRPr>
          </a:p>
        </p:txBody>
      </p:sp>
      <p:sp>
        <p:nvSpPr>
          <p:cNvPr id="5" name="Footer Placeholder 4"/>
          <p:cNvSpPr>
            <a:spLocks noGrp="1"/>
          </p:cNvSpPr>
          <p:nvPr>
            <p:ph type="ftr" sz="quarter" idx="11"/>
          </p:nvPr>
        </p:nvSpPr>
        <p:spPr/>
        <p:txBody>
          <a:bodyPr/>
          <a:lstStyle/>
          <a:p>
            <a:endParaRPr lang="en-US">
              <a:solidFill>
                <a:srgbClr val="EEECE1"/>
              </a:solidFill>
            </a:endParaRPr>
          </a:p>
        </p:txBody>
      </p:sp>
      <p:sp>
        <p:nvSpPr>
          <p:cNvPr id="6" name="Slide Number Placeholder 5"/>
          <p:cNvSpPr>
            <a:spLocks noGrp="1"/>
          </p:cNvSpPr>
          <p:nvPr>
            <p:ph type="sldNum" sz="quarter" idx="12"/>
          </p:nvPr>
        </p:nvSpPr>
        <p:spPr/>
        <p:txBody>
          <a:bodyPr/>
          <a:lstStyle/>
          <a:p>
            <a:fld id="{AB5C6793-92DE-4A43-9D0F-3F25FBAD41EF}" type="slidenum">
              <a:rPr lang="en-US" smtClean="0"/>
              <a:pPr/>
              <a:t>‹#›</a:t>
            </a:fld>
            <a:endParaRPr lang="en-US"/>
          </a:p>
        </p:txBody>
      </p:sp>
    </p:spTree>
    <p:extLst>
      <p:ext uri="{BB962C8B-B14F-4D97-AF65-F5344CB8AC3E}">
        <p14:creationId xmlns:p14="http://schemas.microsoft.com/office/powerpoint/2010/main" val="2241463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EA29A-BC62-4D68-9195-665BB53FBCF8}" type="datetimeFigureOut">
              <a:rPr lang="en-US" smtClean="0">
                <a:solidFill>
                  <a:srgbClr val="EEECE1"/>
                </a:solidFill>
              </a:rPr>
              <a:pPr/>
              <a:t>7/2/2013</a:t>
            </a:fld>
            <a:endParaRPr lang="en-US">
              <a:solidFill>
                <a:srgbClr val="EEECE1"/>
              </a:solidFill>
            </a:endParaRPr>
          </a:p>
        </p:txBody>
      </p:sp>
      <p:sp>
        <p:nvSpPr>
          <p:cNvPr id="5" name="Footer Placeholder 4"/>
          <p:cNvSpPr>
            <a:spLocks noGrp="1"/>
          </p:cNvSpPr>
          <p:nvPr>
            <p:ph type="ftr" sz="quarter" idx="11"/>
          </p:nvPr>
        </p:nvSpPr>
        <p:spPr/>
        <p:txBody>
          <a:bodyPr/>
          <a:lstStyle/>
          <a:p>
            <a:endParaRPr lang="en-US">
              <a:solidFill>
                <a:srgbClr val="EEECE1"/>
              </a:solidFill>
            </a:endParaRPr>
          </a:p>
        </p:txBody>
      </p:sp>
      <p:sp>
        <p:nvSpPr>
          <p:cNvPr id="6" name="Slide Number Placeholder 5"/>
          <p:cNvSpPr>
            <a:spLocks noGrp="1"/>
          </p:cNvSpPr>
          <p:nvPr>
            <p:ph type="sldNum" sz="quarter" idx="12"/>
          </p:nvPr>
        </p:nvSpPr>
        <p:spPr/>
        <p:txBody>
          <a:bodyPr/>
          <a:lstStyle/>
          <a:p>
            <a:fld id="{AB5C6793-92DE-4A43-9D0F-3F25FBAD41EF}" type="slidenum">
              <a:rPr lang="en-US" smtClean="0"/>
              <a:pPr/>
              <a:t>‹#›</a:t>
            </a:fld>
            <a:endParaRPr lang="en-US"/>
          </a:p>
        </p:txBody>
      </p:sp>
    </p:spTree>
    <p:extLst>
      <p:ext uri="{BB962C8B-B14F-4D97-AF65-F5344CB8AC3E}">
        <p14:creationId xmlns:p14="http://schemas.microsoft.com/office/powerpoint/2010/main" val="269893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EA29A-BC62-4D68-9195-665BB53FBCF8}" type="datetimeFigureOut">
              <a:rPr lang="en-US" smtClean="0">
                <a:solidFill>
                  <a:srgbClr val="EEECE1"/>
                </a:solidFill>
              </a:rPr>
              <a:pPr/>
              <a:t>7/2/2013</a:t>
            </a:fld>
            <a:endParaRPr lang="en-US">
              <a:solidFill>
                <a:srgbClr val="EEECE1"/>
              </a:solidFill>
            </a:endParaRPr>
          </a:p>
        </p:txBody>
      </p:sp>
      <p:sp>
        <p:nvSpPr>
          <p:cNvPr id="5" name="Footer Placeholder 4"/>
          <p:cNvSpPr>
            <a:spLocks noGrp="1"/>
          </p:cNvSpPr>
          <p:nvPr>
            <p:ph type="ftr" sz="quarter" idx="11"/>
          </p:nvPr>
        </p:nvSpPr>
        <p:spPr/>
        <p:txBody>
          <a:bodyPr/>
          <a:lstStyle/>
          <a:p>
            <a:endParaRPr lang="en-US">
              <a:solidFill>
                <a:srgbClr val="EEECE1"/>
              </a:solidFill>
            </a:endParaRPr>
          </a:p>
        </p:txBody>
      </p:sp>
      <p:sp>
        <p:nvSpPr>
          <p:cNvPr id="6" name="Slide Number Placeholder 5"/>
          <p:cNvSpPr>
            <a:spLocks noGrp="1"/>
          </p:cNvSpPr>
          <p:nvPr>
            <p:ph type="sldNum" sz="quarter" idx="12"/>
          </p:nvPr>
        </p:nvSpPr>
        <p:spPr/>
        <p:txBody>
          <a:bodyPr/>
          <a:lstStyle/>
          <a:p>
            <a:fld id="{AB5C6793-92DE-4A43-9D0F-3F25FBAD41EF}" type="slidenum">
              <a:rPr lang="en-US" smtClean="0"/>
              <a:pPr/>
              <a:t>‹#›</a:t>
            </a:fld>
            <a:endParaRPr lang="en-US"/>
          </a:p>
        </p:txBody>
      </p:sp>
    </p:spTree>
    <p:extLst>
      <p:ext uri="{BB962C8B-B14F-4D97-AF65-F5344CB8AC3E}">
        <p14:creationId xmlns:p14="http://schemas.microsoft.com/office/powerpoint/2010/main" val="2073762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B6796C-3329-4EC0-8C2A-FB67E649E419}" type="datetimeFigureOut">
              <a:rPr lang="en-US" smtClean="0"/>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1CC0C-30F4-4AA7-B14E-2E4E56A6D1E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B6796C-3329-4EC0-8C2A-FB67E649E419}" type="datetimeFigureOut">
              <a:rPr lang="en-US" smtClean="0"/>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1CC0C-30F4-4AA7-B14E-2E4E56A6D1E6}"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B6796C-3329-4EC0-8C2A-FB67E649E419}" type="datetimeFigureOut">
              <a:rPr lang="en-US" smtClean="0"/>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1CC0C-30F4-4AA7-B14E-2E4E56A6D1E6}"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B6796C-3329-4EC0-8C2A-FB67E649E419}" type="datetimeFigureOut">
              <a:rPr lang="en-US" smtClean="0"/>
              <a:t>7/2/2013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1CC0C-30F4-4AA7-B14E-2E4E56A6D1E6}"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B6796C-3329-4EC0-8C2A-FB67E649E419}" type="datetimeFigureOut">
              <a:rPr lang="en-US" smtClean="0"/>
              <a:t>7/2/2013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1CC0C-30F4-4AA7-B14E-2E4E56A6D1E6}"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B6796C-3329-4EC0-8C2A-FB67E649E419}" type="datetimeFigureOut">
              <a:rPr lang="en-US" smtClean="0"/>
              <a:t>7/2/2013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1CC0C-30F4-4AA7-B14E-2E4E56A6D1E6}"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B6796C-3329-4EC0-8C2A-FB67E649E419}" type="datetimeFigureOut">
              <a:rPr lang="en-US" smtClean="0"/>
              <a:t>7/2/2013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1CC0C-30F4-4AA7-B14E-2E4E56A6D1E6}"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B6796C-3329-4EC0-8C2A-FB67E649E419}" type="datetimeFigureOut">
              <a:rPr lang="en-US" smtClean="0"/>
              <a:t>7/2/2013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1CC0C-30F4-4AA7-B14E-2E4E56A6D1E6}"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EA29A-BC62-4D68-9195-665BB53FBCF8}" type="datetimeFigureOut">
              <a:rPr lang="en-US" smtClean="0">
                <a:solidFill>
                  <a:srgbClr val="EEECE1"/>
                </a:solidFill>
              </a:rPr>
              <a:pPr/>
              <a:t>7/2/2013</a:t>
            </a:fld>
            <a:endParaRPr lang="en-US">
              <a:solidFill>
                <a:srgbClr val="EEECE1"/>
              </a:solidFill>
            </a:endParaRPr>
          </a:p>
        </p:txBody>
      </p:sp>
      <p:sp>
        <p:nvSpPr>
          <p:cNvPr id="5" name="Footer Placeholder 4"/>
          <p:cNvSpPr>
            <a:spLocks noGrp="1"/>
          </p:cNvSpPr>
          <p:nvPr>
            <p:ph type="ftr" sz="quarter" idx="11"/>
          </p:nvPr>
        </p:nvSpPr>
        <p:spPr/>
        <p:txBody>
          <a:bodyPr/>
          <a:lstStyle/>
          <a:p>
            <a:endParaRPr lang="en-US">
              <a:solidFill>
                <a:srgbClr val="EEECE1"/>
              </a:solidFill>
            </a:endParaRPr>
          </a:p>
        </p:txBody>
      </p:sp>
      <p:sp>
        <p:nvSpPr>
          <p:cNvPr id="6" name="Slide Number Placeholder 5"/>
          <p:cNvSpPr>
            <a:spLocks noGrp="1"/>
          </p:cNvSpPr>
          <p:nvPr>
            <p:ph type="sldNum" sz="quarter" idx="12"/>
          </p:nvPr>
        </p:nvSpPr>
        <p:spPr/>
        <p:txBody>
          <a:bodyPr/>
          <a:lstStyle/>
          <a:p>
            <a:fld id="{AB5C6793-92DE-4A43-9D0F-3F25FBAD41EF}" type="slidenum">
              <a:rPr lang="en-US" smtClean="0"/>
              <a:pPr/>
              <a:t>‹#›</a:t>
            </a:fld>
            <a:endParaRPr lang="en-US"/>
          </a:p>
        </p:txBody>
      </p:sp>
    </p:spTree>
    <p:extLst>
      <p:ext uri="{BB962C8B-B14F-4D97-AF65-F5344CB8AC3E}">
        <p14:creationId xmlns:p14="http://schemas.microsoft.com/office/powerpoint/2010/main" val="7008329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1B6796C-3329-4EC0-8C2A-FB67E649E419}" type="datetimeFigureOut">
              <a:rPr lang="en-US" smtClean="0"/>
              <a:t>7/2/2013</a:t>
            </a:fld>
            <a:endParaRPr lang="en-US"/>
          </a:p>
        </p:txBody>
      </p:sp>
      <p:sp>
        <p:nvSpPr>
          <p:cNvPr id="9" name="Slide Number Placeholder 8"/>
          <p:cNvSpPr>
            <a:spLocks noGrp="1"/>
          </p:cNvSpPr>
          <p:nvPr>
            <p:ph type="sldNum" sz="quarter" idx="11"/>
          </p:nvPr>
        </p:nvSpPr>
        <p:spPr/>
        <p:txBody>
          <a:bodyPr/>
          <a:lstStyle/>
          <a:p>
            <a:fld id="{41B1CC0C-30F4-4AA7-B14E-2E4E56A6D1E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B6796C-3329-4EC0-8C2A-FB67E649E419}" type="datetimeFigureOut">
              <a:rPr lang="en-US" smtClean="0"/>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1CC0C-30F4-4AA7-B14E-2E4E56A6D1E6}"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B6796C-3329-4EC0-8C2A-FB67E649E419}" type="datetimeFigureOut">
              <a:rPr lang="en-US" smtClean="0"/>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1CC0C-30F4-4AA7-B14E-2E4E56A6D1E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EA29A-BC62-4D68-9195-665BB53FBCF8}" type="datetimeFigureOut">
              <a:rPr lang="en-US" smtClean="0">
                <a:solidFill>
                  <a:srgbClr val="EEECE1"/>
                </a:solidFill>
              </a:rPr>
              <a:pPr/>
              <a:t>7/2/2013</a:t>
            </a:fld>
            <a:endParaRPr lang="en-US">
              <a:solidFill>
                <a:srgbClr val="EEECE1"/>
              </a:solidFill>
            </a:endParaRPr>
          </a:p>
        </p:txBody>
      </p:sp>
      <p:sp>
        <p:nvSpPr>
          <p:cNvPr id="5" name="Footer Placeholder 4"/>
          <p:cNvSpPr>
            <a:spLocks noGrp="1"/>
          </p:cNvSpPr>
          <p:nvPr>
            <p:ph type="ftr" sz="quarter" idx="11"/>
          </p:nvPr>
        </p:nvSpPr>
        <p:spPr/>
        <p:txBody>
          <a:bodyPr/>
          <a:lstStyle/>
          <a:p>
            <a:endParaRPr lang="en-US">
              <a:solidFill>
                <a:srgbClr val="EEECE1"/>
              </a:solidFill>
            </a:endParaRPr>
          </a:p>
        </p:txBody>
      </p:sp>
      <p:sp>
        <p:nvSpPr>
          <p:cNvPr id="6" name="Slide Number Placeholder 5"/>
          <p:cNvSpPr>
            <a:spLocks noGrp="1"/>
          </p:cNvSpPr>
          <p:nvPr>
            <p:ph type="sldNum" sz="quarter" idx="12"/>
          </p:nvPr>
        </p:nvSpPr>
        <p:spPr/>
        <p:txBody>
          <a:bodyPr/>
          <a:lstStyle/>
          <a:p>
            <a:fld id="{AB5C6793-92DE-4A43-9D0F-3F25FBAD41EF}" type="slidenum">
              <a:rPr lang="en-US" smtClean="0"/>
              <a:pPr/>
              <a:t>‹#›</a:t>
            </a:fld>
            <a:endParaRPr lang="en-US"/>
          </a:p>
        </p:txBody>
      </p:sp>
    </p:spTree>
    <p:extLst>
      <p:ext uri="{BB962C8B-B14F-4D97-AF65-F5344CB8AC3E}">
        <p14:creationId xmlns:p14="http://schemas.microsoft.com/office/powerpoint/2010/main" val="774503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AEA29A-BC62-4D68-9195-665BB53FBCF8}" type="datetimeFigureOut">
              <a:rPr lang="en-US" smtClean="0">
                <a:solidFill>
                  <a:srgbClr val="EEECE1"/>
                </a:solidFill>
              </a:rPr>
              <a:pPr/>
              <a:t>7/2/2013</a:t>
            </a:fld>
            <a:endParaRPr lang="en-US">
              <a:solidFill>
                <a:srgbClr val="EEECE1"/>
              </a:solidFill>
            </a:endParaRPr>
          </a:p>
        </p:txBody>
      </p:sp>
      <p:sp>
        <p:nvSpPr>
          <p:cNvPr id="6" name="Footer Placeholder 5"/>
          <p:cNvSpPr>
            <a:spLocks noGrp="1"/>
          </p:cNvSpPr>
          <p:nvPr>
            <p:ph type="ftr" sz="quarter" idx="11"/>
          </p:nvPr>
        </p:nvSpPr>
        <p:spPr/>
        <p:txBody>
          <a:bodyPr/>
          <a:lstStyle/>
          <a:p>
            <a:endParaRPr lang="en-US">
              <a:solidFill>
                <a:srgbClr val="EEECE1"/>
              </a:solidFill>
            </a:endParaRPr>
          </a:p>
        </p:txBody>
      </p:sp>
      <p:sp>
        <p:nvSpPr>
          <p:cNvPr id="7" name="Slide Number Placeholder 6"/>
          <p:cNvSpPr>
            <a:spLocks noGrp="1"/>
          </p:cNvSpPr>
          <p:nvPr>
            <p:ph type="sldNum" sz="quarter" idx="12"/>
          </p:nvPr>
        </p:nvSpPr>
        <p:spPr/>
        <p:txBody>
          <a:bodyPr/>
          <a:lstStyle/>
          <a:p>
            <a:fld id="{AB5C6793-92DE-4A43-9D0F-3F25FBAD41EF}" type="slidenum">
              <a:rPr lang="en-US" smtClean="0"/>
              <a:pPr/>
              <a:t>‹#›</a:t>
            </a:fld>
            <a:endParaRPr lang="en-US"/>
          </a:p>
        </p:txBody>
      </p:sp>
    </p:spTree>
    <p:extLst>
      <p:ext uri="{BB962C8B-B14F-4D97-AF65-F5344CB8AC3E}">
        <p14:creationId xmlns:p14="http://schemas.microsoft.com/office/powerpoint/2010/main" val="1646109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AEA29A-BC62-4D68-9195-665BB53FBCF8}" type="datetimeFigureOut">
              <a:rPr lang="en-US" smtClean="0">
                <a:solidFill>
                  <a:srgbClr val="EEECE1"/>
                </a:solidFill>
              </a:rPr>
              <a:pPr/>
              <a:t>7/2/2013</a:t>
            </a:fld>
            <a:endParaRPr lang="en-US">
              <a:solidFill>
                <a:srgbClr val="EEECE1"/>
              </a:solidFill>
            </a:endParaRPr>
          </a:p>
        </p:txBody>
      </p:sp>
      <p:sp>
        <p:nvSpPr>
          <p:cNvPr id="8" name="Footer Placeholder 7"/>
          <p:cNvSpPr>
            <a:spLocks noGrp="1"/>
          </p:cNvSpPr>
          <p:nvPr>
            <p:ph type="ftr" sz="quarter" idx="11"/>
          </p:nvPr>
        </p:nvSpPr>
        <p:spPr/>
        <p:txBody>
          <a:bodyPr/>
          <a:lstStyle/>
          <a:p>
            <a:endParaRPr lang="en-US">
              <a:solidFill>
                <a:srgbClr val="EEECE1"/>
              </a:solidFill>
            </a:endParaRPr>
          </a:p>
        </p:txBody>
      </p:sp>
      <p:sp>
        <p:nvSpPr>
          <p:cNvPr id="9" name="Slide Number Placeholder 8"/>
          <p:cNvSpPr>
            <a:spLocks noGrp="1"/>
          </p:cNvSpPr>
          <p:nvPr>
            <p:ph type="sldNum" sz="quarter" idx="12"/>
          </p:nvPr>
        </p:nvSpPr>
        <p:spPr/>
        <p:txBody>
          <a:bodyPr/>
          <a:lstStyle/>
          <a:p>
            <a:fld id="{AB5C6793-92DE-4A43-9D0F-3F25FBAD41EF}" type="slidenum">
              <a:rPr lang="en-US" smtClean="0"/>
              <a:pPr/>
              <a:t>‹#›</a:t>
            </a:fld>
            <a:endParaRPr lang="en-US"/>
          </a:p>
        </p:txBody>
      </p:sp>
    </p:spTree>
    <p:extLst>
      <p:ext uri="{BB962C8B-B14F-4D97-AF65-F5344CB8AC3E}">
        <p14:creationId xmlns:p14="http://schemas.microsoft.com/office/powerpoint/2010/main" val="399212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AEA29A-BC62-4D68-9195-665BB53FBCF8}" type="datetimeFigureOut">
              <a:rPr lang="en-US" smtClean="0">
                <a:solidFill>
                  <a:srgbClr val="EEECE1"/>
                </a:solidFill>
              </a:rPr>
              <a:pPr/>
              <a:t>7/2/2013</a:t>
            </a:fld>
            <a:endParaRPr lang="en-US">
              <a:solidFill>
                <a:srgbClr val="EEECE1"/>
              </a:solidFill>
            </a:endParaRPr>
          </a:p>
        </p:txBody>
      </p:sp>
      <p:sp>
        <p:nvSpPr>
          <p:cNvPr id="4" name="Footer Placeholder 3"/>
          <p:cNvSpPr>
            <a:spLocks noGrp="1"/>
          </p:cNvSpPr>
          <p:nvPr>
            <p:ph type="ftr" sz="quarter" idx="11"/>
          </p:nvPr>
        </p:nvSpPr>
        <p:spPr/>
        <p:txBody>
          <a:bodyPr/>
          <a:lstStyle/>
          <a:p>
            <a:endParaRPr lang="en-US">
              <a:solidFill>
                <a:srgbClr val="EEECE1"/>
              </a:solidFill>
            </a:endParaRPr>
          </a:p>
        </p:txBody>
      </p:sp>
      <p:sp>
        <p:nvSpPr>
          <p:cNvPr id="5" name="Slide Number Placeholder 4"/>
          <p:cNvSpPr>
            <a:spLocks noGrp="1"/>
          </p:cNvSpPr>
          <p:nvPr>
            <p:ph type="sldNum" sz="quarter" idx="12"/>
          </p:nvPr>
        </p:nvSpPr>
        <p:spPr/>
        <p:txBody>
          <a:bodyPr/>
          <a:lstStyle/>
          <a:p>
            <a:fld id="{AB5C6793-92DE-4A43-9D0F-3F25FBAD41EF}" type="slidenum">
              <a:rPr lang="en-US" smtClean="0"/>
              <a:pPr/>
              <a:t>‹#›</a:t>
            </a:fld>
            <a:endParaRPr lang="en-US"/>
          </a:p>
        </p:txBody>
      </p:sp>
    </p:spTree>
    <p:extLst>
      <p:ext uri="{BB962C8B-B14F-4D97-AF65-F5344CB8AC3E}">
        <p14:creationId xmlns:p14="http://schemas.microsoft.com/office/powerpoint/2010/main" val="1221272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AEA29A-BC62-4D68-9195-665BB53FBCF8}" type="datetimeFigureOut">
              <a:rPr lang="en-US" smtClean="0">
                <a:solidFill>
                  <a:srgbClr val="EEECE1"/>
                </a:solidFill>
              </a:rPr>
              <a:pPr/>
              <a:t>7/2/2013</a:t>
            </a:fld>
            <a:endParaRPr lang="en-US">
              <a:solidFill>
                <a:srgbClr val="EEECE1"/>
              </a:solidFill>
            </a:endParaRPr>
          </a:p>
        </p:txBody>
      </p:sp>
      <p:sp>
        <p:nvSpPr>
          <p:cNvPr id="3" name="Footer Placeholder 2"/>
          <p:cNvSpPr>
            <a:spLocks noGrp="1"/>
          </p:cNvSpPr>
          <p:nvPr>
            <p:ph type="ftr" sz="quarter" idx="11"/>
          </p:nvPr>
        </p:nvSpPr>
        <p:spPr/>
        <p:txBody>
          <a:bodyPr/>
          <a:lstStyle/>
          <a:p>
            <a:endParaRPr lang="en-US">
              <a:solidFill>
                <a:srgbClr val="EEECE1"/>
              </a:solidFill>
            </a:endParaRPr>
          </a:p>
        </p:txBody>
      </p:sp>
      <p:sp>
        <p:nvSpPr>
          <p:cNvPr id="4" name="Slide Number Placeholder 3"/>
          <p:cNvSpPr>
            <a:spLocks noGrp="1"/>
          </p:cNvSpPr>
          <p:nvPr>
            <p:ph type="sldNum" sz="quarter" idx="12"/>
          </p:nvPr>
        </p:nvSpPr>
        <p:spPr/>
        <p:txBody>
          <a:bodyPr/>
          <a:lstStyle/>
          <a:p>
            <a:fld id="{AB5C6793-92DE-4A43-9D0F-3F25FBAD41EF}" type="slidenum">
              <a:rPr lang="en-US" smtClean="0"/>
              <a:pPr/>
              <a:t>‹#›</a:t>
            </a:fld>
            <a:endParaRPr lang="en-US"/>
          </a:p>
        </p:txBody>
      </p:sp>
    </p:spTree>
    <p:extLst>
      <p:ext uri="{BB962C8B-B14F-4D97-AF65-F5344CB8AC3E}">
        <p14:creationId xmlns:p14="http://schemas.microsoft.com/office/powerpoint/2010/main" val="2726187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AEA29A-BC62-4D68-9195-665BB53FBCF8}" type="datetimeFigureOut">
              <a:rPr lang="en-US" smtClean="0">
                <a:solidFill>
                  <a:srgbClr val="EEECE1"/>
                </a:solidFill>
              </a:rPr>
              <a:pPr/>
              <a:t>7/2/2013</a:t>
            </a:fld>
            <a:endParaRPr lang="en-US">
              <a:solidFill>
                <a:srgbClr val="EEECE1"/>
              </a:solidFill>
            </a:endParaRPr>
          </a:p>
        </p:txBody>
      </p:sp>
      <p:sp>
        <p:nvSpPr>
          <p:cNvPr id="6" name="Footer Placeholder 5"/>
          <p:cNvSpPr>
            <a:spLocks noGrp="1"/>
          </p:cNvSpPr>
          <p:nvPr>
            <p:ph type="ftr" sz="quarter" idx="11"/>
          </p:nvPr>
        </p:nvSpPr>
        <p:spPr/>
        <p:txBody>
          <a:bodyPr/>
          <a:lstStyle/>
          <a:p>
            <a:endParaRPr lang="en-US">
              <a:solidFill>
                <a:srgbClr val="EEECE1"/>
              </a:solidFill>
            </a:endParaRPr>
          </a:p>
        </p:txBody>
      </p:sp>
      <p:sp>
        <p:nvSpPr>
          <p:cNvPr id="7" name="Slide Number Placeholder 6"/>
          <p:cNvSpPr>
            <a:spLocks noGrp="1"/>
          </p:cNvSpPr>
          <p:nvPr>
            <p:ph type="sldNum" sz="quarter" idx="12"/>
          </p:nvPr>
        </p:nvSpPr>
        <p:spPr/>
        <p:txBody>
          <a:bodyPr/>
          <a:lstStyle/>
          <a:p>
            <a:fld id="{AB5C6793-92DE-4A43-9D0F-3F25FBAD41EF}"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6375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AAEA29A-BC62-4D68-9195-665BB53FBCF8}" type="datetimeFigureOut">
              <a:rPr lang="en-US" smtClean="0">
                <a:solidFill>
                  <a:srgbClr val="EEECE1"/>
                </a:solidFill>
              </a:rPr>
              <a:pPr/>
              <a:t>7/2/2013</a:t>
            </a:fld>
            <a:endParaRPr lang="en-US">
              <a:solidFill>
                <a:srgbClr val="EEECE1"/>
              </a:solidFill>
            </a:endParaRPr>
          </a:p>
        </p:txBody>
      </p:sp>
      <p:sp>
        <p:nvSpPr>
          <p:cNvPr id="9" name="Slide Number Placeholder 8"/>
          <p:cNvSpPr>
            <a:spLocks noGrp="1"/>
          </p:cNvSpPr>
          <p:nvPr>
            <p:ph type="sldNum" sz="quarter" idx="11"/>
          </p:nvPr>
        </p:nvSpPr>
        <p:spPr/>
        <p:txBody>
          <a:bodyPr/>
          <a:lstStyle/>
          <a:p>
            <a:fld id="{AB5C6793-92DE-4A43-9D0F-3F25FBAD41EF}"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EEECE1"/>
              </a:solidFill>
            </a:endParaRPr>
          </a:p>
        </p:txBody>
      </p:sp>
    </p:spTree>
    <p:extLst>
      <p:ext uri="{BB962C8B-B14F-4D97-AF65-F5344CB8AC3E}">
        <p14:creationId xmlns:p14="http://schemas.microsoft.com/office/powerpoint/2010/main" val="2453395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B5C6793-92DE-4A43-9D0F-3F25FBAD41EF}"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EEECE1"/>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AAEA29A-BC62-4D68-9195-665BB53FBCF8}" type="datetimeFigureOut">
              <a:rPr lang="en-US" smtClean="0">
                <a:solidFill>
                  <a:srgbClr val="EEECE1"/>
                </a:solidFill>
              </a:rPr>
              <a:pPr/>
              <a:t>7/2/2013</a:t>
            </a:fld>
            <a:endParaRPr lang="en-US">
              <a:solidFill>
                <a:srgbClr val="EEECE1"/>
              </a:solidFill>
            </a:endParaRPr>
          </a:p>
        </p:txBody>
      </p:sp>
    </p:spTree>
    <p:extLst>
      <p:ext uri="{BB962C8B-B14F-4D97-AF65-F5344CB8AC3E}">
        <p14:creationId xmlns:p14="http://schemas.microsoft.com/office/powerpoint/2010/main" val="283542850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1B1CC0C-30F4-4AA7-B14E-2E4E56A6D1E6}"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1B6796C-3329-4EC0-8C2A-FB67E649E419}" type="datetimeFigureOut">
              <a:rPr lang="en-US" smtClean="0"/>
              <a:t>7/2/2013</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mailto:Deborah.riddle@alaska.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2626433"/>
            <a:ext cx="7848600" cy="2097967"/>
          </a:xfrm>
        </p:spPr>
        <p:txBody>
          <a:bodyPr>
            <a:normAutofit fontScale="90000"/>
          </a:bodyPr>
          <a:lstStyle/>
          <a:p>
            <a:pPr marL="182880"/>
            <a:r>
              <a:rPr lang="en-US" dirty="0">
                <a:solidFill>
                  <a:schemeClr val="tx1"/>
                </a:solidFill>
                <a:latin typeface="Calibri" pitchFamily="34" charset="0"/>
                <a:cs typeface="Calibri" pitchFamily="34" charset="0"/>
              </a:rPr>
              <a:t>Three </a:t>
            </a:r>
            <a:r>
              <a:rPr lang="en-US" dirty="0" smtClean="0">
                <a:solidFill>
                  <a:schemeClr val="tx1"/>
                </a:solidFill>
                <a:latin typeface="Calibri" pitchFamily="34" charset="0"/>
                <a:cs typeface="Calibri" pitchFamily="34" charset="0"/>
              </a:rPr>
              <a:t>Shifts of the Alaska Mathematics Standards</a:t>
            </a:r>
            <a:endParaRPr lang="en-US" b="0" dirty="0">
              <a:solidFill>
                <a:schemeClr val="tx1"/>
              </a:solidFill>
              <a:effectLst/>
              <a:latin typeface="Calibri" pitchFamily="34" charset="0"/>
              <a:cs typeface="Calibri" pitchFamily="34"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45178"/>
            <a:ext cx="1295400" cy="119106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3538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609" name="Shape 202"/>
          <p:cNvGrpSpPr>
            <a:grpSpLocks/>
          </p:cNvGrpSpPr>
          <p:nvPr/>
        </p:nvGrpSpPr>
        <p:grpSpPr bwMode="auto">
          <a:xfrm>
            <a:off x="3962400" y="457200"/>
            <a:ext cx="4140200" cy="5621338"/>
            <a:chOff x="4705373" y="-114194"/>
            <a:chExt cx="3047962" cy="6665417"/>
          </a:xfrm>
        </p:grpSpPr>
        <p:sp>
          <p:nvSpPr>
            <p:cNvPr id="68617" name="Shape 203"/>
            <p:cNvSpPr txBox="1">
              <a:spLocks noChangeArrowheads="1"/>
            </p:cNvSpPr>
            <p:nvPr/>
          </p:nvSpPr>
          <p:spPr bwMode="auto">
            <a:xfrm>
              <a:off x="5738798" y="344488"/>
              <a:ext cx="2011362" cy="9319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spcAft>
                  <a:spcPts val="1000"/>
                </a:spcAft>
                <a:buClr>
                  <a:srgbClr val="000000"/>
                </a:buClr>
                <a:buSzPct val="25000"/>
                <a:buFont typeface="Arial" charset="0"/>
                <a:buNone/>
              </a:pPr>
              <a:r>
                <a:rPr lang="en-US" sz="1200"/>
                <a:t>4.NF.4. Apply and extend previous understandings of multiplication to multiply a fraction by a whole number.</a:t>
              </a:r>
            </a:p>
          </p:txBody>
        </p:sp>
        <p:sp>
          <p:nvSpPr>
            <p:cNvPr id="68618" name="Shape 204"/>
            <p:cNvSpPr txBox="1">
              <a:spLocks noChangeArrowheads="1"/>
            </p:cNvSpPr>
            <p:nvPr/>
          </p:nvSpPr>
          <p:spPr bwMode="auto">
            <a:xfrm>
              <a:off x="5741973" y="1642818"/>
              <a:ext cx="2011362" cy="20133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spcAft>
                  <a:spcPts val="1000"/>
                </a:spcAft>
                <a:buClr>
                  <a:srgbClr val="000000"/>
                </a:buClr>
                <a:buSzPct val="25000"/>
                <a:buFont typeface="Arial" charset="0"/>
                <a:buNone/>
              </a:pPr>
              <a:r>
                <a:rPr lang="en-US" sz="1200" dirty="0"/>
                <a:t>5.NF.4. Apply and extend previous understandings of multiplication to multiply a fraction or whole number by a fraction.</a:t>
              </a:r>
            </a:p>
            <a:p>
              <a:pPr eaLnBrk="1" hangingPunct="1">
                <a:spcAft>
                  <a:spcPts val="1000"/>
                </a:spcAft>
                <a:buClr>
                  <a:srgbClr val="000000"/>
                </a:buClr>
                <a:buSzPct val="25000"/>
                <a:buFont typeface="Arial" charset="0"/>
                <a:buNone/>
              </a:pPr>
              <a:r>
                <a:rPr lang="en-US" sz="1200" dirty="0"/>
                <a:t>5.NF.7. Apply and extend previous understandings of division to divide unit fractions by whole numbers and whole numbers by unit fractions.</a:t>
              </a:r>
            </a:p>
          </p:txBody>
        </p:sp>
        <p:sp>
          <p:nvSpPr>
            <p:cNvPr id="68619" name="Shape 205"/>
            <p:cNvSpPr txBox="1">
              <a:spLocks noChangeArrowheads="1"/>
            </p:cNvSpPr>
            <p:nvPr/>
          </p:nvSpPr>
          <p:spPr bwMode="auto">
            <a:xfrm>
              <a:off x="5715000" y="3962400"/>
              <a:ext cx="2011362" cy="25888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spcAft>
                  <a:spcPts val="1000"/>
                </a:spcAft>
                <a:buClr>
                  <a:srgbClr val="000000"/>
                </a:buClr>
                <a:buSzPct val="25000"/>
                <a:buFont typeface="Arial" charset="0"/>
                <a:buNone/>
              </a:pPr>
              <a:r>
                <a:rPr lang="en-US" sz="1200" b="1" dirty="0"/>
                <a:t>6.NS.  Apply and extend previous understandings of multiplication and division to divide fractions by fractions.</a:t>
              </a:r>
              <a:r>
                <a:rPr lang="en-US" sz="1200" dirty="0"/>
                <a:t/>
              </a:r>
              <a:br>
                <a:rPr lang="en-US" sz="1200" dirty="0"/>
              </a:br>
              <a:r>
                <a:rPr lang="en-US" sz="1200" dirty="0"/>
                <a:t/>
              </a:r>
              <a:br>
                <a:rPr lang="en-US" sz="1200" dirty="0"/>
              </a:br>
              <a:r>
                <a:rPr lang="en-US" sz="1200" dirty="0"/>
                <a:t>6.NS.1. Interpret and compute quotients of fractions, and solve word problems involving division of fractions by fractions, e.g., by using visual fraction models and equations to represent </a:t>
              </a:r>
              <a:r>
                <a:rPr lang="en-US" sz="1200" dirty="0">
                  <a:solidFill>
                    <a:srgbClr val="FFFFFF"/>
                  </a:solidFill>
                </a:rPr>
                <a:t>the problem.</a:t>
              </a:r>
            </a:p>
          </p:txBody>
        </p:sp>
        <p:sp>
          <p:nvSpPr>
            <p:cNvPr id="68620" name="Shape 206"/>
            <p:cNvSpPr txBox="1">
              <a:spLocks noChangeArrowheads="1"/>
            </p:cNvSpPr>
            <p:nvPr/>
          </p:nvSpPr>
          <p:spPr bwMode="auto">
            <a:xfrm>
              <a:off x="4705375" y="569955"/>
              <a:ext cx="950913" cy="401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algn="r" eaLnBrk="1" hangingPunct="1">
                <a:spcAft>
                  <a:spcPts val="1000"/>
                </a:spcAft>
                <a:buClr>
                  <a:srgbClr val="000000"/>
                </a:buClr>
                <a:buSzPct val="25000"/>
                <a:buFont typeface="Arial" charset="0"/>
                <a:buNone/>
              </a:pPr>
              <a:r>
                <a:rPr lang="en-US" sz="1600" b="1"/>
                <a:t>Grade 4</a:t>
              </a:r>
            </a:p>
          </p:txBody>
        </p:sp>
        <p:sp>
          <p:nvSpPr>
            <p:cNvPr id="68621" name="Shape 207"/>
            <p:cNvSpPr txBox="1">
              <a:spLocks noChangeArrowheads="1"/>
            </p:cNvSpPr>
            <p:nvPr/>
          </p:nvSpPr>
          <p:spPr bwMode="auto">
            <a:xfrm>
              <a:off x="4705373" y="2408989"/>
              <a:ext cx="950913" cy="401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algn="r" eaLnBrk="1" hangingPunct="1">
                <a:spcAft>
                  <a:spcPts val="1000"/>
                </a:spcAft>
                <a:buClr>
                  <a:srgbClr val="000000"/>
                </a:buClr>
                <a:buSzPct val="25000"/>
                <a:buFont typeface="Arial" charset="0"/>
                <a:buNone/>
              </a:pPr>
              <a:r>
                <a:rPr lang="en-US" sz="1600" b="1"/>
                <a:t>Grade 5</a:t>
              </a:r>
            </a:p>
          </p:txBody>
        </p:sp>
        <p:sp>
          <p:nvSpPr>
            <p:cNvPr id="68622" name="Shape 208"/>
            <p:cNvSpPr txBox="1">
              <a:spLocks noChangeArrowheads="1"/>
            </p:cNvSpPr>
            <p:nvPr/>
          </p:nvSpPr>
          <p:spPr bwMode="auto">
            <a:xfrm>
              <a:off x="4705374" y="5016306"/>
              <a:ext cx="950913" cy="401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algn="r" eaLnBrk="1" hangingPunct="1">
                <a:spcAft>
                  <a:spcPts val="1000"/>
                </a:spcAft>
                <a:buClr>
                  <a:srgbClr val="000000"/>
                </a:buClr>
                <a:buSzPct val="25000"/>
                <a:buFont typeface="Arial" charset="0"/>
                <a:buNone/>
              </a:pPr>
              <a:r>
                <a:rPr lang="en-US" sz="1600" b="1"/>
                <a:t>Grade 6</a:t>
              </a:r>
            </a:p>
          </p:txBody>
        </p:sp>
        <p:sp>
          <p:nvSpPr>
            <p:cNvPr id="68623" name="Shape 209"/>
            <p:cNvSpPr txBox="1">
              <a:spLocks noChangeArrowheads="1"/>
            </p:cNvSpPr>
            <p:nvPr/>
          </p:nvSpPr>
          <p:spPr bwMode="auto">
            <a:xfrm>
              <a:off x="5656288" y="-114194"/>
              <a:ext cx="2070074" cy="437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45700" rIns="91425"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algn="ctr" eaLnBrk="1" hangingPunct="1">
                <a:spcAft>
                  <a:spcPts val="1000"/>
                </a:spcAft>
                <a:buClr>
                  <a:srgbClr val="000000"/>
                </a:buClr>
                <a:buSzPct val="25000"/>
                <a:buFont typeface="Arial" charset="0"/>
                <a:buNone/>
              </a:pPr>
              <a:r>
                <a:rPr lang="en-US" sz="1800" b="1" dirty="0" smtClean="0"/>
                <a:t>Alaska Standards</a:t>
              </a:r>
              <a:endParaRPr lang="en-US" sz="1800" b="1" dirty="0"/>
            </a:p>
          </p:txBody>
        </p:sp>
      </p:grpSp>
      <p:grpSp>
        <p:nvGrpSpPr>
          <p:cNvPr id="68610" name="Group 22"/>
          <p:cNvGrpSpPr>
            <a:grpSpLocks/>
          </p:cNvGrpSpPr>
          <p:nvPr/>
        </p:nvGrpSpPr>
        <p:grpSpPr bwMode="auto">
          <a:xfrm>
            <a:off x="950913" y="457200"/>
            <a:ext cx="2822575" cy="4910138"/>
            <a:chOff x="381000" y="381000"/>
            <a:chExt cx="2822670" cy="4910054"/>
          </a:xfrm>
        </p:grpSpPr>
        <p:pic>
          <p:nvPicPr>
            <p:cNvPr id="68613"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81000"/>
              <a:ext cx="2822670" cy="4868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4" name="AutoShape 2"/>
            <p:cNvSpPr>
              <a:spLocks noChangeArrowheads="1"/>
            </p:cNvSpPr>
            <p:nvPr/>
          </p:nvSpPr>
          <p:spPr bwMode="auto">
            <a:xfrm>
              <a:off x="453231" y="2286000"/>
              <a:ext cx="917575" cy="711200"/>
            </a:xfrm>
            <a:prstGeom prst="roundRect">
              <a:avLst>
                <a:gd name="adj" fmla="val 16667"/>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615" name="AutoShape 3"/>
            <p:cNvSpPr>
              <a:spLocks noChangeArrowheads="1"/>
            </p:cNvSpPr>
            <p:nvPr/>
          </p:nvSpPr>
          <p:spPr bwMode="auto">
            <a:xfrm>
              <a:off x="1520031" y="2362200"/>
              <a:ext cx="762000" cy="2928854"/>
            </a:xfrm>
            <a:prstGeom prst="roundRect">
              <a:avLst>
                <a:gd name="adj" fmla="val 16667"/>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616" name="AutoShape 4"/>
            <p:cNvSpPr>
              <a:spLocks noChangeArrowheads="1"/>
            </p:cNvSpPr>
            <p:nvPr/>
          </p:nvSpPr>
          <p:spPr bwMode="auto">
            <a:xfrm>
              <a:off x="2434431" y="762000"/>
              <a:ext cx="552450" cy="847726"/>
            </a:xfrm>
            <a:prstGeom prst="roundRect">
              <a:avLst>
                <a:gd name="adj" fmla="val 16667"/>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8612" name="Text Box 7"/>
          <p:cNvSpPr txBox="1">
            <a:spLocks noChangeArrowheads="1"/>
          </p:cNvSpPr>
          <p:nvPr/>
        </p:nvSpPr>
        <p:spPr bwMode="auto">
          <a:xfrm>
            <a:off x="947738" y="5418138"/>
            <a:ext cx="2743200" cy="830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spcAft>
                <a:spcPts val="1000"/>
              </a:spcAft>
            </a:pPr>
            <a:r>
              <a:rPr lang="en-US" sz="1200" i="1">
                <a:solidFill>
                  <a:schemeClr val="tx1"/>
                </a:solidFill>
                <a:latin typeface="Calibri" charset="0"/>
              </a:rPr>
              <a:t>Informing Grades 1-6 Mathematics Standards Development</a:t>
            </a:r>
            <a:r>
              <a:rPr lang="en-US" sz="1200" i="1">
                <a:latin typeface="Calibri" charset="0"/>
              </a:rPr>
              <a:t>: What Can Be Learned from High-Performing Hong Kong, Singapore, and Korea?</a:t>
            </a:r>
            <a:r>
              <a:rPr lang="en-US" sz="1200">
                <a:latin typeface="Calibri" charset="0"/>
              </a:rPr>
              <a:t> American Institutes for Research (2009, p. 13)</a:t>
            </a:r>
            <a:endParaRPr lang="en-US" sz="1800"/>
          </a:p>
        </p:txBody>
      </p:sp>
    </p:spTree>
    <p:extLst>
      <p:ext uri="{BB962C8B-B14F-4D97-AF65-F5344CB8AC3E}">
        <p14:creationId xmlns:p14="http://schemas.microsoft.com/office/powerpoint/2010/main" val="958656220"/>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hape 215"/>
          <p:cNvSpPr>
            <a:spLocks noGrp="1"/>
          </p:cNvSpPr>
          <p:nvPr>
            <p:ph type="title"/>
          </p:nvPr>
        </p:nvSpPr>
        <p:spPr/>
        <p:txBody>
          <a:bodyPr lIns="91425" tIns="45700" rIns="91425" bIns="45700">
            <a:spAutoFit/>
          </a:bodyPr>
          <a:lstStyle/>
          <a:p>
            <a:pPr algn="ctr" eaLnBrk="1" hangingPunct="1">
              <a:buClr>
                <a:srgbClr val="000000"/>
              </a:buClr>
              <a:buSzPct val="25000"/>
            </a:pPr>
            <a:r>
              <a:rPr lang="en-US" sz="4400" b="0">
                <a:solidFill>
                  <a:srgbClr val="000000"/>
                </a:solidFill>
                <a:latin typeface="Arial" charset="0"/>
                <a:cs typeface="Arial" charset="0"/>
                <a:sym typeface="Arial" charset="0"/>
              </a:rPr>
              <a:t> </a:t>
            </a:r>
          </a:p>
        </p:txBody>
      </p:sp>
      <p:sp>
        <p:nvSpPr>
          <p:cNvPr id="70659" name="Shape 218"/>
          <p:cNvSpPr>
            <a:spLocks noGrp="1"/>
          </p:cNvSpPr>
          <p:nvPr>
            <p:ph type="sldNum" sz="quarter" idx="10"/>
          </p:nvPr>
        </p:nvSpPr>
        <p:spPr>
          <a:noFill/>
        </p:spPr>
        <p:txBody>
          <a:bodyPr lIns="91425" tIns="45700" rIns="91425"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buSzPct val="25000"/>
            </a:pPr>
            <a:r>
              <a:rPr lang="en-US">
                <a:solidFill>
                  <a:srgbClr val="FFFFFF"/>
                </a:solidFill>
              </a:rPr>
              <a:t> </a:t>
            </a:r>
          </a:p>
        </p:txBody>
      </p:sp>
      <p:sp>
        <p:nvSpPr>
          <p:cNvPr id="231" name="Shape 231"/>
          <p:cNvSpPr txBox="1"/>
          <p:nvPr/>
        </p:nvSpPr>
        <p:spPr>
          <a:xfrm>
            <a:off x="584200" y="1503456"/>
            <a:ext cx="3962400" cy="1200150"/>
          </a:xfrm>
          <a:prstGeom prst="rect">
            <a:avLst/>
          </a:prstGeom>
          <a:noFill/>
          <a:ln>
            <a:noFill/>
          </a:ln>
        </p:spPr>
        <p:txBody>
          <a:bodyPr lIns="91425" tIns="45700" rIns="91425" bIns="45700">
            <a:spAutoFit/>
          </a:bodyPr>
          <a:lstStyle/>
          <a:p>
            <a:pPr fontAlgn="auto">
              <a:spcBef>
                <a:spcPts val="480"/>
              </a:spcBef>
              <a:spcAft>
                <a:spcPts val="0"/>
              </a:spcAft>
              <a:buClr>
                <a:schemeClr val="dk1"/>
              </a:buClr>
              <a:buSzPct val="25000"/>
              <a:buFont typeface="Arial"/>
              <a:buNone/>
              <a:defRPr/>
            </a:pPr>
            <a:r>
              <a:rPr lang="x-none" sz="2400" b="1" kern="0">
                <a:solidFill>
                  <a:schemeClr val="dk1"/>
                </a:solidFill>
                <a:latin typeface="+mj-lt"/>
                <a:ea typeface="Arial"/>
                <a:cs typeface="Arial"/>
                <a:sym typeface="Arial"/>
                <a:rtl val="0"/>
              </a:rPr>
              <a:t>One </a:t>
            </a:r>
            <a:r>
              <a:rPr lang="x-none" sz="2400" b="1" kern="0" smtClean="0">
                <a:solidFill>
                  <a:schemeClr val="dk1"/>
                </a:solidFill>
                <a:latin typeface="+mj-lt"/>
                <a:ea typeface="Arial"/>
                <a:cs typeface="Arial"/>
                <a:sym typeface="Arial"/>
                <a:rtl val="0"/>
              </a:rPr>
              <a:t>of several staircases</a:t>
            </a:r>
            <a:r>
              <a:rPr lang="en-US" sz="2400" b="1" kern="0" dirty="0" smtClean="0">
                <a:solidFill>
                  <a:schemeClr val="dk1"/>
                </a:solidFill>
                <a:latin typeface="+mj-lt"/>
                <a:ea typeface="Arial"/>
                <a:cs typeface="Arial"/>
                <a:sym typeface="Arial"/>
                <a:rtl val="0"/>
              </a:rPr>
              <a:t> </a:t>
            </a:r>
            <a:r>
              <a:rPr lang="x-none" sz="2400" b="1" kern="0" smtClean="0">
                <a:solidFill>
                  <a:schemeClr val="dk1"/>
                </a:solidFill>
                <a:latin typeface="+mj-lt"/>
                <a:ea typeface="Arial"/>
                <a:cs typeface="Arial"/>
                <a:sym typeface="Arial"/>
                <a:rtl val="0"/>
              </a:rPr>
              <a:t>to </a:t>
            </a:r>
            <a:r>
              <a:rPr lang="x-none" sz="2400" b="1" kern="0">
                <a:solidFill>
                  <a:schemeClr val="dk1"/>
                </a:solidFill>
                <a:latin typeface="+mj-lt"/>
                <a:ea typeface="Arial"/>
                <a:cs typeface="Arial"/>
                <a:sym typeface="Arial"/>
                <a:rtl val="0"/>
              </a:rPr>
              <a:t>algebra designed </a:t>
            </a:r>
            <a:r>
              <a:rPr lang="en-US" sz="2400" b="1" kern="0" dirty="0" smtClean="0">
                <a:solidFill>
                  <a:schemeClr val="dk1"/>
                </a:solidFill>
                <a:latin typeface="+mj-lt"/>
                <a:ea typeface="Arial"/>
                <a:cs typeface="Arial"/>
                <a:sym typeface="Arial"/>
                <a:rtl val="0"/>
              </a:rPr>
              <a:t/>
            </a:r>
            <a:br>
              <a:rPr lang="en-US" sz="2400" b="1" kern="0" dirty="0" smtClean="0">
                <a:solidFill>
                  <a:schemeClr val="dk1"/>
                </a:solidFill>
                <a:latin typeface="+mj-lt"/>
                <a:ea typeface="Arial"/>
                <a:cs typeface="Arial"/>
                <a:sym typeface="Arial"/>
                <a:rtl val="0"/>
              </a:rPr>
            </a:br>
            <a:r>
              <a:rPr lang="x-none" sz="2400" b="1" kern="0" smtClean="0">
                <a:solidFill>
                  <a:schemeClr val="dk1"/>
                </a:solidFill>
                <a:latin typeface="+mj-lt"/>
                <a:ea typeface="Arial"/>
                <a:cs typeface="Arial"/>
                <a:sym typeface="Arial"/>
                <a:rtl val="0"/>
              </a:rPr>
              <a:t>in </a:t>
            </a:r>
            <a:r>
              <a:rPr lang="x-none" sz="2400" b="1" kern="0">
                <a:solidFill>
                  <a:schemeClr val="dk1"/>
                </a:solidFill>
                <a:latin typeface="+mj-lt"/>
                <a:ea typeface="Arial"/>
                <a:cs typeface="Arial"/>
                <a:sym typeface="Arial"/>
                <a:rtl val="0"/>
              </a:rPr>
              <a:t>the OA domain.</a:t>
            </a:r>
          </a:p>
        </p:txBody>
      </p:sp>
      <p:sp>
        <p:nvSpPr>
          <p:cNvPr id="232" name="Shape 232"/>
          <p:cNvSpPr txBox="1"/>
          <p:nvPr/>
        </p:nvSpPr>
        <p:spPr>
          <a:xfrm>
            <a:off x="457200" y="87313"/>
            <a:ext cx="8229600" cy="1200288"/>
          </a:xfrm>
          <a:prstGeom prst="rect">
            <a:avLst/>
          </a:prstGeom>
          <a:noFill/>
          <a:ln>
            <a:noFill/>
          </a:ln>
        </p:spPr>
        <p:txBody>
          <a:bodyPr lIns="91425" tIns="45700" rIns="91425" bIns="45700">
            <a:spAutoFit/>
          </a:bodyPr>
          <a:lstStyle/>
          <a:p>
            <a:pPr>
              <a:buClr>
                <a:srgbClr val="000000"/>
              </a:buClr>
              <a:buSzPct val="25000"/>
              <a:buFont typeface="Arial"/>
              <a:buNone/>
              <a:defRPr/>
            </a:pPr>
            <a:r>
              <a:rPr lang="x-none" sz="3600">
                <a:solidFill>
                  <a:schemeClr val="tx2"/>
                </a:solidFill>
                <a:latin typeface="+mj-lt"/>
                <a:ea typeface="+mj-ea"/>
                <a:cs typeface="+mj-cs"/>
                <a:sym typeface="Arial"/>
                <a:rtl val="0"/>
              </a:rPr>
              <a:t>Alignment in Context: </a:t>
            </a:r>
            <a:r>
              <a:rPr lang="en-US" sz="3600" dirty="0" smtClean="0">
                <a:solidFill>
                  <a:schemeClr val="tx2"/>
                </a:solidFill>
                <a:latin typeface="+mj-lt"/>
                <a:ea typeface="+mj-ea"/>
                <a:cs typeface="+mj-cs"/>
                <a:sym typeface="Arial"/>
                <a:rtl val="0"/>
              </a:rPr>
              <a:t/>
            </a:r>
            <a:br>
              <a:rPr lang="en-US" sz="3600" dirty="0" smtClean="0">
                <a:solidFill>
                  <a:schemeClr val="tx2"/>
                </a:solidFill>
                <a:latin typeface="+mj-lt"/>
                <a:ea typeface="+mj-ea"/>
                <a:cs typeface="+mj-cs"/>
                <a:sym typeface="Arial"/>
                <a:rtl val="0"/>
              </a:rPr>
            </a:br>
            <a:r>
              <a:rPr lang="x-none" sz="3600" smtClean="0">
                <a:solidFill>
                  <a:schemeClr val="tx2"/>
                </a:solidFill>
                <a:latin typeface="+mj-lt"/>
                <a:ea typeface="+mj-ea"/>
                <a:cs typeface="+mj-cs"/>
                <a:sym typeface="Arial"/>
                <a:rtl val="0"/>
              </a:rPr>
              <a:t>Neighboring </a:t>
            </a:r>
            <a:r>
              <a:rPr lang="x-none" sz="3600">
                <a:solidFill>
                  <a:schemeClr val="tx2"/>
                </a:solidFill>
                <a:latin typeface="+mj-lt"/>
                <a:ea typeface="+mj-ea"/>
                <a:cs typeface="+mj-cs"/>
                <a:sym typeface="Arial"/>
                <a:rtl val="0"/>
              </a:rPr>
              <a:t>Grades and Progressions</a:t>
            </a:r>
          </a:p>
        </p:txBody>
      </p:sp>
      <p:sp>
        <p:nvSpPr>
          <p:cNvPr id="70663" name="Slide Number Placeholder 5"/>
          <p:cNvSpPr txBox="1">
            <a:spLocks/>
          </p:cNvSpPr>
          <p:nvPr/>
        </p:nvSpPr>
        <p:spPr bwMode="auto">
          <a:xfrm>
            <a:off x="6929438" y="6542088"/>
            <a:ext cx="21336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algn="r" eaLnBrk="1" hangingPunct="1"/>
            <a:fld id="{F497A720-00EE-4B49-B3EB-44D54AF34E81}" type="slidenum">
              <a:rPr lang="en-US">
                <a:solidFill>
                  <a:srgbClr val="FFFFFF"/>
                </a:solidFill>
              </a:rPr>
              <a:pPr algn="r" eaLnBrk="1" hangingPunct="1"/>
              <a:t>11</a:t>
            </a:fld>
            <a:endParaRPr lang="en-US">
              <a:solidFill>
                <a:srgbClr val="FFFFFF"/>
              </a:solidFill>
            </a:endParaRPr>
          </a:p>
        </p:txBody>
      </p:sp>
      <p:sp>
        <p:nvSpPr>
          <p:cNvPr id="2" name="TextBox 1"/>
          <p:cNvSpPr txBox="1"/>
          <p:nvPr/>
        </p:nvSpPr>
        <p:spPr>
          <a:xfrm>
            <a:off x="5150049" y="1487683"/>
            <a:ext cx="2871589" cy="923330"/>
          </a:xfrm>
          <a:prstGeom prst="rect">
            <a:avLst/>
          </a:prstGeom>
          <a:noFill/>
        </p:spPr>
        <p:txBody>
          <a:bodyPr wrap="square" rtlCol="0">
            <a:spAutoFit/>
          </a:bodyPr>
          <a:lstStyle/>
          <a:p>
            <a:r>
              <a:rPr lang="en-US" dirty="0" smtClean="0"/>
              <a:t>6.EE.1 Apply the properties of operations to generate equivalent expressions.</a:t>
            </a:r>
            <a:endParaRPr lang="en-US" dirty="0"/>
          </a:p>
        </p:txBody>
      </p:sp>
      <p:sp>
        <p:nvSpPr>
          <p:cNvPr id="3" name="TextBox 2"/>
          <p:cNvSpPr txBox="1"/>
          <p:nvPr/>
        </p:nvSpPr>
        <p:spPr>
          <a:xfrm>
            <a:off x="2921000" y="2819400"/>
            <a:ext cx="4800600" cy="923330"/>
          </a:xfrm>
          <a:prstGeom prst="rect">
            <a:avLst/>
          </a:prstGeom>
          <a:noFill/>
        </p:spPr>
        <p:txBody>
          <a:bodyPr wrap="square" rtlCol="0">
            <a:spAutoFit/>
          </a:bodyPr>
          <a:lstStyle/>
          <a:p>
            <a:r>
              <a:rPr lang="en-US" dirty="0" smtClean="0"/>
              <a:t>5.OA.2 Write simple expressions that record calculations with numbers, and interpret numerical expressions without evaluating them.</a:t>
            </a:r>
            <a:endParaRPr lang="en-US" dirty="0"/>
          </a:p>
        </p:txBody>
      </p:sp>
      <p:sp>
        <p:nvSpPr>
          <p:cNvPr id="4" name="TextBox 3"/>
          <p:cNvSpPr txBox="1"/>
          <p:nvPr/>
        </p:nvSpPr>
        <p:spPr>
          <a:xfrm>
            <a:off x="1600200" y="3962400"/>
            <a:ext cx="5029200" cy="923330"/>
          </a:xfrm>
          <a:prstGeom prst="rect">
            <a:avLst/>
          </a:prstGeom>
          <a:noFill/>
        </p:spPr>
        <p:txBody>
          <a:bodyPr wrap="square" rtlCol="0">
            <a:spAutoFit/>
          </a:bodyPr>
          <a:lstStyle/>
          <a:p>
            <a:r>
              <a:rPr lang="en-US" dirty="0" smtClean="0"/>
              <a:t>3.OA.5  Make, test, support, draw conclusions and justify conjectures about properties of operations as strategies to multiply and divide.</a:t>
            </a:r>
            <a:endParaRPr lang="en-US" dirty="0"/>
          </a:p>
        </p:txBody>
      </p:sp>
      <p:sp>
        <p:nvSpPr>
          <p:cNvPr id="5" name="TextBox 4"/>
          <p:cNvSpPr txBox="1"/>
          <p:nvPr/>
        </p:nvSpPr>
        <p:spPr>
          <a:xfrm>
            <a:off x="838200" y="5147796"/>
            <a:ext cx="4114800" cy="646331"/>
          </a:xfrm>
          <a:prstGeom prst="rect">
            <a:avLst/>
          </a:prstGeom>
          <a:noFill/>
        </p:spPr>
        <p:txBody>
          <a:bodyPr wrap="square" rtlCol="0">
            <a:spAutoFit/>
          </a:bodyPr>
          <a:lstStyle/>
          <a:p>
            <a:r>
              <a:rPr lang="en-US" dirty="0" smtClean="0"/>
              <a:t>1.OA.3  Apply properties of operations as strategies to add and subtract.</a:t>
            </a:r>
            <a:endParaRPr lang="en-US" dirty="0"/>
          </a:p>
        </p:txBody>
      </p:sp>
    </p:spTree>
    <p:extLst>
      <p:ext uri="{BB962C8B-B14F-4D97-AF65-F5344CB8AC3E}">
        <p14:creationId xmlns:p14="http://schemas.microsoft.com/office/powerpoint/2010/main" val="1394953377"/>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Number Placeholder 5"/>
          <p:cNvSpPr>
            <a:spLocks noGrp="1"/>
          </p:cNvSpPr>
          <p:nvPr>
            <p:ph type="sldNum" sz="quarter" idx="10"/>
          </p:nvPr>
        </p:nvSpPr>
        <p:spPr>
          <a:xfrm>
            <a:off x="6929438" y="6542088"/>
            <a:ext cx="2133600" cy="320675"/>
          </a:xfrm>
          <a:noFill/>
        </p:spPr>
        <p:txBody>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fld id="{48021939-4809-BB49-B5F4-63BDA3D397B1}" type="slidenum">
              <a:rPr lang="en-US">
                <a:solidFill>
                  <a:srgbClr val="FFFFFF"/>
                </a:solidFill>
              </a:rPr>
              <a:pPr eaLnBrk="1" hangingPunct="1"/>
              <a:t>12</a:t>
            </a:fld>
            <a:endParaRPr lang="en-US">
              <a:solidFill>
                <a:srgbClr val="FFFFFF"/>
              </a:solidFill>
            </a:endParaRPr>
          </a:p>
        </p:txBody>
      </p:sp>
      <p:sp>
        <p:nvSpPr>
          <p:cNvPr id="72706" name="Shape 227"/>
          <p:cNvSpPr>
            <a:spLocks noChangeArrowheads="1"/>
          </p:cNvSpPr>
          <p:nvPr/>
        </p:nvSpPr>
        <p:spPr bwMode="auto">
          <a:xfrm>
            <a:off x="304800" y="2368550"/>
            <a:ext cx="8074025" cy="1423988"/>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 name="Shape 228"/>
          <p:cNvSpPr txBox="1">
            <a:spLocks noChangeArrowheads="1"/>
          </p:cNvSpPr>
          <p:nvPr/>
        </p:nvSpPr>
        <p:spPr bwMode="auto">
          <a:xfrm>
            <a:off x="474663" y="150744"/>
            <a:ext cx="8412162" cy="120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spAutoFit/>
          </a:bodyP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fontAlgn="auto" hangingPunct="1">
              <a:spcBef>
                <a:spcPts val="0"/>
              </a:spcBef>
              <a:spcAft>
                <a:spcPts val="0"/>
              </a:spcAft>
              <a:buClr>
                <a:schemeClr val="dk1"/>
              </a:buClr>
              <a:buSzPct val="25000"/>
              <a:defRPr/>
            </a:pPr>
            <a:r>
              <a:rPr lang="en-US" sz="3600" kern="0" dirty="0">
                <a:solidFill>
                  <a:schemeClr val="tx2">
                    <a:lumMod val="75000"/>
                  </a:schemeClr>
                </a:solidFill>
                <a:latin typeface="+mj-lt"/>
                <a:ea typeface="+mj-ea"/>
                <a:cs typeface="+mj-cs"/>
                <a:rtl val="0"/>
              </a:rPr>
              <a:t>Coherence: </a:t>
            </a:r>
            <a:r>
              <a:rPr lang="en-US" sz="3600" kern="0" dirty="0" smtClean="0">
                <a:solidFill>
                  <a:schemeClr val="tx2">
                    <a:lumMod val="75000"/>
                  </a:schemeClr>
                </a:solidFill>
                <a:latin typeface="+mj-lt"/>
                <a:ea typeface="+mj-ea"/>
                <a:cs typeface="+mj-cs"/>
                <a:rtl val="0"/>
              </a:rPr>
              <a:t/>
            </a:r>
            <a:br>
              <a:rPr lang="en-US" sz="3600" kern="0" dirty="0" smtClean="0">
                <a:solidFill>
                  <a:schemeClr val="tx2">
                    <a:lumMod val="75000"/>
                  </a:schemeClr>
                </a:solidFill>
                <a:latin typeface="+mj-lt"/>
                <a:ea typeface="+mj-ea"/>
                <a:cs typeface="+mj-cs"/>
                <a:rtl val="0"/>
              </a:rPr>
            </a:br>
            <a:r>
              <a:rPr lang="en-US" sz="3600" i="1" kern="0" dirty="0" smtClean="0">
                <a:solidFill>
                  <a:schemeClr val="tx2">
                    <a:lumMod val="75000"/>
                  </a:schemeClr>
                </a:solidFill>
                <a:latin typeface="+mj-lt"/>
                <a:ea typeface="+mj-ea"/>
                <a:cs typeface="+mj-cs"/>
                <a:rtl val="0"/>
              </a:rPr>
              <a:t>Link</a:t>
            </a:r>
            <a:r>
              <a:rPr lang="en-US" sz="3600" kern="0" dirty="0" smtClean="0">
                <a:solidFill>
                  <a:schemeClr val="tx2">
                    <a:lumMod val="75000"/>
                  </a:schemeClr>
                </a:solidFill>
                <a:latin typeface="+mj-lt"/>
                <a:ea typeface="+mj-ea"/>
                <a:cs typeface="+mj-cs"/>
                <a:rtl val="0"/>
              </a:rPr>
              <a:t> </a:t>
            </a:r>
            <a:r>
              <a:rPr lang="en-US" sz="3600" kern="0" dirty="0">
                <a:solidFill>
                  <a:schemeClr val="tx2">
                    <a:lumMod val="75000"/>
                  </a:schemeClr>
                </a:solidFill>
                <a:latin typeface="+mj-lt"/>
                <a:ea typeface="+mj-ea"/>
                <a:cs typeface="+mj-cs"/>
                <a:rtl val="0"/>
              </a:rPr>
              <a:t>to </a:t>
            </a:r>
            <a:r>
              <a:rPr lang="en-US" sz="3600" kern="0" dirty="0" smtClean="0">
                <a:solidFill>
                  <a:schemeClr val="tx2">
                    <a:lumMod val="75000"/>
                  </a:schemeClr>
                </a:solidFill>
                <a:latin typeface="+mj-lt"/>
                <a:ea typeface="+mj-ea"/>
                <a:cs typeface="+mj-cs"/>
                <a:rtl val="0"/>
              </a:rPr>
              <a:t>Major </a:t>
            </a:r>
            <a:r>
              <a:rPr lang="en-US" sz="3600" kern="0" dirty="0">
                <a:solidFill>
                  <a:schemeClr val="tx2">
                    <a:lumMod val="75000"/>
                  </a:schemeClr>
                </a:solidFill>
                <a:latin typeface="+mj-lt"/>
                <a:ea typeface="+mj-ea"/>
                <a:cs typeface="+mj-cs"/>
                <a:rtl val="0"/>
              </a:rPr>
              <a:t>T</a:t>
            </a:r>
            <a:r>
              <a:rPr lang="en-US" sz="3600" kern="0" dirty="0" smtClean="0">
                <a:solidFill>
                  <a:schemeClr val="tx2">
                    <a:lumMod val="75000"/>
                  </a:schemeClr>
                </a:solidFill>
                <a:latin typeface="+mj-lt"/>
                <a:ea typeface="+mj-ea"/>
                <a:cs typeface="+mj-cs"/>
                <a:rtl val="0"/>
              </a:rPr>
              <a:t>opics </a:t>
            </a:r>
            <a:r>
              <a:rPr lang="en-US" sz="3600" kern="0" dirty="0">
                <a:solidFill>
                  <a:schemeClr val="tx2">
                    <a:lumMod val="75000"/>
                  </a:schemeClr>
                </a:solidFill>
                <a:latin typeface="+mj-lt"/>
                <a:ea typeface="+mj-ea"/>
                <a:cs typeface="+mj-cs"/>
                <a:rtl val="0"/>
              </a:rPr>
              <a:t>W</a:t>
            </a:r>
            <a:r>
              <a:rPr lang="en-US" sz="3600" kern="0" dirty="0" smtClean="0">
                <a:solidFill>
                  <a:schemeClr val="tx2">
                    <a:lumMod val="75000"/>
                  </a:schemeClr>
                </a:solidFill>
                <a:latin typeface="+mj-lt"/>
                <a:ea typeface="+mj-ea"/>
                <a:cs typeface="+mj-cs"/>
                <a:rtl val="0"/>
              </a:rPr>
              <a:t>ithin </a:t>
            </a:r>
            <a:r>
              <a:rPr lang="en-US" sz="3600" kern="0" dirty="0">
                <a:solidFill>
                  <a:schemeClr val="tx2">
                    <a:lumMod val="75000"/>
                  </a:schemeClr>
                </a:solidFill>
                <a:latin typeface="+mj-lt"/>
                <a:ea typeface="+mj-ea"/>
                <a:cs typeface="+mj-cs"/>
                <a:rtl val="0"/>
              </a:rPr>
              <a:t>G</a:t>
            </a:r>
            <a:r>
              <a:rPr lang="en-US" sz="3600" kern="0" dirty="0" smtClean="0">
                <a:solidFill>
                  <a:schemeClr val="tx2">
                    <a:lumMod val="75000"/>
                  </a:schemeClr>
                </a:solidFill>
                <a:latin typeface="+mj-lt"/>
                <a:ea typeface="+mj-ea"/>
                <a:cs typeface="+mj-cs"/>
                <a:rtl val="0"/>
              </a:rPr>
              <a:t>rades</a:t>
            </a:r>
            <a:endParaRPr lang="en-US" sz="3600" kern="0" dirty="0">
              <a:solidFill>
                <a:schemeClr val="tx2">
                  <a:lumMod val="75000"/>
                </a:schemeClr>
              </a:solidFill>
              <a:latin typeface="+mj-lt"/>
              <a:ea typeface="+mj-ea"/>
              <a:cs typeface="+mj-cs"/>
              <a:rtl val="0"/>
            </a:endParaRPr>
          </a:p>
        </p:txBody>
      </p:sp>
      <p:sp>
        <p:nvSpPr>
          <p:cNvPr id="72708" name="Shape 229"/>
          <p:cNvSpPr>
            <a:spLocks/>
          </p:cNvSpPr>
          <p:nvPr/>
        </p:nvSpPr>
        <p:spPr bwMode="auto">
          <a:xfrm>
            <a:off x="381000" y="2689225"/>
            <a:ext cx="7734300" cy="762000"/>
          </a:xfrm>
          <a:custGeom>
            <a:avLst/>
            <a:gdLst>
              <a:gd name="T0" fmla="*/ 3638550 w 7734300"/>
              <a:gd name="T1" fmla="*/ 0 h 762000"/>
              <a:gd name="T2" fmla="*/ 7734300 w 7734300"/>
              <a:gd name="T3" fmla="*/ 19050 h 762000"/>
              <a:gd name="T4" fmla="*/ 7734300 w 7734300"/>
              <a:gd name="T5" fmla="*/ 495300 h 762000"/>
              <a:gd name="T6" fmla="*/ 2114550 w 7734300"/>
              <a:gd name="T7" fmla="*/ 504825 h 762000"/>
              <a:gd name="T8" fmla="*/ 2114550 w 7734300"/>
              <a:gd name="T9" fmla="*/ 762000 h 762000"/>
              <a:gd name="T10" fmla="*/ 0 w 7734300"/>
              <a:gd name="T11" fmla="*/ 762000 h 762000"/>
              <a:gd name="T12" fmla="*/ 0 w 7734300"/>
              <a:gd name="T13" fmla="*/ 266700 h 762000"/>
              <a:gd name="T14" fmla="*/ 3638550 w 7734300"/>
              <a:gd name="T15" fmla="*/ 266700 h 762000"/>
              <a:gd name="T16" fmla="*/ 3638550 w 7734300"/>
              <a:gd name="T17" fmla="*/ 0 h 762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734300"/>
              <a:gd name="T28" fmla="*/ 0 h 762000"/>
              <a:gd name="T29" fmla="*/ 7734300 w 7734300"/>
              <a:gd name="T30" fmla="*/ 762000 h 762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734300" h="762000" extrusionOk="0">
                <a:moveTo>
                  <a:pt x="3638550" y="0"/>
                </a:moveTo>
                <a:lnTo>
                  <a:pt x="7734300" y="19050"/>
                </a:lnTo>
                <a:lnTo>
                  <a:pt x="7734300" y="495300"/>
                </a:lnTo>
                <a:lnTo>
                  <a:pt x="2114550" y="504825"/>
                </a:lnTo>
                <a:lnTo>
                  <a:pt x="2114550" y="762000"/>
                </a:lnTo>
                <a:lnTo>
                  <a:pt x="0" y="762000"/>
                </a:lnTo>
                <a:lnTo>
                  <a:pt x="0" y="266700"/>
                </a:lnTo>
                <a:lnTo>
                  <a:pt x="3638550" y="266700"/>
                </a:lnTo>
                <a:lnTo>
                  <a:pt x="3638550" y="0"/>
                </a:lnTo>
                <a:close/>
              </a:path>
            </a:pathLst>
          </a:custGeom>
          <a:noFill/>
          <a:ln w="9525" cap="flat">
            <a:solidFill>
              <a:srgbClr val="C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91425" tIns="45700" rIns="91425" bIns="45700" anchor="ctr">
            <a:spAutoFit/>
          </a:bodyPr>
          <a:lstStyle/>
          <a:p>
            <a:endParaRPr lang="en-US"/>
          </a:p>
        </p:txBody>
      </p:sp>
      <p:sp>
        <p:nvSpPr>
          <p:cNvPr id="72709" name="Shape 230"/>
          <p:cNvSpPr txBox="1">
            <a:spLocks noChangeArrowheads="1"/>
          </p:cNvSpPr>
          <p:nvPr/>
        </p:nvSpPr>
        <p:spPr bwMode="auto">
          <a:xfrm>
            <a:off x="609600" y="1609725"/>
            <a:ext cx="4849813"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spAutoFit/>
          </a:bodyPr>
          <a:lstStyle>
            <a:lvl1pPr marL="342900" indent="-342900"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lnSpc>
                <a:spcPct val="90000"/>
              </a:lnSpc>
              <a:spcBef>
                <a:spcPts val="475"/>
              </a:spcBef>
              <a:spcAft>
                <a:spcPts val="1800"/>
              </a:spcAft>
              <a:buClr>
                <a:srgbClr val="000000"/>
              </a:buClr>
              <a:buSzPct val="25000"/>
            </a:pPr>
            <a:r>
              <a:rPr lang="en-US" sz="2400" i="1" dirty="0">
                <a:latin typeface="Calibri" charset="0"/>
                <a:cs typeface="Calibri" charset="0"/>
              </a:rPr>
              <a:t>Example: Data Representation</a:t>
            </a:r>
          </a:p>
        </p:txBody>
      </p:sp>
      <p:sp>
        <p:nvSpPr>
          <p:cNvPr id="72710" name="Shape 231"/>
          <p:cNvSpPr txBox="1">
            <a:spLocks noChangeArrowheads="1"/>
          </p:cNvSpPr>
          <p:nvPr/>
        </p:nvSpPr>
        <p:spPr bwMode="auto">
          <a:xfrm>
            <a:off x="4953000" y="3810001"/>
            <a:ext cx="3000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45700" rIns="91425"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buSzPct val="25000"/>
            </a:pPr>
            <a:r>
              <a:rPr lang="en-US" sz="2000" dirty="0" smtClean="0"/>
              <a:t>Alaska Standard 3.MD.4</a:t>
            </a:r>
            <a:endParaRPr lang="en-US" sz="2000" dirty="0"/>
          </a:p>
        </p:txBody>
      </p:sp>
    </p:spTree>
    <p:extLst>
      <p:ext uri="{BB962C8B-B14F-4D97-AF65-F5344CB8AC3E}">
        <p14:creationId xmlns:p14="http://schemas.microsoft.com/office/powerpoint/2010/main" val="1076794902"/>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457200"/>
            <a:ext cx="9144000" cy="1219200"/>
          </a:xfrm>
        </p:spPr>
        <p:txBody>
          <a:bodyPr/>
          <a:lstStyle/>
          <a:p>
            <a:pPr eaLnBrk="1" hangingPunct="1"/>
            <a:r>
              <a:rPr lang="en-US" sz="3600" i="1" dirty="0" smtClean="0"/>
              <a:t>The Why: </a:t>
            </a:r>
            <a:r>
              <a:rPr lang="en-US" sz="3600" dirty="0" smtClean="0"/>
              <a:t>Shift Three</a:t>
            </a:r>
          </a:p>
        </p:txBody>
      </p:sp>
      <p:sp>
        <p:nvSpPr>
          <p:cNvPr id="24579" name="Content Placeholder 2"/>
          <p:cNvSpPr>
            <a:spLocks noGrp="1"/>
          </p:cNvSpPr>
          <p:nvPr>
            <p:ph sz="quarter" idx="1"/>
          </p:nvPr>
        </p:nvSpPr>
        <p:spPr>
          <a:xfrm>
            <a:off x="685800" y="1981200"/>
            <a:ext cx="7696200" cy="3840163"/>
          </a:xfrm>
        </p:spPr>
        <p:txBody>
          <a:bodyPr>
            <a:normAutofit lnSpcReduction="10000"/>
          </a:bodyPr>
          <a:lstStyle/>
          <a:p>
            <a:pPr marL="114300" indent="0">
              <a:buNone/>
            </a:pPr>
            <a:r>
              <a:rPr lang="en-US" sz="2400" b="1" dirty="0"/>
              <a:t>Rigor</a:t>
            </a:r>
            <a:r>
              <a:rPr lang="en-US" sz="2000" dirty="0"/>
              <a:t> </a:t>
            </a:r>
            <a:r>
              <a:rPr lang="en-US" sz="2800" dirty="0">
                <a:solidFill>
                  <a:schemeClr val="accent1"/>
                </a:solidFill>
              </a:rPr>
              <a:t> </a:t>
            </a:r>
            <a:r>
              <a:rPr lang="en-US" sz="2400" dirty="0"/>
              <a:t>In major topics, pursue conceptual understanding, procedural skill and fluency, and </a:t>
            </a:r>
            <a:r>
              <a:rPr lang="en-US" sz="2400" dirty="0" smtClean="0"/>
              <a:t>application</a:t>
            </a:r>
          </a:p>
          <a:p>
            <a:pPr marL="114300" indent="0">
              <a:buNone/>
            </a:pPr>
            <a:endParaRPr lang="en-US" sz="2400" dirty="0" smtClean="0"/>
          </a:p>
          <a:p>
            <a:r>
              <a:rPr lang="en-US" dirty="0" smtClean="0"/>
              <a:t>The Alaska Math Standards require a balance of:</a:t>
            </a:r>
          </a:p>
          <a:p>
            <a:pPr lvl="1">
              <a:buClr>
                <a:schemeClr val="accent1"/>
              </a:buClr>
            </a:pPr>
            <a:r>
              <a:rPr lang="en-US" dirty="0" smtClean="0"/>
              <a:t>Solid conceptual understanding</a:t>
            </a:r>
          </a:p>
          <a:p>
            <a:pPr lvl="1">
              <a:buClr>
                <a:schemeClr val="accent1"/>
              </a:buClr>
            </a:pPr>
            <a:r>
              <a:rPr lang="en-US" dirty="0" smtClean="0"/>
              <a:t>Procedural skill and fluency</a:t>
            </a:r>
          </a:p>
          <a:p>
            <a:pPr lvl="1">
              <a:buClr>
                <a:schemeClr val="accent1"/>
              </a:buClr>
            </a:pPr>
            <a:r>
              <a:rPr lang="en-US" dirty="0" smtClean="0"/>
              <a:t>Application of skills in problem solving situations</a:t>
            </a:r>
          </a:p>
          <a:p>
            <a:pPr lvl="1" eaLnBrk="1" hangingPunct="1"/>
            <a:endParaRPr lang="en-US" dirty="0" smtClean="0"/>
          </a:p>
          <a:p>
            <a:pPr eaLnBrk="1" hangingPunct="1"/>
            <a:r>
              <a:rPr lang="en-US" dirty="0" smtClean="0"/>
              <a:t>This requires equal intensity in time, activities, and resources in pursuit of all three</a:t>
            </a:r>
          </a:p>
        </p:txBody>
      </p:sp>
    </p:spTree>
    <p:extLst>
      <p:ext uri="{BB962C8B-B14F-4D97-AF65-F5344CB8AC3E}">
        <p14:creationId xmlns:p14="http://schemas.microsoft.com/office/powerpoint/2010/main" val="1957500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hape 289"/>
          <p:cNvSpPr>
            <a:spLocks noGrp="1"/>
          </p:cNvSpPr>
          <p:nvPr>
            <p:ph type="title"/>
          </p:nvPr>
        </p:nvSpPr>
        <p:spPr>
          <a:xfrm>
            <a:off x="381000" y="425361"/>
            <a:ext cx="8305800" cy="646290"/>
          </a:xfrm>
        </p:spPr>
        <p:txBody>
          <a:bodyPr lIns="91425" tIns="45700" rIns="91425" bIns="45700">
            <a:spAutoFit/>
          </a:bodyPr>
          <a:lstStyle/>
          <a:p>
            <a:pPr eaLnBrk="1" hangingPunct="1">
              <a:buClr>
                <a:srgbClr val="000000"/>
              </a:buClr>
              <a:buSzPct val="25000"/>
            </a:pPr>
            <a:r>
              <a:rPr lang="en-US" sz="3600" dirty="0">
                <a:solidFill>
                  <a:srgbClr val="17375E"/>
                </a:solidFill>
                <a:sym typeface="Arial" charset="0"/>
              </a:rPr>
              <a:t>Solid Conceptual Understanding</a:t>
            </a:r>
          </a:p>
        </p:txBody>
      </p:sp>
      <p:sp>
        <p:nvSpPr>
          <p:cNvPr id="84994" name="Shape 290"/>
          <p:cNvSpPr>
            <a:spLocks noGrp="1"/>
          </p:cNvSpPr>
          <p:nvPr>
            <p:ph idx="1"/>
          </p:nvPr>
        </p:nvSpPr>
        <p:spPr>
          <a:xfrm>
            <a:off x="457201" y="1676400"/>
            <a:ext cx="7391399" cy="3963988"/>
          </a:xfrm>
        </p:spPr>
        <p:txBody>
          <a:bodyPr wrap="square" lIns="91425" tIns="45700" rIns="91425" bIns="45700">
            <a:spAutoFit/>
          </a:bodyPr>
          <a:lstStyle/>
          <a:p>
            <a:pPr marL="342900" indent="-342900" eaLnBrk="1" hangingPunct="1">
              <a:lnSpc>
                <a:spcPct val="114000"/>
              </a:lnSpc>
              <a:spcBef>
                <a:spcPct val="0"/>
              </a:spcBef>
              <a:buClr>
                <a:srgbClr val="000000"/>
              </a:buClr>
              <a:buSzPct val="132000"/>
              <a:buFont typeface="Arial" charset="0"/>
              <a:buChar char="•"/>
            </a:pPr>
            <a:r>
              <a:rPr lang="en-US" sz="2800" dirty="0">
                <a:solidFill>
                  <a:srgbClr val="0D0D0D"/>
                </a:solidFill>
                <a:latin typeface="Calibri" charset="0"/>
                <a:sym typeface="Arial" charset="0"/>
              </a:rPr>
              <a:t>Teach more than </a:t>
            </a:r>
            <a:r>
              <a:rPr lang="ja-JP" altLang="en-US" sz="2800" dirty="0">
                <a:solidFill>
                  <a:srgbClr val="0D0D0D"/>
                </a:solidFill>
                <a:latin typeface="Calibri" charset="0"/>
                <a:sym typeface="Arial" charset="0"/>
              </a:rPr>
              <a:t>“</a:t>
            </a:r>
            <a:r>
              <a:rPr lang="en-US" altLang="ja-JP" sz="2800" dirty="0">
                <a:solidFill>
                  <a:srgbClr val="0D0D0D"/>
                </a:solidFill>
                <a:latin typeface="Calibri" charset="0"/>
                <a:sym typeface="Arial" charset="0"/>
              </a:rPr>
              <a:t>how to get the answer</a:t>
            </a:r>
            <a:r>
              <a:rPr lang="ja-JP" altLang="en-US" sz="2800" dirty="0">
                <a:solidFill>
                  <a:srgbClr val="0D0D0D"/>
                </a:solidFill>
                <a:latin typeface="Calibri" charset="0"/>
                <a:sym typeface="Arial" charset="0"/>
              </a:rPr>
              <a:t>”</a:t>
            </a:r>
            <a:r>
              <a:rPr lang="en-US" altLang="ja-JP" sz="2800" dirty="0">
                <a:solidFill>
                  <a:srgbClr val="0D0D0D"/>
                </a:solidFill>
                <a:latin typeface="Calibri" charset="0"/>
                <a:sym typeface="Arial" charset="0"/>
              </a:rPr>
              <a:t> and instead support students</a:t>
            </a:r>
            <a:r>
              <a:rPr lang="ja-JP" altLang="en-US" sz="2800" dirty="0">
                <a:solidFill>
                  <a:srgbClr val="0D0D0D"/>
                </a:solidFill>
                <a:latin typeface="Calibri" charset="0"/>
                <a:sym typeface="Arial" charset="0"/>
              </a:rPr>
              <a:t>’</a:t>
            </a:r>
            <a:r>
              <a:rPr lang="en-US" altLang="ja-JP" sz="2800" dirty="0">
                <a:solidFill>
                  <a:srgbClr val="0D0D0D"/>
                </a:solidFill>
                <a:latin typeface="Calibri" charset="0"/>
                <a:sym typeface="Arial" charset="0"/>
              </a:rPr>
              <a:t> ability to access concepts from a number of perspectives</a:t>
            </a:r>
          </a:p>
          <a:p>
            <a:pPr marL="342900" indent="-342900" eaLnBrk="1" hangingPunct="1">
              <a:lnSpc>
                <a:spcPct val="114000"/>
              </a:lnSpc>
              <a:spcBef>
                <a:spcPts val="1800"/>
              </a:spcBef>
              <a:buClr>
                <a:srgbClr val="000000"/>
              </a:buClr>
              <a:buSzPct val="132000"/>
              <a:buFont typeface="Arial" charset="0"/>
              <a:buChar char="•"/>
            </a:pPr>
            <a:r>
              <a:rPr lang="en-US" sz="2800" dirty="0">
                <a:solidFill>
                  <a:srgbClr val="0D0D0D"/>
                </a:solidFill>
                <a:latin typeface="Calibri" charset="0"/>
                <a:sym typeface="Arial" charset="0"/>
              </a:rPr>
              <a:t>Students are able to see math as more than a set of mnemonics or discrete procedures</a:t>
            </a:r>
          </a:p>
          <a:p>
            <a:pPr marL="342900" indent="-342900" eaLnBrk="1" hangingPunct="1">
              <a:lnSpc>
                <a:spcPct val="114000"/>
              </a:lnSpc>
              <a:spcBef>
                <a:spcPts val="1800"/>
              </a:spcBef>
              <a:buClr>
                <a:srgbClr val="000000"/>
              </a:buClr>
              <a:buSzPct val="132000"/>
              <a:buFont typeface="Arial" charset="0"/>
              <a:buChar char="•"/>
            </a:pPr>
            <a:r>
              <a:rPr lang="en-US" sz="2800" dirty="0">
                <a:solidFill>
                  <a:srgbClr val="0D0D0D"/>
                </a:solidFill>
                <a:latin typeface="Calibri" charset="0"/>
                <a:sym typeface="Arial" charset="0"/>
              </a:rPr>
              <a:t>Conceptual understanding supports the other aspects of rigor (fluency and application)</a:t>
            </a:r>
          </a:p>
        </p:txBody>
      </p:sp>
      <p:sp>
        <p:nvSpPr>
          <p:cNvPr id="84995" name="Slide Number Placeholder 5"/>
          <p:cNvSpPr>
            <a:spLocks noGrp="1"/>
          </p:cNvSpPr>
          <p:nvPr>
            <p:ph type="sldNum" sz="quarter" idx="10"/>
          </p:nvPr>
        </p:nvSpPr>
        <p:spPr>
          <a:xfrm>
            <a:off x="6929438" y="6542088"/>
            <a:ext cx="2133600" cy="320675"/>
          </a:xfrm>
          <a:noFill/>
        </p:spPr>
        <p:txBody>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fld id="{C31A88A7-0F58-D94A-B561-84A02B8EA610}" type="slidenum">
              <a:rPr lang="en-US">
                <a:solidFill>
                  <a:srgbClr val="FFFFFF"/>
                </a:solidFill>
              </a:rPr>
              <a:pPr eaLnBrk="1" hangingPunct="1"/>
              <a:t>14</a:t>
            </a:fld>
            <a:endParaRPr lang="en-US">
              <a:solidFill>
                <a:srgbClr val="FFFFFF"/>
              </a:solidFill>
            </a:endParaRPr>
          </a:p>
        </p:txBody>
      </p:sp>
    </p:spTree>
    <p:extLst>
      <p:ext uri="{BB962C8B-B14F-4D97-AF65-F5344CB8AC3E}">
        <p14:creationId xmlns:p14="http://schemas.microsoft.com/office/powerpoint/2010/main" val="935258545"/>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3502813690"/>
              </p:ext>
            </p:extLst>
          </p:nvPr>
        </p:nvGraphicFramePr>
        <p:xfrm>
          <a:off x="685800" y="1143000"/>
          <a:ext cx="7162800" cy="5143569"/>
        </p:xfrm>
        <a:graphic>
          <a:graphicData uri="http://schemas.openxmlformats.org/drawingml/2006/table">
            <a:tbl>
              <a:tblPr/>
              <a:tblGrid>
                <a:gridCol w="1066800"/>
                <a:gridCol w="6096000"/>
              </a:tblGrid>
              <a:tr h="720680">
                <a:tc>
                  <a:txBody>
                    <a:bodyPr/>
                    <a:lstStyle/>
                    <a:p>
                      <a:pPr marL="228600" marR="0" lvl="0" indent="-22860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000" b="1" i="0" u="none" strike="noStrike" cap="none" normalizeH="0" baseline="0" dirty="0" smtClean="0">
                          <a:ln>
                            <a:noFill/>
                          </a:ln>
                          <a:solidFill>
                            <a:srgbClr val="000000"/>
                          </a:solidFill>
                          <a:effectLst/>
                          <a:latin typeface="Calibri" pitchFamily="34" charset="0"/>
                          <a:ea typeface="Calibri" pitchFamily="34" charset="0"/>
                          <a:cs typeface="Arial" pitchFamily="34" charset="0"/>
                        </a:rPr>
                        <a:t>Grade</a:t>
                      </a:r>
                      <a:endParaRPr kumimoji="0" lang="en-US" sz="2000" b="1" i="0" u="none" strike="noStrike" cap="none" normalizeH="0" baseline="0" dirty="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000" b="1" i="0" u="none" strike="noStrike" cap="none" normalizeH="0" baseline="0" smtClean="0">
                          <a:ln>
                            <a:noFill/>
                          </a:ln>
                          <a:solidFill>
                            <a:srgbClr val="000000"/>
                          </a:solidFill>
                          <a:effectLst/>
                          <a:latin typeface="Calibri" pitchFamily="34" charset="0"/>
                          <a:ea typeface="Calibri" pitchFamily="34" charset="0"/>
                          <a:cs typeface="Arial" pitchFamily="34" charset="0"/>
                        </a:rPr>
                        <a:t>Priorities in Support of Rich Instruction and Expectations of Fluency and Conceptual Understanding</a:t>
                      </a:r>
                      <a:endParaRPr kumimoji="0" lang="en-US" sz="20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863547">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K–2</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r>
                        <a:rPr kumimoji="0" lang="en-US" sz="2400" b="1" i="0" u="none" strike="noStrike" cap="none" normalizeH="0" baseline="0" dirty="0" smtClean="0">
                          <a:ln>
                            <a:noFill/>
                          </a:ln>
                          <a:solidFill>
                            <a:srgbClr val="000000"/>
                          </a:solidFill>
                          <a:effectLst/>
                          <a:latin typeface="Calibri" pitchFamily="34" charset="0"/>
                          <a:ea typeface="Calibri" pitchFamily="34" charset="0"/>
                          <a:cs typeface="Arial" pitchFamily="34" charset="0"/>
                        </a:rPr>
                        <a:t>Addition and subtraction, measurement using whole number quantities</a:t>
                      </a:r>
                      <a:endParaRPr kumimoji="0" lang="en-US" sz="2400" b="1" i="0" u="none" strike="noStrike" cap="none" normalizeH="0" baseline="0" dirty="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5EE"/>
                    </a:solidFill>
                  </a:tcPr>
                </a:tc>
              </a:tr>
              <a:tr h="863547">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3–5</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Multiplication and division of whole numbers and fractions</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3F7"/>
                    </a:solidFill>
                  </a:tcPr>
                </a:tc>
              </a:tr>
              <a:tr h="863547">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6</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r>
                        <a:rPr kumimoji="0" lang="en-US" sz="2400" b="1" i="0" u="none" strike="noStrike" cap="none" normalizeH="0" baseline="0" dirty="0" smtClean="0">
                          <a:ln>
                            <a:noFill/>
                          </a:ln>
                          <a:solidFill>
                            <a:srgbClr val="000000"/>
                          </a:solidFill>
                          <a:effectLst/>
                          <a:latin typeface="Calibri" pitchFamily="34" charset="0"/>
                          <a:ea typeface="Calibri" pitchFamily="34" charset="0"/>
                          <a:cs typeface="Arial" pitchFamily="34" charset="0"/>
                        </a:rPr>
                        <a:t>Ratios and proportional reasoning; early expressions and equations</a:t>
                      </a:r>
                      <a:endParaRPr kumimoji="0" lang="en-US" sz="2400" b="1" i="0" u="none" strike="noStrike" cap="none" normalizeH="0" baseline="0" dirty="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5EE"/>
                    </a:solidFill>
                  </a:tcPr>
                </a:tc>
              </a:tr>
              <a:tr h="734968">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7</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Ratios and proportional reasoning; arithmetic of rational numbers</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3F7"/>
                    </a:solidFill>
                  </a:tcPr>
                </a:tc>
              </a:tr>
              <a:tr h="1097212">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8</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endParaRPr kumimoji="0" lang="en-US" sz="2400" b="1" i="0" u="none" strike="noStrike" cap="none" normalizeH="0" baseline="0" dirty="0" smtClean="0">
                        <a:ln>
                          <a:noFill/>
                        </a:ln>
                        <a:solidFill>
                          <a:srgbClr val="000000"/>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r>
                        <a:rPr kumimoji="0" lang="en-US" sz="2400" b="1" i="0" u="none" strike="noStrike" cap="none" normalizeH="0" baseline="0" dirty="0" smtClean="0">
                          <a:ln>
                            <a:noFill/>
                          </a:ln>
                          <a:solidFill>
                            <a:srgbClr val="000000"/>
                          </a:solidFill>
                          <a:effectLst/>
                          <a:latin typeface="Calibri" pitchFamily="34" charset="0"/>
                          <a:ea typeface="Calibri" pitchFamily="34" charset="0"/>
                          <a:cs typeface="Arial" pitchFamily="34" charset="0"/>
                        </a:rPr>
                        <a:t>Linear algebra</a:t>
                      </a:r>
                    </a:p>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endParaRPr kumimoji="0" lang="en-US" sz="2400" b="1" i="0" u="none" strike="noStrike" cap="none" normalizeH="0" baseline="0" dirty="0" smtClean="0">
                        <a:ln>
                          <a:noFill/>
                        </a:ln>
                        <a:solidFill>
                          <a:srgbClr val="000000"/>
                        </a:solidFill>
                        <a:effectLst/>
                        <a:latin typeface="Calibri" pitchFamily="34" charset="0"/>
                        <a:ea typeface="Calibri"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5EE"/>
                    </a:solidFill>
                  </a:tcPr>
                </a:tc>
              </a:tr>
            </a:tbl>
          </a:graphicData>
        </a:graphic>
      </p:graphicFrame>
      <p:sp>
        <p:nvSpPr>
          <p:cNvPr id="5" name="Title 1"/>
          <p:cNvSpPr>
            <a:spLocks noGrp="1"/>
          </p:cNvSpPr>
          <p:nvPr>
            <p:ph type="title"/>
          </p:nvPr>
        </p:nvSpPr>
        <p:spPr>
          <a:xfrm>
            <a:off x="612775" y="228600"/>
            <a:ext cx="8153400" cy="990600"/>
          </a:xfrm>
        </p:spPr>
        <p:txBody>
          <a:bodyPr/>
          <a:lstStyle/>
          <a:p>
            <a:pPr eaLnBrk="1" hangingPunct="1"/>
            <a:r>
              <a:rPr lang="en-US" sz="3600" dirty="0" smtClean="0"/>
              <a:t>Priorities in Mathematics</a:t>
            </a:r>
          </a:p>
        </p:txBody>
      </p:sp>
    </p:spTree>
    <p:extLst>
      <p:ext uri="{BB962C8B-B14F-4D97-AF65-F5344CB8AC3E}">
        <p14:creationId xmlns:p14="http://schemas.microsoft.com/office/powerpoint/2010/main" val="325999570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Shape 308"/>
          <p:cNvSpPr txBox="1">
            <a:spLocks noGrp="1"/>
          </p:cNvSpPr>
          <p:nvPr>
            <p:ph type="title"/>
          </p:nvPr>
        </p:nvSpPr>
        <p:spPr>
          <a:xfrm>
            <a:off x="533400" y="609600"/>
            <a:ext cx="7799388" cy="707846"/>
          </a:xfrm>
        </p:spPr>
        <p:txBody>
          <a:bodyPr lIns="91425" tIns="45700" rIns="91425" bIns="45700">
            <a:spAutoFit/>
          </a:bodyPr>
          <a:lstStyle/>
          <a:p>
            <a:pPr eaLnBrk="1" hangingPunct="1">
              <a:spcBef>
                <a:spcPts val="0"/>
              </a:spcBef>
              <a:buClr>
                <a:schemeClr val="dk1"/>
              </a:buClr>
              <a:buSzPct val="25000"/>
              <a:buFont typeface="Arial"/>
              <a:buNone/>
              <a:defRPr/>
            </a:pPr>
            <a:r>
              <a:rPr lang="x-none" sz="4000">
                <a:ea typeface="+mj-ea"/>
                <a:cs typeface="+mj-cs"/>
                <a:sym typeface="Arial"/>
                <a:rtl val="0"/>
              </a:rPr>
              <a:t>Fluency</a:t>
            </a:r>
          </a:p>
        </p:txBody>
      </p:sp>
      <p:sp>
        <p:nvSpPr>
          <p:cNvPr id="309" name="Shape 309"/>
          <p:cNvSpPr txBox="1">
            <a:spLocks noGrp="1"/>
          </p:cNvSpPr>
          <p:nvPr>
            <p:ph idx="1"/>
          </p:nvPr>
        </p:nvSpPr>
        <p:spPr>
          <a:xfrm>
            <a:off x="457200" y="1752600"/>
            <a:ext cx="7391400" cy="4198738"/>
          </a:xfrm>
        </p:spPr>
        <p:txBody>
          <a:bodyPr wrap="square" lIns="91425" tIns="45700" rIns="91425" bIns="45700">
            <a:spAutoFit/>
          </a:bodyPr>
          <a:lstStyle/>
          <a:p>
            <a:pPr marL="342900" indent="-342900" eaLnBrk="1" hangingPunct="1">
              <a:lnSpc>
                <a:spcPct val="114000"/>
              </a:lnSpc>
              <a:spcBef>
                <a:spcPts val="640"/>
              </a:spcBef>
              <a:buClr>
                <a:srgbClr val="000000"/>
              </a:buClr>
              <a:buSzPct val="132000"/>
              <a:buFont typeface="Arial" charset="0"/>
              <a:buChar char="•"/>
              <a:defRPr/>
            </a:pPr>
            <a:r>
              <a:rPr lang="x-none" sz="2800">
                <a:solidFill>
                  <a:schemeClr val="tx1">
                    <a:lumMod val="95000"/>
                    <a:lumOff val="5000"/>
                  </a:schemeClr>
                </a:solidFill>
                <a:ea typeface="+mn-ea"/>
                <a:cs typeface="+mn-cs"/>
                <a:sym typeface="Arial"/>
                <a:rtl val="0"/>
              </a:rPr>
              <a:t>The standards require speed and accuracy in calculation.</a:t>
            </a:r>
          </a:p>
          <a:p>
            <a:pPr marL="342900" indent="-342900" eaLnBrk="1" hangingPunct="1">
              <a:lnSpc>
                <a:spcPct val="114000"/>
              </a:lnSpc>
              <a:spcBef>
                <a:spcPts val="640"/>
              </a:spcBef>
              <a:buClr>
                <a:srgbClr val="000000"/>
              </a:buClr>
              <a:buSzPct val="132000"/>
              <a:buFont typeface="Arial" charset="0"/>
              <a:buChar char="•"/>
              <a:defRPr/>
            </a:pPr>
            <a:r>
              <a:rPr lang="x-none" sz="2800">
                <a:solidFill>
                  <a:schemeClr val="tx1">
                    <a:lumMod val="95000"/>
                    <a:lumOff val="5000"/>
                  </a:schemeClr>
                </a:solidFill>
                <a:ea typeface="+mn-ea"/>
                <a:cs typeface="+mn-cs"/>
                <a:sym typeface="Arial"/>
                <a:rtl val="0"/>
              </a:rPr>
              <a:t>Teachers structure class time and/or homework time for students to practice core functions such as single-digit multiplication so that they are more able to understand and manipulate more complex concepts</a:t>
            </a:r>
          </a:p>
          <a:p>
            <a:pPr eaLnBrk="1" hangingPunct="1">
              <a:defRPr/>
            </a:pPr>
            <a:endParaRPr lang="x-none" sz="3200">
              <a:solidFill>
                <a:schemeClr val="dk1"/>
              </a:solidFill>
              <a:latin typeface="Arial"/>
              <a:ea typeface="Arial"/>
              <a:cs typeface="Arial"/>
              <a:sym typeface="Arial"/>
            </a:endParaRPr>
          </a:p>
        </p:txBody>
      </p:sp>
      <p:sp>
        <p:nvSpPr>
          <p:cNvPr id="93187" name="Slide Number Placeholder 5"/>
          <p:cNvSpPr>
            <a:spLocks noGrp="1"/>
          </p:cNvSpPr>
          <p:nvPr>
            <p:ph type="sldNum" sz="quarter" idx="10"/>
          </p:nvPr>
        </p:nvSpPr>
        <p:spPr>
          <a:xfrm>
            <a:off x="6929438" y="6542088"/>
            <a:ext cx="2133600" cy="320675"/>
          </a:xfrm>
          <a:noFill/>
        </p:spPr>
        <p:txBody>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fld id="{429DFE11-DE84-084B-A314-5F18CE93D8A5}" type="slidenum">
              <a:rPr lang="en-US">
                <a:solidFill>
                  <a:srgbClr val="FFFFFF"/>
                </a:solidFill>
              </a:rPr>
              <a:pPr eaLnBrk="1" hangingPunct="1"/>
              <a:t>16</a:t>
            </a:fld>
            <a:endParaRPr lang="en-US">
              <a:solidFill>
                <a:srgbClr val="FFFFFF"/>
              </a:solidFill>
            </a:endParaRPr>
          </a:p>
        </p:txBody>
      </p:sp>
    </p:spTree>
    <p:extLst>
      <p:ext uri="{BB962C8B-B14F-4D97-AF65-F5344CB8AC3E}">
        <p14:creationId xmlns:p14="http://schemas.microsoft.com/office/powerpoint/2010/main" val="79194060"/>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12775" y="228600"/>
            <a:ext cx="8153400" cy="990600"/>
          </a:xfrm>
        </p:spPr>
        <p:txBody>
          <a:bodyPr/>
          <a:lstStyle/>
          <a:p>
            <a:pPr eaLnBrk="1" hangingPunct="1"/>
            <a:r>
              <a:rPr lang="en-US" sz="3600" dirty="0" smtClean="0"/>
              <a:t>Required Fluencies in K-6</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8091933"/>
              </p:ext>
            </p:extLst>
          </p:nvPr>
        </p:nvGraphicFramePr>
        <p:xfrm>
          <a:off x="533400" y="1295400"/>
          <a:ext cx="7543800" cy="4969629"/>
        </p:xfrm>
        <a:graphic>
          <a:graphicData uri="http://schemas.openxmlformats.org/drawingml/2006/table">
            <a:tbl>
              <a:tblPr firstRow="1" bandRow="1">
                <a:tableStyleId>{85BE263C-DBD7-4A20-BB59-AAB30ACAA65A}</a:tableStyleId>
              </a:tblPr>
              <a:tblGrid>
                <a:gridCol w="838200"/>
                <a:gridCol w="1295400"/>
                <a:gridCol w="5410200"/>
              </a:tblGrid>
              <a:tr h="450908">
                <a:tc>
                  <a:txBody>
                    <a:bodyPr/>
                    <a:lstStyle/>
                    <a:p>
                      <a:pPr marL="0" marR="0" indent="0" algn="ctr" rtl="0" eaLnBrk="1" latinLnBrk="0" hangingPunct="1">
                        <a:lnSpc>
                          <a:spcPct val="115000"/>
                        </a:lnSpc>
                        <a:spcBef>
                          <a:spcPts val="0"/>
                        </a:spcBef>
                        <a:spcAft>
                          <a:spcPts val="0"/>
                        </a:spcAft>
                        <a:tabLst>
                          <a:tab pos="228600" algn="l"/>
                          <a:tab pos="457200" algn="l"/>
                        </a:tabLst>
                      </a:pPr>
                      <a:r>
                        <a:rPr kumimoji="0" lang="en-US" sz="2000" b="1" kern="1200" dirty="0">
                          <a:solidFill>
                            <a:schemeClr val="tx1">
                              <a:lumMod val="75000"/>
                            </a:schemeClr>
                          </a:solidFill>
                          <a:latin typeface="Calibri"/>
                          <a:ea typeface="Calibri"/>
                          <a:cs typeface="Arial"/>
                        </a:rPr>
                        <a:t>Grade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rtl="0" eaLnBrk="1" latinLnBrk="0" hangingPunct="1">
                        <a:lnSpc>
                          <a:spcPct val="115000"/>
                        </a:lnSpc>
                        <a:spcBef>
                          <a:spcPts val="0"/>
                        </a:spcBef>
                        <a:spcAft>
                          <a:spcPts val="0"/>
                        </a:spcAft>
                        <a:tabLst>
                          <a:tab pos="228600" algn="l"/>
                          <a:tab pos="457200" algn="l"/>
                        </a:tabLst>
                      </a:pPr>
                      <a:r>
                        <a:rPr kumimoji="0" lang="en-US" sz="2000" b="1" kern="1200" dirty="0" smtClean="0">
                          <a:solidFill>
                            <a:schemeClr val="tx1">
                              <a:lumMod val="75000"/>
                            </a:schemeClr>
                          </a:solidFill>
                          <a:latin typeface="Calibri"/>
                          <a:ea typeface="Calibri"/>
                          <a:cs typeface="Arial"/>
                        </a:rPr>
                        <a:t>Standard</a:t>
                      </a:r>
                      <a:endParaRPr kumimoji="0" lang="en-US" sz="2000" b="1" kern="1200" dirty="0">
                        <a:solidFill>
                          <a:schemeClr val="tx1">
                            <a:lumMod val="75000"/>
                          </a:schemeClr>
                        </a:solidFill>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rtl="0" eaLnBrk="1" latinLnBrk="0" hangingPunct="1">
                        <a:lnSpc>
                          <a:spcPct val="115000"/>
                        </a:lnSpc>
                        <a:spcBef>
                          <a:spcPts val="0"/>
                        </a:spcBef>
                        <a:spcAft>
                          <a:spcPts val="0"/>
                        </a:spcAft>
                        <a:tabLst>
                          <a:tab pos="228600" algn="l"/>
                          <a:tab pos="457200" algn="l"/>
                        </a:tabLst>
                      </a:pPr>
                      <a:r>
                        <a:rPr kumimoji="0" lang="en-US" sz="2000" b="1" kern="1200" dirty="0">
                          <a:solidFill>
                            <a:schemeClr val="tx1">
                              <a:lumMod val="75000"/>
                            </a:schemeClr>
                          </a:solidFill>
                          <a:latin typeface="Calibri"/>
                          <a:ea typeface="Calibri"/>
                          <a:cs typeface="Arial"/>
                        </a:rPr>
                        <a:t>Required Fluency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450908">
                <a:tc>
                  <a:txBody>
                    <a:bodyPr/>
                    <a:lstStyle/>
                    <a:p>
                      <a:pPr marL="0" marR="0" indent="0" algn="ctr">
                        <a:lnSpc>
                          <a:spcPct val="115000"/>
                        </a:lnSpc>
                        <a:spcBef>
                          <a:spcPts val="200"/>
                        </a:spcBef>
                        <a:spcAft>
                          <a:spcPts val="200"/>
                        </a:spcAft>
                        <a:tabLst>
                          <a:tab pos="228600" algn="l"/>
                          <a:tab pos="457200" algn="l"/>
                        </a:tabLst>
                      </a:pPr>
                      <a:r>
                        <a:rPr lang="en-US" sz="1800" dirty="0"/>
                        <a:t>K</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K.OA.5</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Add/subtract </a:t>
                      </a:r>
                      <a:r>
                        <a:rPr lang="en-US" sz="1800" dirty="0" smtClean="0"/>
                        <a:t>up to </a:t>
                      </a:r>
                      <a:r>
                        <a:rPr lang="en-US" sz="1800" dirty="0"/>
                        <a:t>5</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0908">
                <a:tc>
                  <a:txBody>
                    <a:bodyPr/>
                    <a:lstStyle/>
                    <a:p>
                      <a:pPr marL="0" marR="0" indent="0" algn="ctr">
                        <a:lnSpc>
                          <a:spcPct val="115000"/>
                        </a:lnSpc>
                        <a:spcBef>
                          <a:spcPts val="200"/>
                        </a:spcBef>
                        <a:spcAft>
                          <a:spcPts val="200"/>
                        </a:spcAft>
                        <a:tabLst>
                          <a:tab pos="228600" algn="l"/>
                          <a:tab pos="457200" algn="l"/>
                        </a:tabLst>
                      </a:pPr>
                      <a:r>
                        <a:rPr lang="en-US" sz="1800" dirty="0"/>
                        <a:t>1</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1.OA.6</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smtClean="0"/>
                        <a:t>Add/subtract up to 10</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1839">
                <a:tc>
                  <a:txBody>
                    <a:bodyPr/>
                    <a:lstStyle/>
                    <a:p>
                      <a:pPr marL="0" marR="0" indent="0" algn="ctr">
                        <a:lnSpc>
                          <a:spcPct val="115000"/>
                        </a:lnSpc>
                        <a:spcBef>
                          <a:spcPts val="200"/>
                        </a:spcBef>
                        <a:spcAft>
                          <a:spcPts val="200"/>
                        </a:spcAft>
                        <a:tabLst>
                          <a:tab pos="228600" algn="l"/>
                          <a:tab pos="457200" algn="l"/>
                        </a:tabLst>
                      </a:pPr>
                      <a:r>
                        <a:rPr lang="en-US" sz="1800" dirty="0"/>
                        <a:t>2</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2.OA.2</a:t>
                      </a:r>
                    </a:p>
                    <a:p>
                      <a:pPr marL="0" marR="0" indent="0" algn="ctr">
                        <a:lnSpc>
                          <a:spcPct val="115000"/>
                        </a:lnSpc>
                        <a:spcBef>
                          <a:spcPts val="200"/>
                        </a:spcBef>
                        <a:spcAft>
                          <a:spcPts val="200"/>
                        </a:spcAft>
                        <a:tabLst>
                          <a:tab pos="228600" algn="l"/>
                          <a:tab pos="457200" algn="l"/>
                        </a:tabLst>
                      </a:pPr>
                      <a:r>
                        <a:rPr lang="en-US" sz="1800" dirty="0" smtClean="0"/>
                        <a:t>2.NBT.5</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Add/subtract </a:t>
                      </a:r>
                      <a:r>
                        <a:rPr lang="en-US" sz="1800" dirty="0" smtClean="0"/>
                        <a:t>up to 20 (know single-digit sums from memory)</a:t>
                      </a:r>
                      <a:endParaRPr lang="en-US" sz="1800" dirty="0"/>
                    </a:p>
                    <a:p>
                      <a:pPr marL="0" marR="0" indent="0">
                        <a:lnSpc>
                          <a:spcPct val="115000"/>
                        </a:lnSpc>
                        <a:spcBef>
                          <a:spcPts val="200"/>
                        </a:spcBef>
                        <a:spcAft>
                          <a:spcPts val="200"/>
                        </a:spcAft>
                        <a:tabLst>
                          <a:tab pos="228600" algn="l"/>
                          <a:tab pos="457200" algn="l"/>
                        </a:tabLst>
                      </a:pPr>
                      <a:r>
                        <a:rPr lang="en-US" sz="1800" dirty="0"/>
                        <a:t>Add/subtract </a:t>
                      </a:r>
                      <a:r>
                        <a:rPr lang="en-US" sz="1800" dirty="0" smtClean="0"/>
                        <a:t>up to 100</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97176">
                <a:tc>
                  <a:txBody>
                    <a:bodyPr/>
                    <a:lstStyle/>
                    <a:p>
                      <a:pPr marL="0" marR="0" indent="0" algn="ctr">
                        <a:lnSpc>
                          <a:spcPct val="115000"/>
                        </a:lnSpc>
                        <a:spcBef>
                          <a:spcPts val="200"/>
                        </a:spcBef>
                        <a:spcAft>
                          <a:spcPts val="200"/>
                        </a:spcAft>
                        <a:tabLst>
                          <a:tab pos="228600" algn="l"/>
                          <a:tab pos="457200" algn="l"/>
                        </a:tabLst>
                      </a:pPr>
                      <a:r>
                        <a:rPr lang="en-US" sz="1800" dirty="0"/>
                        <a:t>3</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3.OA.7</a:t>
                      </a:r>
                    </a:p>
                    <a:p>
                      <a:pPr marL="0" marR="0" indent="0" algn="ctr">
                        <a:lnSpc>
                          <a:spcPct val="115000"/>
                        </a:lnSpc>
                        <a:spcBef>
                          <a:spcPts val="200"/>
                        </a:spcBef>
                        <a:spcAft>
                          <a:spcPts val="200"/>
                        </a:spcAft>
                        <a:tabLst>
                          <a:tab pos="228600" algn="l"/>
                          <a:tab pos="457200" algn="l"/>
                        </a:tabLst>
                      </a:pPr>
                      <a:r>
                        <a:rPr lang="en-US" sz="1800" dirty="0" smtClean="0"/>
                        <a:t>3.NBT.2</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Multiply/divide </a:t>
                      </a:r>
                      <a:r>
                        <a:rPr lang="en-US" sz="1800" dirty="0" smtClean="0"/>
                        <a:t>up to 100 (know single-digit products from memory)</a:t>
                      </a:r>
                      <a:endParaRPr lang="en-US" sz="1800" dirty="0"/>
                    </a:p>
                    <a:p>
                      <a:pPr marL="0" marR="0" indent="0">
                        <a:lnSpc>
                          <a:spcPct val="115000"/>
                        </a:lnSpc>
                        <a:spcBef>
                          <a:spcPts val="200"/>
                        </a:spcBef>
                        <a:spcAft>
                          <a:spcPts val="200"/>
                        </a:spcAft>
                        <a:tabLst>
                          <a:tab pos="228600" algn="l"/>
                          <a:tab pos="457200" algn="l"/>
                        </a:tabLst>
                      </a:pPr>
                      <a:r>
                        <a:rPr lang="en-US" sz="1800" dirty="0"/>
                        <a:t>Add/subtract </a:t>
                      </a:r>
                      <a:r>
                        <a:rPr lang="en-US" sz="1800" dirty="0" smtClean="0"/>
                        <a:t>up to </a:t>
                      </a:r>
                      <a:r>
                        <a:rPr lang="en-US" sz="1800" dirty="0"/>
                        <a:t>1000</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0908">
                <a:tc>
                  <a:txBody>
                    <a:bodyPr/>
                    <a:lstStyle/>
                    <a:p>
                      <a:pPr marL="0" marR="0" indent="0" algn="ctr">
                        <a:lnSpc>
                          <a:spcPct val="115000"/>
                        </a:lnSpc>
                        <a:spcBef>
                          <a:spcPts val="200"/>
                        </a:spcBef>
                        <a:spcAft>
                          <a:spcPts val="200"/>
                        </a:spcAft>
                        <a:tabLst>
                          <a:tab pos="228600" algn="l"/>
                          <a:tab pos="457200" algn="l"/>
                        </a:tabLst>
                      </a:pPr>
                      <a:r>
                        <a:rPr lang="en-US" sz="1800" dirty="0"/>
                        <a:t>4</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4.NBT.4</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Add/subtract </a:t>
                      </a:r>
                      <a:r>
                        <a:rPr lang="en-US" sz="1800" dirty="0" smtClean="0"/>
                        <a:t>up to </a:t>
                      </a:r>
                      <a:r>
                        <a:rPr lang="en-US" sz="1800" dirty="0"/>
                        <a:t>1,000,000</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0908">
                <a:tc>
                  <a:txBody>
                    <a:bodyPr/>
                    <a:lstStyle/>
                    <a:p>
                      <a:pPr marL="0" marR="0" indent="0" algn="ctr">
                        <a:lnSpc>
                          <a:spcPct val="115000"/>
                        </a:lnSpc>
                        <a:spcBef>
                          <a:spcPts val="200"/>
                        </a:spcBef>
                        <a:spcAft>
                          <a:spcPts val="200"/>
                        </a:spcAft>
                        <a:tabLst>
                          <a:tab pos="228600" algn="l"/>
                          <a:tab pos="457200" algn="l"/>
                        </a:tabLst>
                      </a:pPr>
                      <a:r>
                        <a:rPr lang="en-US" sz="1800" dirty="0"/>
                        <a:t>5</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5.NBT.5</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Multi-digit multiplication</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0681">
                <a:tc>
                  <a:txBody>
                    <a:bodyPr/>
                    <a:lstStyle/>
                    <a:p>
                      <a:pPr marL="0" marR="0" indent="0" algn="ctr">
                        <a:lnSpc>
                          <a:spcPct val="115000"/>
                        </a:lnSpc>
                        <a:spcBef>
                          <a:spcPts val="200"/>
                        </a:spcBef>
                        <a:spcAft>
                          <a:spcPts val="200"/>
                        </a:spcAft>
                        <a:tabLst>
                          <a:tab pos="228600" algn="l"/>
                          <a:tab pos="457200" algn="l"/>
                        </a:tabLst>
                      </a:pPr>
                      <a:r>
                        <a:rPr lang="en-US" sz="1800" dirty="0"/>
                        <a:t>6</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6.NS.2,3</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Multi-digit division</a:t>
                      </a:r>
                    </a:p>
                    <a:p>
                      <a:pPr marL="0" marR="0" indent="0">
                        <a:lnSpc>
                          <a:spcPct val="115000"/>
                        </a:lnSpc>
                        <a:spcBef>
                          <a:spcPts val="200"/>
                        </a:spcBef>
                        <a:spcAft>
                          <a:spcPts val="200"/>
                        </a:spcAft>
                        <a:tabLst>
                          <a:tab pos="228600" algn="l"/>
                          <a:tab pos="457200" algn="l"/>
                        </a:tabLst>
                      </a:pPr>
                      <a:r>
                        <a:rPr lang="en-US" sz="1800" dirty="0"/>
                        <a:t>Multi-digit decimal operations</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077904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Shape 329"/>
          <p:cNvSpPr txBox="1">
            <a:spLocks noGrp="1"/>
          </p:cNvSpPr>
          <p:nvPr>
            <p:ph type="title"/>
          </p:nvPr>
        </p:nvSpPr>
        <p:spPr>
          <a:xfrm>
            <a:off x="457200" y="609600"/>
            <a:ext cx="7799388" cy="707846"/>
          </a:xfrm>
        </p:spPr>
        <p:txBody>
          <a:bodyPr lIns="91425" tIns="45700" rIns="91425" bIns="45700">
            <a:spAutoFit/>
          </a:bodyPr>
          <a:lstStyle/>
          <a:p>
            <a:pPr eaLnBrk="1" hangingPunct="1">
              <a:buClr>
                <a:srgbClr val="000000"/>
              </a:buClr>
              <a:buSzPct val="25000"/>
              <a:defRPr/>
            </a:pPr>
            <a:r>
              <a:rPr lang="x-none" sz="4000">
                <a:ea typeface="+mj-ea"/>
                <a:cs typeface="+mj-cs"/>
                <a:sym typeface="Arial"/>
              </a:rPr>
              <a:t>Application</a:t>
            </a:r>
          </a:p>
        </p:txBody>
      </p:sp>
      <p:sp>
        <p:nvSpPr>
          <p:cNvPr id="99330" name="Shape 330"/>
          <p:cNvSpPr>
            <a:spLocks noGrp="1"/>
          </p:cNvSpPr>
          <p:nvPr>
            <p:ph idx="1"/>
          </p:nvPr>
        </p:nvSpPr>
        <p:spPr>
          <a:xfrm>
            <a:off x="381001" y="1828800"/>
            <a:ext cx="7696200" cy="3333693"/>
          </a:xfrm>
        </p:spPr>
        <p:txBody>
          <a:bodyPr wrap="square" lIns="91425" tIns="45700" rIns="91425" bIns="45700">
            <a:spAutoFit/>
          </a:bodyPr>
          <a:lstStyle/>
          <a:p>
            <a:pPr marL="342900" indent="-342900" eaLnBrk="1" hangingPunct="1">
              <a:lnSpc>
                <a:spcPct val="114000"/>
              </a:lnSpc>
              <a:spcBef>
                <a:spcPts val="638"/>
              </a:spcBef>
              <a:buClr>
                <a:srgbClr val="000000"/>
              </a:buClr>
              <a:buSzPct val="132000"/>
              <a:buFont typeface="Arial" charset="0"/>
              <a:buChar char="•"/>
            </a:pPr>
            <a:r>
              <a:rPr lang="en-US" dirty="0">
                <a:solidFill>
                  <a:srgbClr val="0D0D0D"/>
                </a:solidFill>
                <a:latin typeface="Calibri" charset="0"/>
                <a:sym typeface="Arial" charset="0"/>
              </a:rPr>
              <a:t>Students can use appropriate concepts and procedures for application even when not prompted to do so.</a:t>
            </a:r>
          </a:p>
          <a:p>
            <a:pPr marL="342900" indent="-342900" eaLnBrk="1" hangingPunct="1">
              <a:lnSpc>
                <a:spcPct val="114000"/>
              </a:lnSpc>
              <a:spcBef>
                <a:spcPts val="638"/>
              </a:spcBef>
              <a:buClr>
                <a:srgbClr val="000000"/>
              </a:buClr>
              <a:buSzPct val="132000"/>
              <a:buFont typeface="Arial" charset="0"/>
              <a:buChar char="•"/>
            </a:pPr>
            <a:r>
              <a:rPr lang="en-US" dirty="0">
                <a:solidFill>
                  <a:srgbClr val="0D0D0D"/>
                </a:solidFill>
                <a:latin typeface="Calibri" charset="0"/>
              </a:rPr>
              <a:t>Teachers p</a:t>
            </a:r>
            <a:r>
              <a:rPr lang="en-US" dirty="0">
                <a:solidFill>
                  <a:srgbClr val="0D0D0D"/>
                </a:solidFill>
                <a:latin typeface="Calibri" charset="0"/>
                <a:sym typeface="Arial" charset="0"/>
              </a:rPr>
              <a:t>rovide opportunities at all grade levels for students to apply math concepts in </a:t>
            </a:r>
            <a:r>
              <a:rPr lang="ja-JP" altLang="en-US" dirty="0">
                <a:solidFill>
                  <a:srgbClr val="0D0D0D"/>
                </a:solidFill>
                <a:latin typeface="Calibri" charset="0"/>
                <a:sym typeface="Arial" charset="0"/>
              </a:rPr>
              <a:t>“</a:t>
            </a:r>
            <a:r>
              <a:rPr lang="en-US" altLang="ja-JP" dirty="0">
                <a:solidFill>
                  <a:srgbClr val="0D0D0D"/>
                </a:solidFill>
                <a:latin typeface="Calibri" charset="0"/>
                <a:sym typeface="Arial" charset="0"/>
              </a:rPr>
              <a:t>real world</a:t>
            </a:r>
            <a:r>
              <a:rPr lang="ja-JP" altLang="en-US" dirty="0">
                <a:solidFill>
                  <a:srgbClr val="0D0D0D"/>
                </a:solidFill>
                <a:latin typeface="Calibri" charset="0"/>
                <a:sym typeface="Arial" charset="0"/>
              </a:rPr>
              <a:t>”</a:t>
            </a:r>
            <a:r>
              <a:rPr lang="en-US" altLang="ja-JP" dirty="0">
                <a:solidFill>
                  <a:srgbClr val="0D0D0D"/>
                </a:solidFill>
                <a:latin typeface="Calibri" charset="0"/>
                <a:sym typeface="Arial" charset="0"/>
              </a:rPr>
              <a:t> situations, recognizing this means different things in K-5, 6-8, and HS.</a:t>
            </a:r>
          </a:p>
          <a:p>
            <a:pPr marL="342900" indent="-342900" eaLnBrk="1" hangingPunct="1">
              <a:lnSpc>
                <a:spcPct val="114000"/>
              </a:lnSpc>
              <a:spcBef>
                <a:spcPts val="638"/>
              </a:spcBef>
              <a:buClr>
                <a:srgbClr val="000000"/>
              </a:buClr>
              <a:buSzPct val="132000"/>
              <a:buFont typeface="Arial" charset="0"/>
              <a:buChar char="•"/>
            </a:pPr>
            <a:r>
              <a:rPr lang="en-US" dirty="0">
                <a:solidFill>
                  <a:srgbClr val="0D0D0D"/>
                </a:solidFill>
                <a:latin typeface="Calibri" charset="0"/>
                <a:sym typeface="Arial" charset="0"/>
              </a:rPr>
              <a:t>Teachers in content areas outside of math, particularly science, ensure that students are using grade-level-appropriate math to make meaning of and access science content.</a:t>
            </a:r>
          </a:p>
        </p:txBody>
      </p:sp>
      <p:sp>
        <p:nvSpPr>
          <p:cNvPr id="99331" name="Slide Number Placeholder 5"/>
          <p:cNvSpPr>
            <a:spLocks noGrp="1"/>
          </p:cNvSpPr>
          <p:nvPr>
            <p:ph type="sldNum" sz="quarter" idx="10"/>
          </p:nvPr>
        </p:nvSpPr>
        <p:spPr>
          <a:xfrm>
            <a:off x="6929438" y="6542088"/>
            <a:ext cx="2133600" cy="320675"/>
          </a:xfrm>
          <a:noFill/>
        </p:spPr>
        <p:txBody>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fld id="{4F915DF7-E5F1-9547-B618-28562CD5AFE4}" type="slidenum">
              <a:rPr lang="en-US">
                <a:solidFill>
                  <a:srgbClr val="FFFFFF"/>
                </a:solidFill>
              </a:rPr>
              <a:pPr eaLnBrk="1" hangingPunct="1"/>
              <a:t>18</a:t>
            </a:fld>
            <a:endParaRPr lang="en-US">
              <a:solidFill>
                <a:srgbClr val="FFFFFF"/>
              </a:solidFill>
            </a:endParaRPr>
          </a:p>
        </p:txBody>
      </p:sp>
    </p:spTree>
    <p:extLst>
      <p:ext uri="{BB962C8B-B14F-4D97-AF65-F5344CB8AC3E}">
        <p14:creationId xmlns:p14="http://schemas.microsoft.com/office/powerpoint/2010/main" val="1929306699"/>
      </p:ext>
    </p:extLst>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563562"/>
          </a:xfrm>
        </p:spPr>
        <p:txBody>
          <a:bodyPr/>
          <a:lstStyle/>
          <a:p>
            <a:r>
              <a:rPr lang="en-US" sz="3600" dirty="0" smtClean="0"/>
              <a:t>Contact Us!</a:t>
            </a:r>
            <a:endParaRPr lang="en-US" sz="3600" dirty="0"/>
          </a:p>
        </p:txBody>
      </p:sp>
      <p:sp>
        <p:nvSpPr>
          <p:cNvPr id="3" name="Content Placeholder 2"/>
          <p:cNvSpPr>
            <a:spLocks noGrp="1"/>
          </p:cNvSpPr>
          <p:nvPr>
            <p:ph idx="1"/>
          </p:nvPr>
        </p:nvSpPr>
        <p:spPr>
          <a:xfrm>
            <a:off x="457200" y="762000"/>
            <a:ext cx="7620000" cy="5410200"/>
          </a:xfrm>
        </p:spPr>
        <p:txBody>
          <a:bodyPr>
            <a:noAutofit/>
          </a:bodyPr>
          <a:lstStyle/>
          <a:p>
            <a:pPr marL="411480" lvl="1" indent="0">
              <a:buNone/>
            </a:pPr>
            <a:endParaRPr lang="en-US" sz="2800" dirty="0"/>
          </a:p>
          <a:p>
            <a:pPr marL="114300" indent="0">
              <a:buNone/>
            </a:pPr>
            <a:r>
              <a:rPr lang="en-US" sz="2800" dirty="0" smtClean="0"/>
              <a:t>Deborah Riddle</a:t>
            </a:r>
          </a:p>
          <a:p>
            <a:pPr marL="114300" indent="0">
              <a:buNone/>
            </a:pPr>
            <a:r>
              <a:rPr lang="en-US" sz="2800" dirty="0" smtClean="0"/>
              <a:t>Math Content Specialist</a:t>
            </a:r>
          </a:p>
          <a:p>
            <a:pPr marL="114300" indent="0">
              <a:buNone/>
            </a:pPr>
            <a:r>
              <a:rPr lang="en-US" sz="2800" dirty="0" smtClean="0">
                <a:hlinkClick r:id="rId3"/>
              </a:rPr>
              <a:t>Deborah.riddle@alaska.gov</a:t>
            </a:r>
            <a:endParaRPr lang="en-US" sz="2800" dirty="0" smtClean="0"/>
          </a:p>
          <a:p>
            <a:pPr marL="114300" indent="0">
              <a:buNone/>
            </a:pPr>
            <a:r>
              <a:rPr lang="en-US" sz="2800" smtClean="0"/>
              <a:t>907-465-3758</a:t>
            </a:r>
            <a:endParaRPr lang="en-US" sz="2800" dirty="0"/>
          </a:p>
          <a:p>
            <a:pPr marL="411480" lvl="1" indent="0">
              <a:buNone/>
            </a:pPr>
            <a:endParaRPr lang="en-US" sz="2800" dirty="0"/>
          </a:p>
          <a:p>
            <a:pPr marL="411480" lvl="1" indent="0">
              <a:buNone/>
            </a:pPr>
            <a:endParaRPr lang="en-US" sz="2800" dirty="0"/>
          </a:p>
          <a:p>
            <a:pPr marL="114300" indent="0">
              <a:buNone/>
            </a:pPr>
            <a:endParaRPr lang="en-US" sz="2800" dirty="0" smtClean="0"/>
          </a:p>
        </p:txBody>
      </p:sp>
    </p:spTree>
    <p:extLst>
      <p:ext uri="{BB962C8B-B14F-4D97-AF65-F5344CB8AC3E}">
        <p14:creationId xmlns:p14="http://schemas.microsoft.com/office/powerpoint/2010/main" val="810780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20000" cy="792162"/>
          </a:xfrm>
        </p:spPr>
        <p:txBody>
          <a:bodyPr/>
          <a:lstStyle/>
          <a:p>
            <a:r>
              <a:rPr lang="en-US" sz="3600" dirty="0" smtClean="0"/>
              <a:t>Shifts in Mathematics</a:t>
            </a:r>
            <a:endParaRPr lang="en-US" sz="3600" dirty="0"/>
          </a:p>
        </p:txBody>
      </p:sp>
      <p:sp>
        <p:nvSpPr>
          <p:cNvPr id="3" name="Content Placeholder 2"/>
          <p:cNvSpPr>
            <a:spLocks noGrp="1"/>
          </p:cNvSpPr>
          <p:nvPr>
            <p:ph idx="1"/>
          </p:nvPr>
        </p:nvSpPr>
        <p:spPr>
          <a:xfrm>
            <a:off x="228600" y="1371600"/>
            <a:ext cx="8423931" cy="5181600"/>
          </a:xfrm>
        </p:spPr>
        <p:txBody>
          <a:bodyPr>
            <a:normAutofit/>
          </a:bodyPr>
          <a:lstStyle/>
          <a:p>
            <a:pPr marL="571500" lvl="0" indent="-457200">
              <a:buFont typeface="+mj-lt"/>
              <a:buAutoNum type="arabicPeriod"/>
            </a:pPr>
            <a:r>
              <a:rPr lang="en-US" sz="2800" b="1" dirty="0" smtClean="0"/>
              <a:t>Focus</a:t>
            </a:r>
            <a:r>
              <a:rPr lang="en-US" sz="2800" dirty="0"/>
              <a:t>: 2-3 topics </a:t>
            </a:r>
            <a:r>
              <a:rPr lang="en-US" sz="2800" dirty="0" smtClean="0"/>
              <a:t>focused on deeply in each grade.</a:t>
            </a:r>
          </a:p>
          <a:p>
            <a:pPr marL="571500" lvl="0" indent="-457200">
              <a:buFont typeface="+mj-lt"/>
              <a:buAutoNum type="arabicPeriod"/>
            </a:pPr>
            <a:endParaRPr lang="en-US" sz="2800" dirty="0"/>
          </a:p>
          <a:p>
            <a:pPr marL="571500" lvl="0" indent="-457200">
              <a:buFont typeface="+mj-lt"/>
              <a:buAutoNum type="arabicPeriod"/>
            </a:pPr>
            <a:r>
              <a:rPr lang="en-US" sz="2800" b="1" dirty="0"/>
              <a:t>Coherence</a:t>
            </a:r>
            <a:r>
              <a:rPr lang="en-US" sz="2800" dirty="0"/>
              <a:t>: Concepts logically connected from one grade to the next and linked to other major topics within the </a:t>
            </a:r>
            <a:r>
              <a:rPr lang="en-US" sz="2800" dirty="0" smtClean="0"/>
              <a:t>grade.</a:t>
            </a:r>
            <a:endParaRPr lang="en-US" sz="2800" dirty="0"/>
          </a:p>
          <a:p>
            <a:pPr marL="571500" lvl="0" indent="-457200">
              <a:buFont typeface="+mj-lt"/>
              <a:buAutoNum type="arabicPeriod"/>
            </a:pPr>
            <a:endParaRPr lang="en-US" sz="2800" b="1" dirty="0" smtClean="0"/>
          </a:p>
          <a:p>
            <a:pPr marL="571500" lvl="0" indent="-457200">
              <a:buFont typeface="+mj-lt"/>
              <a:buAutoNum type="arabicPeriod"/>
            </a:pPr>
            <a:r>
              <a:rPr lang="en-US" sz="2800" b="1" dirty="0" smtClean="0"/>
              <a:t>Rigor</a:t>
            </a:r>
            <a:r>
              <a:rPr lang="en-US" sz="2800" dirty="0"/>
              <a:t>: Fluency with arithmetic, application of knowledge to real-world situations, and deep understanding of mathematical </a:t>
            </a:r>
            <a:r>
              <a:rPr lang="en-US" sz="2800" dirty="0" smtClean="0"/>
              <a:t>concepts.</a:t>
            </a:r>
            <a:endParaRPr lang="en-US" sz="2800" dirty="0"/>
          </a:p>
          <a:p>
            <a:pPr marL="114300" indent="0">
              <a:buNone/>
            </a:pPr>
            <a:endParaRPr lang="en-US" sz="2800" dirty="0"/>
          </a:p>
        </p:txBody>
      </p:sp>
    </p:spTree>
    <p:extLst>
      <p:ext uri="{BB962C8B-B14F-4D97-AF65-F5344CB8AC3E}">
        <p14:creationId xmlns:p14="http://schemas.microsoft.com/office/powerpoint/2010/main" val="1683363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smtClean="0"/>
              <a:t>The Why: </a:t>
            </a:r>
            <a:r>
              <a:rPr lang="en-US" sz="3600" dirty="0" smtClean="0"/>
              <a:t>Shift One</a:t>
            </a:r>
            <a:endParaRPr lang="en-US" sz="3600" dirty="0"/>
          </a:p>
        </p:txBody>
      </p:sp>
      <p:sp>
        <p:nvSpPr>
          <p:cNvPr id="3" name="Content Placeholder 2"/>
          <p:cNvSpPr>
            <a:spLocks noGrp="1"/>
          </p:cNvSpPr>
          <p:nvPr>
            <p:ph idx="1"/>
          </p:nvPr>
        </p:nvSpPr>
        <p:spPr/>
        <p:txBody>
          <a:bodyPr>
            <a:normAutofit/>
          </a:bodyPr>
          <a:lstStyle/>
          <a:p>
            <a:pPr marL="114300" indent="0">
              <a:buNone/>
            </a:pPr>
            <a:r>
              <a:rPr lang="en-US" sz="2800" b="1" dirty="0"/>
              <a:t>Focus</a:t>
            </a:r>
            <a:r>
              <a:rPr lang="en-US" sz="2800" dirty="0"/>
              <a:t> strongly where the standards focus</a:t>
            </a:r>
          </a:p>
          <a:p>
            <a:endParaRPr lang="en-US" sz="2800" dirty="0" smtClean="0"/>
          </a:p>
          <a:p>
            <a:r>
              <a:rPr lang="en-US" sz="2800" dirty="0" smtClean="0"/>
              <a:t>Significantly </a:t>
            </a:r>
            <a:r>
              <a:rPr lang="en-US" sz="2800" dirty="0"/>
              <a:t>narrow the scope of content and deepen how time and energy is spent in the math classroom</a:t>
            </a:r>
            <a:br>
              <a:rPr lang="en-US" sz="2800" dirty="0"/>
            </a:br>
            <a:endParaRPr lang="en-US" sz="2800" dirty="0"/>
          </a:p>
          <a:p>
            <a:r>
              <a:rPr lang="en-US" sz="2800" dirty="0"/>
              <a:t>Focus deeply only on what is emphasized in the standards, so that students gain strong </a:t>
            </a:r>
            <a:r>
              <a:rPr lang="en-US" sz="2800" dirty="0" smtClean="0"/>
              <a:t>foundations</a:t>
            </a:r>
            <a:endParaRPr lang="en-US" sz="2800" dirty="0"/>
          </a:p>
        </p:txBody>
      </p:sp>
    </p:spTree>
    <p:extLst>
      <p:ext uri="{BB962C8B-B14F-4D97-AF65-F5344CB8AC3E}">
        <p14:creationId xmlns:p14="http://schemas.microsoft.com/office/powerpoint/2010/main" val="2493036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hape 128"/>
          <p:cNvSpPr>
            <a:spLocks noGrp="1"/>
          </p:cNvSpPr>
          <p:nvPr>
            <p:ph type="title"/>
          </p:nvPr>
        </p:nvSpPr>
        <p:spPr>
          <a:xfrm>
            <a:off x="457200" y="445205"/>
            <a:ext cx="8153400" cy="646290"/>
          </a:xfrm>
        </p:spPr>
        <p:txBody>
          <a:bodyPr lIns="91425" tIns="45700" rIns="91425" bIns="45700">
            <a:spAutoFit/>
          </a:bodyPr>
          <a:lstStyle/>
          <a:p>
            <a:pPr eaLnBrk="1" hangingPunct="1">
              <a:buClr>
                <a:srgbClr val="000000"/>
              </a:buClr>
              <a:buSzPct val="25000"/>
            </a:pPr>
            <a:r>
              <a:rPr lang="en-US" sz="3600" dirty="0">
                <a:solidFill>
                  <a:srgbClr val="17375E"/>
                </a:solidFill>
                <a:sym typeface="Arial" charset="0"/>
              </a:rPr>
              <a:t>Focus</a:t>
            </a:r>
          </a:p>
        </p:txBody>
      </p:sp>
      <p:sp>
        <p:nvSpPr>
          <p:cNvPr id="46082" name="Shape 129"/>
          <p:cNvSpPr>
            <a:spLocks noGrp="1"/>
          </p:cNvSpPr>
          <p:nvPr>
            <p:ph idx="1"/>
          </p:nvPr>
        </p:nvSpPr>
        <p:spPr>
          <a:xfrm>
            <a:off x="503239" y="1187450"/>
            <a:ext cx="7726362" cy="4637639"/>
          </a:xfrm>
        </p:spPr>
        <p:txBody>
          <a:bodyPr wrap="square" lIns="91425" tIns="45700" rIns="91425" bIns="45700">
            <a:spAutoFit/>
          </a:bodyPr>
          <a:lstStyle/>
          <a:p>
            <a:pPr marL="342900" indent="-342900" eaLnBrk="1" hangingPunct="1">
              <a:lnSpc>
                <a:spcPct val="114000"/>
              </a:lnSpc>
              <a:spcBef>
                <a:spcPts val="1200"/>
              </a:spcBef>
              <a:buClr>
                <a:srgbClr val="000000"/>
              </a:buClr>
              <a:buSzPct val="132000"/>
              <a:buFont typeface="Arial" charset="0"/>
              <a:buChar char="•"/>
            </a:pPr>
            <a:r>
              <a:rPr lang="en-US" sz="2800" dirty="0">
                <a:solidFill>
                  <a:srgbClr val="0D0D0D"/>
                </a:solidFill>
                <a:latin typeface="Calibri" charset="0"/>
                <a:sym typeface="Arial" charset="0"/>
              </a:rPr>
              <a:t>Move away from </a:t>
            </a:r>
            <a:r>
              <a:rPr lang="en-US" sz="2800" b="1" dirty="0">
                <a:solidFill>
                  <a:srgbClr val="0D0D0D"/>
                </a:solidFill>
                <a:latin typeface="Calibri" charset="0"/>
              </a:rPr>
              <a:t>"</a:t>
            </a:r>
            <a:r>
              <a:rPr lang="en-US" sz="2800" b="1" dirty="0">
                <a:solidFill>
                  <a:srgbClr val="0D0D0D"/>
                </a:solidFill>
                <a:latin typeface="Calibri" charset="0"/>
                <a:sym typeface="Arial" charset="0"/>
              </a:rPr>
              <a:t>mile wide, inch deep</a:t>
            </a:r>
            <a:r>
              <a:rPr lang="en-US" sz="2800" b="1" dirty="0">
                <a:solidFill>
                  <a:srgbClr val="0D0D0D"/>
                </a:solidFill>
                <a:latin typeface="Calibri" charset="0"/>
              </a:rPr>
              <a:t>"</a:t>
            </a:r>
            <a:r>
              <a:rPr lang="en-US" sz="2800" dirty="0">
                <a:solidFill>
                  <a:srgbClr val="0D0D0D"/>
                </a:solidFill>
                <a:latin typeface="Calibri" charset="0"/>
                <a:sym typeface="Arial" charset="0"/>
              </a:rPr>
              <a:t> curricula identif</a:t>
            </a:r>
            <a:r>
              <a:rPr lang="en-US" sz="2800" dirty="0">
                <a:solidFill>
                  <a:srgbClr val="0D0D0D"/>
                </a:solidFill>
                <a:latin typeface="Calibri" charset="0"/>
              </a:rPr>
              <a:t>ied</a:t>
            </a:r>
            <a:r>
              <a:rPr lang="en-US" sz="2800" dirty="0">
                <a:solidFill>
                  <a:srgbClr val="0D0D0D"/>
                </a:solidFill>
                <a:latin typeface="Calibri" charset="0"/>
                <a:sym typeface="Arial" charset="0"/>
              </a:rPr>
              <a:t> in TIMSS.</a:t>
            </a:r>
          </a:p>
          <a:p>
            <a:pPr marL="342900" indent="-342900" eaLnBrk="1" hangingPunct="1">
              <a:lnSpc>
                <a:spcPct val="114000"/>
              </a:lnSpc>
              <a:spcBef>
                <a:spcPts val="1200"/>
              </a:spcBef>
              <a:buClr>
                <a:srgbClr val="000000"/>
              </a:buClr>
              <a:buSzPct val="132000"/>
              <a:buFont typeface="Arial" charset="0"/>
              <a:buChar char="•"/>
            </a:pPr>
            <a:r>
              <a:rPr lang="en-US" sz="2800" dirty="0">
                <a:solidFill>
                  <a:srgbClr val="0D0D0D"/>
                </a:solidFill>
                <a:latin typeface="Calibri" charset="0"/>
              </a:rPr>
              <a:t>Learn from i</a:t>
            </a:r>
            <a:r>
              <a:rPr lang="en-US" sz="2800" dirty="0">
                <a:solidFill>
                  <a:srgbClr val="0D0D0D"/>
                </a:solidFill>
                <a:latin typeface="Calibri" charset="0"/>
                <a:sym typeface="Arial" charset="0"/>
              </a:rPr>
              <a:t>nternational comparisons.</a:t>
            </a:r>
          </a:p>
          <a:p>
            <a:pPr marL="342900" indent="-342900" eaLnBrk="1" hangingPunct="1">
              <a:lnSpc>
                <a:spcPct val="114000"/>
              </a:lnSpc>
              <a:spcBef>
                <a:spcPts val="1200"/>
              </a:spcBef>
              <a:buClr>
                <a:srgbClr val="000000"/>
              </a:buClr>
              <a:buSzPct val="132000"/>
              <a:buFont typeface="Arial" charset="0"/>
              <a:buChar char="•"/>
            </a:pPr>
            <a:r>
              <a:rPr lang="en-US" sz="2800" dirty="0">
                <a:solidFill>
                  <a:srgbClr val="0D0D0D"/>
                </a:solidFill>
                <a:latin typeface="Calibri" charset="0"/>
                <a:sym typeface="Arial" charset="0"/>
              </a:rPr>
              <a:t>Teach less, learn more.</a:t>
            </a:r>
          </a:p>
          <a:p>
            <a:pPr marL="342900" indent="-342900" eaLnBrk="1" hangingPunct="1">
              <a:lnSpc>
                <a:spcPct val="114000"/>
              </a:lnSpc>
              <a:spcBef>
                <a:spcPts val="2400"/>
              </a:spcBef>
              <a:buClr>
                <a:srgbClr val="000000"/>
              </a:buClr>
              <a:buSzPct val="132000"/>
            </a:pPr>
            <a:r>
              <a:rPr lang="en-US" altLang="ja-JP" sz="2800" dirty="0" smtClean="0">
                <a:solidFill>
                  <a:srgbClr val="0D0D0D"/>
                </a:solidFill>
                <a:latin typeface="Calibri" charset="0"/>
                <a:sym typeface="Arial" charset="0"/>
              </a:rPr>
              <a:t>“Less </a:t>
            </a:r>
            <a:r>
              <a:rPr lang="en-US" altLang="ja-JP" sz="2800" dirty="0">
                <a:solidFill>
                  <a:srgbClr val="0D0D0D"/>
                </a:solidFill>
                <a:latin typeface="Calibri" charset="0"/>
                <a:sym typeface="Arial" charset="0"/>
              </a:rPr>
              <a:t>topic coverage can be associated with</a:t>
            </a:r>
            <a:r>
              <a:rPr lang="en-US" altLang="ja-JP" sz="2800" dirty="0">
                <a:solidFill>
                  <a:srgbClr val="0D0D0D"/>
                </a:solidFill>
                <a:latin typeface="Calibri" charset="0"/>
              </a:rPr>
              <a:t> </a:t>
            </a:r>
            <a:r>
              <a:rPr lang="en-US" altLang="ja-JP" sz="2800" dirty="0">
                <a:solidFill>
                  <a:srgbClr val="0D0D0D"/>
                </a:solidFill>
                <a:latin typeface="Calibri" charset="0"/>
                <a:sym typeface="Arial" charset="0"/>
              </a:rPr>
              <a:t>higher scores on those topics covered because students have more time to master the</a:t>
            </a:r>
            <a:r>
              <a:rPr lang="en-US" altLang="ja-JP" sz="2800" dirty="0">
                <a:solidFill>
                  <a:srgbClr val="0D0D0D"/>
                </a:solidFill>
                <a:latin typeface="Calibri" charset="0"/>
              </a:rPr>
              <a:t> </a:t>
            </a:r>
            <a:r>
              <a:rPr lang="en-US" altLang="ja-JP" sz="2800" dirty="0">
                <a:solidFill>
                  <a:srgbClr val="0D0D0D"/>
                </a:solidFill>
                <a:latin typeface="Calibri" charset="0"/>
                <a:sym typeface="Arial" charset="0"/>
              </a:rPr>
              <a:t>content that is taught.</a:t>
            </a:r>
            <a:r>
              <a:rPr lang="ja-JP" altLang="en-US" sz="2800" dirty="0">
                <a:solidFill>
                  <a:srgbClr val="0D0D0D"/>
                </a:solidFill>
                <a:latin typeface="Calibri" charset="0"/>
                <a:sym typeface="Arial" charset="0"/>
              </a:rPr>
              <a:t>”</a:t>
            </a:r>
            <a:endParaRPr lang="en-US" sz="2800" dirty="0">
              <a:solidFill>
                <a:srgbClr val="0D0D0D"/>
              </a:solidFill>
              <a:latin typeface="Calibri" charset="0"/>
              <a:sym typeface="Arial" charset="0"/>
            </a:endParaRPr>
          </a:p>
        </p:txBody>
      </p:sp>
      <p:sp>
        <p:nvSpPr>
          <p:cNvPr id="46083" name="Shape 130"/>
          <p:cNvSpPr txBox="1">
            <a:spLocks noChangeArrowheads="1"/>
          </p:cNvSpPr>
          <p:nvPr/>
        </p:nvSpPr>
        <p:spPr bwMode="auto">
          <a:xfrm>
            <a:off x="4876800" y="5217196"/>
            <a:ext cx="28194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buSzPct val="25000"/>
            </a:pPr>
            <a:r>
              <a:rPr lang="en-US" sz="2200" dirty="0">
                <a:latin typeface="Calibri" charset="0"/>
              </a:rPr>
              <a:t>– Ginsburg et al., 2005</a:t>
            </a:r>
          </a:p>
        </p:txBody>
      </p:sp>
      <p:sp>
        <p:nvSpPr>
          <p:cNvPr id="46084" name="Slide Number Placeholder 5"/>
          <p:cNvSpPr>
            <a:spLocks noGrp="1"/>
          </p:cNvSpPr>
          <p:nvPr>
            <p:ph type="sldNum" sz="quarter" idx="10"/>
          </p:nvPr>
        </p:nvSpPr>
        <p:spPr>
          <a:xfrm>
            <a:off x="6929438" y="6542088"/>
            <a:ext cx="2133600" cy="320675"/>
          </a:xfrm>
          <a:noFill/>
        </p:spPr>
        <p:txBody>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fld id="{39CF0E01-B0A8-494E-96D2-B42478516715}" type="slidenum">
              <a:rPr lang="en-US">
                <a:solidFill>
                  <a:srgbClr val="FFFFFF"/>
                </a:solidFill>
              </a:rPr>
              <a:pPr eaLnBrk="1" hangingPunct="1"/>
              <a:t>4</a:t>
            </a:fld>
            <a:endParaRPr lang="en-US">
              <a:solidFill>
                <a:srgbClr val="FFFFFF"/>
              </a:solidFill>
            </a:endParaRPr>
          </a:p>
        </p:txBody>
      </p:sp>
    </p:spTree>
    <p:extLst>
      <p:ext uri="{BB962C8B-B14F-4D97-AF65-F5344CB8AC3E}">
        <p14:creationId xmlns:p14="http://schemas.microsoft.com/office/powerpoint/2010/main" val="2380903540"/>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hape 136"/>
          <p:cNvSpPr>
            <a:spLocks noChangeAspect="1"/>
          </p:cNvSpPr>
          <p:nvPr/>
        </p:nvSpPr>
        <p:spPr bwMode="auto">
          <a:xfrm>
            <a:off x="1627188" y="1600200"/>
            <a:ext cx="5488575" cy="4413250"/>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130" name="Shape 137"/>
          <p:cNvSpPr txBox="1">
            <a:spLocks noChangeArrowheads="1"/>
          </p:cNvSpPr>
          <p:nvPr/>
        </p:nvSpPr>
        <p:spPr bwMode="auto">
          <a:xfrm>
            <a:off x="226171" y="2590800"/>
            <a:ext cx="1447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algn="r" eaLnBrk="1" hangingPunct="1">
              <a:buSzPct val="25000"/>
            </a:pPr>
            <a:r>
              <a:rPr lang="en-US" b="1" dirty="0"/>
              <a:t>Mathematics topics intended at each grade by at least two-thirds of A+ countries</a:t>
            </a:r>
          </a:p>
        </p:txBody>
      </p:sp>
      <p:sp>
        <p:nvSpPr>
          <p:cNvPr id="48131" name="Shape 138"/>
          <p:cNvSpPr txBox="1">
            <a:spLocks noChangeArrowheads="1"/>
          </p:cNvSpPr>
          <p:nvPr/>
        </p:nvSpPr>
        <p:spPr bwMode="auto">
          <a:xfrm>
            <a:off x="7031038" y="2974095"/>
            <a:ext cx="146367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buSzPct val="25000"/>
            </a:pPr>
            <a:r>
              <a:rPr lang="en-US" b="1" dirty="0"/>
              <a:t>Mathematics topics intended at each grade by at least two-thirds of 21 U.S. states</a:t>
            </a:r>
          </a:p>
        </p:txBody>
      </p:sp>
      <p:sp>
        <p:nvSpPr>
          <p:cNvPr id="139" name="Shape 139"/>
          <p:cNvSpPr txBox="1"/>
          <p:nvPr/>
        </p:nvSpPr>
        <p:spPr>
          <a:xfrm>
            <a:off x="424723" y="463799"/>
            <a:ext cx="8047038" cy="646290"/>
          </a:xfrm>
          <a:prstGeom prst="rect">
            <a:avLst/>
          </a:prstGeom>
          <a:noFill/>
          <a:ln>
            <a:noFill/>
          </a:ln>
        </p:spPr>
        <p:txBody>
          <a:bodyPr lIns="91425" tIns="45700" rIns="91425" bIns="45700">
            <a:spAutoFit/>
          </a:bodyPr>
          <a:lstStyle/>
          <a:p>
            <a:pPr fontAlgn="auto">
              <a:spcBef>
                <a:spcPts val="0"/>
              </a:spcBef>
              <a:spcAft>
                <a:spcPts val="0"/>
              </a:spcAft>
              <a:buSzPct val="25000"/>
              <a:defRPr/>
            </a:pPr>
            <a:r>
              <a:rPr lang="x-none" sz="3600">
                <a:solidFill>
                  <a:srgbClr val="17375E"/>
                </a:solidFill>
                <a:latin typeface="+mj-lt"/>
                <a:ea typeface="+mj-ea"/>
                <a:cs typeface="+mj-cs"/>
                <a:sym typeface="Arial"/>
                <a:rtl val="0"/>
              </a:rPr>
              <a:t>The shape of math in A+ countries</a:t>
            </a:r>
          </a:p>
        </p:txBody>
      </p:sp>
      <p:sp>
        <p:nvSpPr>
          <p:cNvPr id="48133" name="Shape 140"/>
          <p:cNvSpPr>
            <a:spLocks noChangeArrowheads="1"/>
          </p:cNvSpPr>
          <p:nvPr/>
        </p:nvSpPr>
        <p:spPr bwMode="auto">
          <a:xfrm>
            <a:off x="1668463" y="6029325"/>
            <a:ext cx="63087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spAutoFit/>
          </a:bodyPr>
          <a:lstStyle/>
          <a:p>
            <a:pPr>
              <a:buSzPct val="25000"/>
            </a:pPr>
            <a:r>
              <a:rPr lang="en-US" sz="1200" i="1" baseline="30000"/>
              <a:t>1 </a:t>
            </a:r>
            <a:r>
              <a:rPr lang="en-US" sz="1200" i="1"/>
              <a:t>Schmidt, Houang, &amp; Cogan, </a:t>
            </a:r>
            <a:r>
              <a:rPr lang="ja-JP" altLang="en-US" sz="1200" i="1"/>
              <a:t>“</a:t>
            </a:r>
            <a:r>
              <a:rPr lang="en-US" altLang="ja-JP" sz="1200" i="1"/>
              <a:t>A Coherent Curriculum: The Case of Mathematics.</a:t>
            </a:r>
            <a:r>
              <a:rPr lang="ja-JP" altLang="en-US" sz="1200" i="1"/>
              <a:t>”</a:t>
            </a:r>
            <a:r>
              <a:rPr lang="en-US" altLang="ja-JP" sz="1200" i="1"/>
              <a:t> (2002). </a:t>
            </a:r>
            <a:endParaRPr lang="en-US" sz="1200" i="1"/>
          </a:p>
        </p:txBody>
      </p:sp>
    </p:spTree>
    <p:extLst>
      <p:ext uri="{BB962C8B-B14F-4D97-AF65-F5344CB8AC3E}">
        <p14:creationId xmlns:p14="http://schemas.microsoft.com/office/powerpoint/2010/main" val="3648293270"/>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hape 185"/>
          <p:cNvGraphicFramePr>
            <a:graphicFrameLocks noGrp="1"/>
          </p:cNvGraphicFramePr>
          <p:nvPr/>
        </p:nvGraphicFramePr>
        <p:xfrm>
          <a:off x="609600" y="1225550"/>
          <a:ext cx="7772400" cy="5072066"/>
        </p:xfrm>
        <a:graphic>
          <a:graphicData uri="http://schemas.openxmlformats.org/drawingml/2006/table">
            <a:tbl>
              <a:tblPr/>
              <a:tblGrid>
                <a:gridCol w="1593850"/>
                <a:gridCol w="6178550"/>
              </a:tblGrid>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2" marB="91432"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en-US" sz="1800" b="1" i="0" u="none" strike="noStrike" cap="none" normalizeH="0" baseline="0">
                          <a:ln>
                            <a:noFill/>
                          </a:ln>
                          <a:solidFill>
                            <a:schemeClr val="tx1"/>
                          </a:solidFill>
                          <a:effectLst/>
                          <a:latin typeface="Calibri" charset="0"/>
                          <a:ea typeface="ＭＳ Ｐゴシック" charset="0"/>
                          <a:cs typeface="Calibri" charset="0"/>
                          <a:sym typeface="Arial" charset="0"/>
                        </a:rPr>
                        <a:t>K                                                                                                            12</a:t>
                      </a:r>
                    </a:p>
                  </a:txBody>
                  <a:tcPr marL="51375" marR="51375" marT="0" marB="0" horzOverflow="overflow">
                    <a:lnL>
                      <a:noFill/>
                    </a:lnL>
                    <a:lnR>
                      <a:noFill/>
                    </a:lnR>
                    <a:lnT>
                      <a:noFill/>
                    </a:lnT>
                    <a:lnB>
                      <a:noFill/>
                    </a:lnB>
                    <a:lnTlToBr>
                      <a:noFill/>
                    </a:lnTlToBr>
                    <a:lnBlToTr>
                      <a:noFill/>
                    </a:lnBlToTr>
                    <a:noFill/>
                  </a:tcPr>
                </a:tc>
              </a:tr>
              <a:tr h="728663">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en-US" sz="1800" b="1" i="0" u="none" strike="noStrike" cap="none" normalizeH="0" baseline="0">
                          <a:ln>
                            <a:noFill/>
                          </a:ln>
                          <a:solidFill>
                            <a:schemeClr val="tx1"/>
                          </a:solidFill>
                          <a:effectLst/>
                          <a:latin typeface="Calibri" charset="0"/>
                          <a:ea typeface="ＭＳ Ｐゴシック" charset="0"/>
                          <a:cs typeface="Calibri" charset="0"/>
                          <a:sym typeface="Arial" charset="0"/>
                        </a:rPr>
                        <a:t>Number and Operations</a:t>
                      </a:r>
                    </a:p>
                  </a:txBody>
                  <a:tcPr marL="51375" marR="51375"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2" marB="91432" horzOverflow="overflow">
                    <a:lnL>
                      <a:noFill/>
                    </a:lnL>
                    <a:lnR>
                      <a:noFill/>
                    </a:lnR>
                    <a:lnT>
                      <a:noFill/>
                    </a:lnT>
                    <a:lnB>
                      <a:noFill/>
                    </a:lnB>
                    <a:lnTlToBr>
                      <a:noFill/>
                    </a:lnTlToBr>
                    <a:lnBlToTr>
                      <a:noFill/>
                    </a:lnBlToTr>
                    <a:solidFill>
                      <a:srgbClr val="FFFF00"/>
                    </a:solidFill>
                  </a:tcPr>
                </a:tc>
              </a:tr>
              <a:tr h="566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2" marB="91432"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2" marB="91432" horzOverflow="overflow">
                    <a:lnL>
                      <a:noFill/>
                    </a:lnL>
                    <a:lnR>
                      <a:noFill/>
                    </a:lnR>
                    <a:lnT>
                      <a:noFill/>
                    </a:lnT>
                    <a:lnB>
                      <a:noFill/>
                    </a:lnB>
                    <a:lnTlToBr>
                      <a:noFill/>
                    </a:lnTlToBr>
                    <a:lnBlToTr>
                      <a:noFill/>
                    </a:lnBlToTr>
                    <a:noFill/>
                  </a:tcPr>
                </a:tc>
              </a:tr>
              <a:tr h="728663">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en-US" sz="1800" b="1" i="0" u="none" strike="noStrike" cap="none" normalizeH="0" baseline="0">
                          <a:ln>
                            <a:noFill/>
                          </a:ln>
                          <a:solidFill>
                            <a:schemeClr val="tx1"/>
                          </a:solidFill>
                          <a:effectLst/>
                          <a:latin typeface="Calibri" charset="0"/>
                          <a:ea typeface="ＭＳ Ｐゴシック" charset="0"/>
                          <a:cs typeface="Calibri" charset="0"/>
                          <a:sym typeface="Arial" charset="0"/>
                        </a:rPr>
                        <a:t>Measurement and Geometry</a:t>
                      </a:r>
                    </a:p>
                  </a:txBody>
                  <a:tcPr marL="51375" marR="51375"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2" marB="91432" horzOverflow="overflow">
                    <a:lnL>
                      <a:noFill/>
                    </a:lnL>
                    <a:lnR>
                      <a:noFill/>
                    </a:lnR>
                    <a:lnT>
                      <a:noFill/>
                    </a:lnT>
                    <a:lnB>
                      <a:noFill/>
                    </a:lnB>
                    <a:lnTlToBr>
                      <a:noFill/>
                    </a:lnTlToBr>
                    <a:lnBlToTr>
                      <a:noFill/>
                    </a:lnBlToTr>
                    <a:solidFill>
                      <a:srgbClr val="00B050"/>
                    </a:solidFill>
                  </a:tcPr>
                </a:tc>
              </a:tr>
              <a:tr h="566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2" marB="91432"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2" marB="91432" horzOverflow="overflow">
                    <a:lnL>
                      <a:noFill/>
                    </a:lnL>
                    <a:lnR>
                      <a:noFill/>
                    </a:lnR>
                    <a:lnT>
                      <a:noFill/>
                    </a:lnT>
                    <a:lnB>
                      <a:noFill/>
                    </a:lnB>
                    <a:lnTlToBr>
                      <a:noFill/>
                    </a:lnTlToBr>
                    <a:lnBlToTr>
                      <a:noFill/>
                    </a:lnBlToTr>
                    <a:noFill/>
                  </a:tcPr>
                </a:tc>
              </a:tr>
              <a:tr h="728663">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en-US" sz="1800" b="1" i="0" u="none" strike="noStrike" cap="none" normalizeH="0" baseline="0">
                          <a:ln>
                            <a:noFill/>
                          </a:ln>
                          <a:solidFill>
                            <a:schemeClr val="tx1"/>
                          </a:solidFill>
                          <a:effectLst/>
                          <a:latin typeface="Calibri" charset="0"/>
                          <a:ea typeface="ＭＳ Ｐゴシック" charset="0"/>
                          <a:cs typeface="Calibri" charset="0"/>
                          <a:sym typeface="Arial" charset="0"/>
                        </a:rPr>
                        <a:t>Algebra and Functions</a:t>
                      </a:r>
                    </a:p>
                  </a:txBody>
                  <a:tcPr marL="51375" marR="51375"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2" marB="91432" horzOverflow="overflow">
                    <a:lnL>
                      <a:noFill/>
                    </a:lnL>
                    <a:lnR>
                      <a:noFill/>
                    </a:lnR>
                    <a:lnT>
                      <a:noFill/>
                    </a:lnT>
                    <a:lnB>
                      <a:noFill/>
                    </a:lnB>
                    <a:lnTlToBr>
                      <a:noFill/>
                    </a:lnTlToBr>
                    <a:lnBlToTr>
                      <a:noFill/>
                    </a:lnBlToTr>
                    <a:solidFill>
                      <a:srgbClr val="0000FF"/>
                    </a:solidFill>
                  </a:tcPr>
                </a:tc>
              </a:tr>
              <a:tr h="566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2" marB="91432"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2" marB="91432" horzOverflow="overflow">
                    <a:lnL>
                      <a:noFill/>
                    </a:lnL>
                    <a:lnR>
                      <a:noFill/>
                    </a:lnR>
                    <a:lnT>
                      <a:noFill/>
                    </a:lnT>
                    <a:lnB>
                      <a:noFill/>
                    </a:lnB>
                    <a:lnTlToBr>
                      <a:noFill/>
                    </a:lnTlToBr>
                    <a:lnBlToTr>
                      <a:noFill/>
                    </a:lnBlToTr>
                    <a:noFill/>
                  </a:tcPr>
                </a:tc>
              </a:tr>
              <a:tr h="728663">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en-US" sz="1800" b="1" i="0" u="none" strike="noStrike" cap="none" normalizeH="0" baseline="0">
                          <a:ln>
                            <a:noFill/>
                          </a:ln>
                          <a:solidFill>
                            <a:schemeClr val="tx1"/>
                          </a:solidFill>
                          <a:effectLst/>
                          <a:latin typeface="Calibri" charset="0"/>
                          <a:ea typeface="ＭＳ Ｐゴシック" charset="0"/>
                          <a:cs typeface="Calibri" charset="0"/>
                          <a:sym typeface="Arial" charset="0"/>
                        </a:rPr>
                        <a:t>Statistics and Probability</a:t>
                      </a:r>
                    </a:p>
                  </a:txBody>
                  <a:tcPr marL="51375" marR="51375"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2" marB="91432" horzOverflow="overflow">
                    <a:lnL>
                      <a:noFill/>
                    </a:lnL>
                    <a:lnR>
                      <a:noFill/>
                    </a:lnR>
                    <a:lnT>
                      <a:noFill/>
                    </a:lnT>
                    <a:lnB>
                      <a:noFill/>
                    </a:lnB>
                    <a:lnTlToBr>
                      <a:noFill/>
                    </a:lnTlToBr>
                    <a:lnBlToTr>
                      <a:noFill/>
                    </a:lnBlToTr>
                    <a:solidFill>
                      <a:srgbClr val="FF0000"/>
                    </a:solidFill>
                  </a:tcPr>
                </a:tc>
              </a:tr>
            </a:tbl>
          </a:graphicData>
        </a:graphic>
      </p:graphicFrame>
      <p:sp>
        <p:nvSpPr>
          <p:cNvPr id="50195" name="Shape 186"/>
          <p:cNvSpPr>
            <a:spLocks noGrp="1"/>
          </p:cNvSpPr>
          <p:nvPr>
            <p:ph type="title"/>
          </p:nvPr>
        </p:nvSpPr>
        <p:spPr>
          <a:xfrm>
            <a:off x="457200" y="432505"/>
            <a:ext cx="8229600" cy="646290"/>
          </a:xfrm>
        </p:spPr>
        <p:txBody>
          <a:bodyPr tIns="45700" bIns="45700">
            <a:spAutoFit/>
          </a:bodyPr>
          <a:lstStyle/>
          <a:p>
            <a:pPr eaLnBrk="1" hangingPunct="1">
              <a:buClr>
                <a:srgbClr val="000000"/>
              </a:buClr>
              <a:buSzPct val="25000"/>
            </a:pPr>
            <a:r>
              <a:rPr lang="en-US" sz="3600" dirty="0"/>
              <a:t>Traditional U.S. Approach</a:t>
            </a:r>
          </a:p>
        </p:txBody>
      </p:sp>
    </p:spTree>
    <p:extLst>
      <p:ext uri="{BB962C8B-B14F-4D97-AF65-F5344CB8AC3E}">
        <p14:creationId xmlns:p14="http://schemas.microsoft.com/office/powerpoint/2010/main" val="3201537799"/>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Number Placeholder 5"/>
          <p:cNvSpPr>
            <a:spLocks noGrp="1"/>
          </p:cNvSpPr>
          <p:nvPr>
            <p:ph type="sldNum" sz="quarter" idx="10"/>
          </p:nvPr>
        </p:nvSpPr>
        <p:spPr>
          <a:xfrm>
            <a:off x="6929438" y="6542088"/>
            <a:ext cx="2133600" cy="320675"/>
          </a:xfrm>
          <a:noFill/>
        </p:spPr>
        <p:txBody>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fld id="{0E228922-0284-1344-9C10-4D80420C5B5F}" type="slidenum">
              <a:rPr lang="en-US">
                <a:solidFill>
                  <a:srgbClr val="FFFFFF"/>
                </a:solidFill>
              </a:rPr>
              <a:pPr eaLnBrk="1" hangingPunct="1"/>
              <a:t>7</a:t>
            </a:fld>
            <a:endParaRPr lang="en-US">
              <a:solidFill>
                <a:srgbClr val="FFFFFF"/>
              </a:solidFill>
            </a:endParaRPr>
          </a:p>
        </p:txBody>
      </p:sp>
      <p:sp>
        <p:nvSpPr>
          <p:cNvPr id="52226" name="Shape 192"/>
          <p:cNvSpPr>
            <a:spLocks noGrp="1"/>
          </p:cNvSpPr>
          <p:nvPr>
            <p:ph type="title"/>
          </p:nvPr>
        </p:nvSpPr>
        <p:spPr>
          <a:xfrm>
            <a:off x="457200" y="152400"/>
            <a:ext cx="8229600" cy="1200288"/>
          </a:xfrm>
        </p:spPr>
        <p:txBody>
          <a:bodyPr tIns="45700" bIns="45700">
            <a:spAutoFit/>
          </a:bodyPr>
          <a:lstStyle/>
          <a:p>
            <a:pPr eaLnBrk="1" hangingPunct="1">
              <a:buClr>
                <a:srgbClr val="000000"/>
              </a:buClr>
              <a:buSzPct val="25000"/>
            </a:pPr>
            <a:r>
              <a:rPr lang="en-US" sz="3600" dirty="0"/>
              <a:t>Focusing Attention Within </a:t>
            </a:r>
            <a:r>
              <a:rPr lang="en-US" sz="3600" dirty="0" smtClean="0"/>
              <a:t/>
            </a:r>
            <a:br>
              <a:rPr lang="en-US" sz="3600" dirty="0" smtClean="0"/>
            </a:br>
            <a:r>
              <a:rPr lang="en-US" sz="3600" dirty="0" smtClean="0"/>
              <a:t>Number </a:t>
            </a:r>
            <a:r>
              <a:rPr lang="en-US" sz="3600" dirty="0"/>
              <a:t>and Operations</a:t>
            </a:r>
          </a:p>
        </p:txBody>
      </p:sp>
      <p:graphicFrame>
        <p:nvGraphicFramePr>
          <p:cNvPr id="7" name="Shape 193"/>
          <p:cNvGraphicFramePr>
            <a:graphicFrameLocks noGrp="1"/>
          </p:cNvGraphicFramePr>
          <p:nvPr>
            <p:extLst>
              <p:ext uri="{D42A27DB-BD31-4B8C-83A1-F6EECF244321}">
                <p14:modId xmlns:p14="http://schemas.microsoft.com/office/powerpoint/2010/main" val="3262868046"/>
              </p:ext>
            </p:extLst>
          </p:nvPr>
        </p:nvGraphicFramePr>
        <p:xfrm>
          <a:off x="1143000" y="1676400"/>
          <a:ext cx="6858000" cy="4868863"/>
        </p:xfrm>
        <a:graphic>
          <a:graphicData uri="http://schemas.openxmlformats.org/drawingml/2006/table">
            <a:tbl>
              <a:tblPr/>
              <a:tblGrid>
                <a:gridCol w="382588"/>
                <a:gridCol w="382587"/>
                <a:gridCol w="381000"/>
                <a:gridCol w="382588"/>
                <a:gridCol w="528637"/>
                <a:gridCol w="528638"/>
                <a:gridCol w="527050"/>
                <a:gridCol w="406400"/>
                <a:gridCol w="468312"/>
                <a:gridCol w="468313"/>
                <a:gridCol w="466725"/>
                <a:gridCol w="406400"/>
                <a:gridCol w="1528762"/>
              </a:tblGrid>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ＭＳ Ｐゴシック" charset="0"/>
                        <a:cs typeface="Arial" charset="0"/>
                        <a:sym typeface="Arial" charset="0"/>
                      </a:endParaRPr>
                    </a:p>
                  </a:txBody>
                  <a:tcPr marL="91425" marR="91425" marT="91435" marB="91435" horzOverflow="overflow">
                    <a:lnL>
                      <a:noFill/>
                    </a:lnL>
                    <a:lnR>
                      <a:noFill/>
                    </a:lnR>
                    <a:lnT>
                      <a:noFill/>
                    </a:lnT>
                    <a:lnB>
                      <a:noFill/>
                    </a:lnB>
                    <a:lnTlToBr>
                      <a:noFill/>
                    </a:lnTlToBr>
                    <a:lnBlToTr>
                      <a:noFill/>
                    </a:lnBlToTr>
                    <a:noFill/>
                  </a:tcPr>
                </a:tc>
                <a:tc rowSpan="3" gridSpan="6">
                  <a:txBody>
                    <a:bodyPr/>
                    <a:lstStyle/>
                    <a:p>
                      <a:pPr marL="0" marR="0" lvl="0" indent="0" algn="l" defTabSz="914400" rtl="0" eaLnBrk="1" fontAlgn="base" latinLnBrk="0" hangingPunct="1">
                        <a:lnSpc>
                          <a:spcPct val="115000"/>
                        </a:lnSpc>
                        <a:spcBef>
                          <a:spcPct val="0"/>
                        </a:spcBef>
                        <a:spcAft>
                          <a:spcPct val="0"/>
                        </a:spcAft>
                        <a:buClr>
                          <a:srgbClr val="000000"/>
                        </a:buClr>
                        <a:buSzPct val="25000"/>
                        <a:buFontTx/>
                        <a:buNone/>
                        <a:tabLst/>
                      </a:pPr>
                      <a:r>
                        <a:rPr kumimoji="0" lang="en-US" sz="1800" b="0" i="0" u="none" strike="noStrike" cap="none" normalizeH="0" baseline="0">
                          <a:ln>
                            <a:noFill/>
                          </a:ln>
                          <a:solidFill>
                            <a:srgbClr val="000000"/>
                          </a:solidFill>
                          <a:effectLst/>
                          <a:latin typeface="Calibri" charset="0"/>
                          <a:ea typeface="ＭＳ Ｐゴシック" charset="0"/>
                          <a:cs typeface="Calibri" charset="0"/>
                          <a:sym typeface="Arial" charset="0"/>
                        </a:rPr>
                        <a:t>Operations and Algebraic Thinking</a:t>
                      </a:r>
                    </a:p>
                  </a:txBody>
                  <a:tcPr marL="61175" marR="61175" marT="0" marB="0" anchor="ctr" horzOverflow="overflow">
                    <a:lnL>
                      <a:noFill/>
                    </a:lnL>
                    <a:lnR>
                      <a:noFill/>
                    </a:lnR>
                    <a:lnT>
                      <a:noFill/>
                    </a:lnT>
                    <a:lnB>
                      <a:noFill/>
                    </a:lnB>
                    <a:lnTlToBr>
                      <a:noFill/>
                    </a:lnTlToBr>
                    <a:lnBlToTr>
                      <a:noFill/>
                    </a:lnBlToTr>
                    <a:solidFill>
                      <a:srgbClr val="FFFF66"/>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rowSpan="3" gridSpan="3">
                  <a:txBody>
                    <a:bodyPr/>
                    <a:lstStyle/>
                    <a:p>
                      <a:pPr marL="0" marR="0" lvl="0" indent="0" algn="l" defTabSz="914400" rtl="0" eaLnBrk="1" fontAlgn="base" latinLnBrk="0" hangingPunct="1">
                        <a:lnSpc>
                          <a:spcPct val="115000"/>
                        </a:lnSpc>
                        <a:spcBef>
                          <a:spcPct val="0"/>
                        </a:spcBef>
                        <a:spcAft>
                          <a:spcPct val="0"/>
                        </a:spcAft>
                        <a:buClr>
                          <a:srgbClr val="000000"/>
                        </a:buClr>
                        <a:buSzPct val="25000"/>
                        <a:buFontTx/>
                        <a:buNone/>
                        <a:tabLst/>
                      </a:pPr>
                      <a:r>
                        <a:rPr kumimoji="0" lang="en-US" sz="1800" b="0" i="0" u="none" strike="noStrike" cap="none" normalizeH="0" baseline="0">
                          <a:ln>
                            <a:noFill/>
                          </a:ln>
                          <a:solidFill>
                            <a:srgbClr val="000000"/>
                          </a:solidFill>
                          <a:effectLst/>
                          <a:latin typeface="Calibri" charset="0"/>
                          <a:ea typeface="ＭＳ Ｐゴシック" charset="0"/>
                          <a:cs typeface="Calibri" charset="0"/>
                          <a:sym typeface="Arial" charset="0"/>
                        </a:rPr>
                        <a:t>Expressions and Equations</a:t>
                      </a:r>
                    </a:p>
                  </a:txBody>
                  <a:tcPr marL="61175" marR="61175" marT="0" marB="0" anchor="ctr" horzOverflow="overflow">
                    <a:lnL>
                      <a:noFill/>
                    </a:lnL>
                    <a:lnR>
                      <a:noFill/>
                    </a:lnR>
                    <a:lnT>
                      <a:noFill/>
                    </a:lnT>
                    <a:lnB>
                      <a:noFill/>
                    </a:lnB>
                    <a:lnTlToBr>
                      <a:noFill/>
                    </a:lnTlToBr>
                    <a:lnBlToTr>
                      <a:noFill/>
                    </a:lnBlToTr>
                    <a:solidFill>
                      <a:srgbClr val="99FF66"/>
                    </a:solidFill>
                  </a:tcPr>
                </a:tc>
                <a:tc rowSpan="3" hMerge="1">
                  <a:txBody>
                    <a:bodyPr/>
                    <a:lstStyle/>
                    <a:p>
                      <a:endParaRPr lang="en-US"/>
                    </a:p>
                  </a:txBody>
                  <a:tcPr/>
                </a:tc>
                <a:tc rowSpan="3"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rowSpan="7">
                  <a:txBody>
                    <a:bodyPr/>
                    <a:lstStyle/>
                    <a:p>
                      <a:pPr marL="0" marR="0" lvl="0" indent="0" algn="ctr" defTabSz="914400" rtl="0" eaLnBrk="1" fontAlgn="base" latinLnBrk="0" hangingPunct="1">
                        <a:lnSpc>
                          <a:spcPct val="115000"/>
                        </a:lnSpc>
                        <a:spcBef>
                          <a:spcPct val="0"/>
                        </a:spcBef>
                        <a:spcAft>
                          <a:spcPct val="0"/>
                        </a:spcAft>
                        <a:buClr>
                          <a:srgbClr val="000000"/>
                        </a:buClr>
                        <a:buSzPct val="25000"/>
                        <a:buFontTx/>
                        <a:buNone/>
                        <a:tabLst/>
                      </a:pPr>
                      <a:r>
                        <a:rPr kumimoji="0" lang="en-US" sz="1800" b="0" i="0" u="none" strike="noStrike" cap="none" normalizeH="0" baseline="0">
                          <a:ln>
                            <a:noFill/>
                          </a:ln>
                          <a:solidFill>
                            <a:srgbClr val="000000"/>
                          </a:solidFill>
                          <a:effectLst/>
                          <a:latin typeface="Calibri" charset="0"/>
                          <a:ea typeface="ＭＳ Ｐゴシック" charset="0"/>
                          <a:cs typeface="Calibri" charset="0"/>
                          <a:sym typeface="Arial" charset="0"/>
                        </a:rPr>
                        <a:t>Algebra</a:t>
                      </a:r>
                    </a:p>
                  </a:txBody>
                  <a:tcPr marL="61175" marR="61175" marT="0" marB="0" anchor="ctr" horzOverflow="overflow">
                    <a:lnL>
                      <a:noFill/>
                    </a:lnL>
                    <a:lnR>
                      <a:noFill/>
                    </a:lnR>
                    <a:lnT>
                      <a:noFill/>
                    </a:lnT>
                    <a:lnB>
                      <a:noFill/>
                    </a:lnB>
                    <a:lnTlToBr>
                      <a:noFill/>
                    </a:lnTlToBr>
                    <a:lnBlToTr>
                      <a:noFill/>
                    </a:lnBlToTr>
                    <a:solidFill>
                      <a:srgbClr val="00B050"/>
                    </a:solidFill>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charset="0"/>
                        <a:cs typeface="Arial" charset="0"/>
                        <a:sym typeface="Arial" charset="0"/>
                      </a:endParaRPr>
                    </a:p>
                  </a:txBody>
                  <a:tcPr marL="91425" marR="91425" marT="91435" marB="91435" horzOverflow="overflow">
                    <a:lnL>
                      <a:noFill/>
                    </a:lnL>
                    <a:lnR>
                      <a:noFill/>
                    </a:lnR>
                    <a:lnT>
                      <a:noFill/>
                    </a:lnT>
                    <a:lnB>
                      <a:noFill/>
                    </a:lnB>
                    <a:lnTlToBr>
                      <a:noFill/>
                    </a:lnTlToBr>
                    <a:lnBlToTr>
                      <a:noFill/>
                    </a:lnBlToTr>
                    <a:noFill/>
                  </a:tcPr>
                </a:tc>
                <a:tc gridSpan="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
                          <a:srgbClr val="000000"/>
                        </a:buClr>
                        <a:buSzPct val="25000"/>
                        <a:buFontTx/>
                        <a:buNone/>
                        <a:tabLst/>
                      </a:pPr>
                      <a:r>
                        <a:rPr kumimoji="0" lang="en-US" sz="1800" b="0" i="0" u="none" strike="noStrike" cap="none" normalizeH="0" baseline="0">
                          <a:ln>
                            <a:noFill/>
                          </a:ln>
                          <a:solidFill>
                            <a:srgbClr val="000000"/>
                          </a:solidFill>
                          <a:effectLst/>
                          <a:latin typeface="Calibri" charset="0"/>
                          <a:ea typeface="ＭＳ Ｐゴシック" charset="0"/>
                          <a:cs typeface="Calibri" charset="0"/>
                          <a:sym typeface="Arial" charset="0"/>
                        </a:rPr>
                        <a:t>→</a:t>
                      </a:r>
                    </a:p>
                  </a:txBody>
                  <a:tcPr marL="61175" marR="61175" marT="0" marB="0" anchor="ctr" horzOverflow="overflow">
                    <a:lnL>
                      <a:noFill/>
                    </a:lnL>
                    <a:lnR>
                      <a:noFill/>
                    </a:lnR>
                    <a:lnT>
                      <a:noFill/>
                    </a:lnT>
                    <a:lnB>
                      <a:noFill/>
                    </a:lnB>
                    <a:lnTlToBr>
                      <a:noFill/>
                    </a:lnTlToBr>
                    <a:lnBlToTr>
                      <a:noFill/>
                    </a:lnBlToTr>
                    <a:no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
                          <a:srgbClr val="000000"/>
                        </a:buClr>
                        <a:buSzPct val="25000"/>
                        <a:buFontTx/>
                        <a:buNone/>
                        <a:tabLst/>
                      </a:pPr>
                      <a:r>
                        <a:rPr kumimoji="0" lang="en-US" sz="1800" b="0" i="0" u="none" strike="noStrike" cap="none" normalizeH="0" baseline="0">
                          <a:ln>
                            <a:noFill/>
                          </a:ln>
                          <a:solidFill>
                            <a:srgbClr val="000000"/>
                          </a:solidFill>
                          <a:effectLst/>
                          <a:latin typeface="Calibri" charset="0"/>
                          <a:ea typeface="ＭＳ Ｐゴシック" charset="0"/>
                          <a:cs typeface="Calibri" charset="0"/>
                          <a:sym typeface="Arial" charset="0"/>
                        </a:rPr>
                        <a:t>→</a:t>
                      </a:r>
                    </a:p>
                  </a:txBody>
                  <a:tcPr marL="61175" marR="61175" marT="0" marB="0" anchor="ctr" horzOverflow="overflow">
                    <a:lnL>
                      <a:noFill/>
                    </a:lnL>
                    <a:lnR>
                      <a:noFill/>
                    </a:lnR>
                    <a:lnT>
                      <a:noFill/>
                    </a:lnT>
                    <a:lnB>
                      <a:noFill/>
                    </a:lnB>
                    <a:lnTlToBr>
                      <a:noFill/>
                    </a:lnTlToBr>
                    <a:lnBlToTr>
                      <a:noFill/>
                    </a:lnBlToTr>
                    <a:noFill/>
                  </a:tcPr>
                </a:tc>
                <a:tc vMerge="1">
                  <a:txBody>
                    <a:bodyPr/>
                    <a:lstStyle/>
                    <a:p>
                      <a:endParaRPr lang="en-US"/>
                    </a:p>
                  </a:txBody>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charset="0"/>
                        <a:cs typeface="Arial" charset="0"/>
                        <a:sym typeface="Arial" charset="0"/>
                      </a:endParaRPr>
                    </a:p>
                  </a:txBody>
                  <a:tcPr marL="91425" marR="91425" marT="91435" marB="91435" horzOverflow="overflow">
                    <a:lnL>
                      <a:noFill/>
                    </a:lnL>
                    <a:lnR>
                      <a:noFill/>
                    </a:lnR>
                    <a:lnT>
                      <a:noFill/>
                    </a:lnT>
                    <a:lnB>
                      <a:noFill/>
                    </a:lnB>
                    <a:lnTlToBr>
                      <a:noFill/>
                    </a:lnTlToBr>
                    <a:lnBlToTr>
                      <a:noFill/>
                    </a:lnBlToTr>
                    <a:noFill/>
                  </a:tcPr>
                </a:tc>
                <a:tc gridSpan="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vMerge="1">
                  <a:txBody>
                    <a:bodyPr/>
                    <a:lstStyle/>
                    <a:p>
                      <a:endParaRPr lang="en-US"/>
                    </a:p>
                  </a:txBody>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charset="0"/>
                        <a:cs typeface="Arial"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vMerge="1">
                  <a:txBody>
                    <a:bodyPr/>
                    <a:lstStyle/>
                    <a:p>
                      <a:endParaRPr lang="en-US"/>
                    </a:p>
                  </a:txBody>
                  <a:tcPr/>
                </a:tc>
              </a:tr>
              <a:tr h="677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charset="0"/>
                        <a:cs typeface="Arial" charset="0"/>
                        <a:sym typeface="Arial" charset="0"/>
                      </a:endParaRPr>
                    </a:p>
                  </a:txBody>
                  <a:tcPr marL="91425" marR="91425" marT="91435" marB="91435" horzOverflow="overflow">
                    <a:lnL>
                      <a:noFill/>
                    </a:lnL>
                    <a:lnR>
                      <a:noFill/>
                    </a:lnR>
                    <a:lnT>
                      <a:noFill/>
                    </a:lnT>
                    <a:lnB>
                      <a:noFill/>
                    </a:lnB>
                    <a:lnTlToBr>
                      <a:noFill/>
                    </a:lnTlToBr>
                    <a:lnBlToTr>
                      <a:noFill/>
                    </a:lnBlToTr>
                    <a:noFill/>
                  </a:tcPr>
                </a:tc>
                <a:tc gridSpan="6">
                  <a:txBody>
                    <a:bodyPr/>
                    <a:lstStyle/>
                    <a:p>
                      <a:pPr marL="0" marR="0" lvl="0" indent="0" algn="l" defTabSz="914400" rtl="0" eaLnBrk="1" fontAlgn="base" latinLnBrk="0" hangingPunct="1">
                        <a:lnSpc>
                          <a:spcPct val="115000"/>
                        </a:lnSpc>
                        <a:spcBef>
                          <a:spcPts val="600"/>
                        </a:spcBef>
                        <a:spcAft>
                          <a:spcPts val="600"/>
                        </a:spcAft>
                        <a:buClr>
                          <a:srgbClr val="000000"/>
                        </a:buClr>
                        <a:buSzPct val="25000"/>
                        <a:buFontTx/>
                        <a:buNone/>
                        <a:tabLst/>
                      </a:pPr>
                      <a:r>
                        <a:rPr kumimoji="0" lang="en-US" sz="1800" b="0" i="0" u="none" strike="noStrike" cap="none" normalizeH="0" baseline="0">
                          <a:ln>
                            <a:noFill/>
                          </a:ln>
                          <a:solidFill>
                            <a:srgbClr val="000000"/>
                          </a:solidFill>
                          <a:effectLst/>
                          <a:latin typeface="Calibri" charset="0"/>
                          <a:ea typeface="ＭＳ Ｐゴシック" charset="0"/>
                          <a:cs typeface="Calibri" charset="0"/>
                          <a:sym typeface="Arial" charset="0"/>
                        </a:rPr>
                        <a:t>Number and Operations—Base Ten</a:t>
                      </a:r>
                    </a:p>
                  </a:txBody>
                  <a:tcPr marL="61175" marR="61175" marT="0" marB="0" anchor="ctr" horzOverflow="overflow">
                    <a:lnL>
                      <a:noFill/>
                    </a:lnL>
                    <a:lnR>
                      <a:noFill/>
                    </a:lnR>
                    <a:lnT>
                      <a:noFill/>
                    </a:lnT>
                    <a:lnB>
                      <a:noFill/>
                    </a:lnB>
                    <a:lnTlToBr>
                      <a:noFill/>
                    </a:lnTlToBr>
                    <a:lnBlToTr>
                      <a:noFill/>
                    </a:lnBlToTr>
                    <a:solidFill>
                      <a:srgbClr val="FFCC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
                          <a:srgbClr val="000000"/>
                        </a:buClr>
                        <a:buSzPct val="25000"/>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Calibri" charset="0"/>
                          <a:sym typeface="Arial" charset="0"/>
                        </a:rPr>
                        <a:t>→</a:t>
                      </a:r>
                    </a:p>
                  </a:txBody>
                  <a:tcPr marL="61175" marR="61175" marT="0" marB="0" anchor="ctr" horzOverflow="overflow">
                    <a:lnL>
                      <a:noFill/>
                    </a:lnL>
                    <a:lnR>
                      <a:noFill/>
                    </a:lnR>
                    <a:lnT>
                      <a:noFill/>
                    </a:lnT>
                    <a:lnB>
                      <a:noFill/>
                    </a:lnB>
                    <a:lnTlToBr>
                      <a:noFill/>
                    </a:lnTlToBr>
                    <a:lnBlToTr>
                      <a:noFill/>
                    </a:lnBlToTr>
                    <a:noFill/>
                  </a:tcPr>
                </a:tc>
                <a:tc rowSpan="3" gridSpan="3">
                  <a:txBody>
                    <a:bodyPr/>
                    <a:lstStyle/>
                    <a:p>
                      <a:pPr marL="0" marR="0" lvl="0" indent="0" algn="l" defTabSz="914400" rtl="0" eaLnBrk="1" fontAlgn="base" latinLnBrk="0" hangingPunct="1">
                        <a:lnSpc>
                          <a:spcPct val="115000"/>
                        </a:lnSpc>
                        <a:spcBef>
                          <a:spcPct val="0"/>
                        </a:spcBef>
                        <a:spcAft>
                          <a:spcPct val="0"/>
                        </a:spcAft>
                        <a:buClr>
                          <a:srgbClr val="000000"/>
                        </a:buClr>
                        <a:buSzPct val="25000"/>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Calibri" charset="0"/>
                          <a:sym typeface="Arial" charset="0"/>
                        </a:rPr>
                        <a:t>The Number System</a:t>
                      </a:r>
                    </a:p>
                  </a:txBody>
                  <a:tcPr marL="61175" marR="61175" marT="0" marB="0" anchor="ctr" horzOverflow="overflow">
                    <a:lnL>
                      <a:noFill/>
                    </a:lnL>
                    <a:lnR>
                      <a:noFill/>
                    </a:lnR>
                    <a:lnT>
                      <a:noFill/>
                    </a:lnT>
                    <a:lnB>
                      <a:noFill/>
                    </a:lnB>
                    <a:lnTlToBr>
                      <a:noFill/>
                    </a:lnTlToBr>
                    <a:lnBlToTr>
                      <a:noFill/>
                    </a:lnBlToTr>
                    <a:solidFill>
                      <a:srgbClr val="99FF99"/>
                    </a:solidFill>
                  </a:tcPr>
                </a:tc>
                <a:tc rowSpan="3" hMerge="1">
                  <a:txBody>
                    <a:bodyPr/>
                    <a:lstStyle/>
                    <a:p>
                      <a:endParaRPr lang="en-US"/>
                    </a:p>
                  </a:txBody>
                  <a:tcPr/>
                </a:tc>
                <a:tc rowSpan="3"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vMerge="1">
                  <a:txBody>
                    <a:bodyPr/>
                    <a:lstStyle/>
                    <a:p>
                      <a:endParaRPr lang="en-US"/>
                    </a:p>
                  </a:txBody>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charset="0"/>
                        <a:cs typeface="Arial"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
                          <a:srgbClr val="000000"/>
                        </a:buClr>
                        <a:buSzPct val="25000"/>
                        <a:buFontTx/>
                        <a:buNone/>
                        <a:tabLst/>
                      </a:pPr>
                      <a:r>
                        <a:rPr kumimoji="0" lang="en-US" sz="1800" b="0" i="0" u="none" strike="noStrike" cap="none" normalizeH="0" baseline="0">
                          <a:ln>
                            <a:noFill/>
                          </a:ln>
                          <a:solidFill>
                            <a:srgbClr val="000000"/>
                          </a:solidFill>
                          <a:effectLst/>
                          <a:latin typeface="Calibri" charset="0"/>
                          <a:ea typeface="ＭＳ Ｐゴシック" charset="0"/>
                          <a:cs typeface="Calibri" charset="0"/>
                          <a:sym typeface="Arial" charset="0"/>
                        </a:rPr>
                        <a:t>→</a:t>
                      </a:r>
                    </a:p>
                  </a:txBody>
                  <a:tcPr marL="61175" marR="61175" marT="0" marB="0" anchor="ctr" horzOverflow="overflow">
                    <a:lnL>
                      <a:noFill/>
                    </a:lnL>
                    <a:lnR>
                      <a:noFill/>
                    </a:lnR>
                    <a:lnT>
                      <a:noFill/>
                    </a:lnT>
                    <a:lnB>
                      <a:noFill/>
                    </a:lnB>
                    <a:lnTlToBr>
                      <a:noFill/>
                    </a:lnTlToBr>
                    <a:lnBlToTr>
                      <a:noFill/>
                    </a:lnBlToTr>
                    <a:noFill/>
                  </a:tcPr>
                </a:tc>
                <a:tc vMerge="1">
                  <a:txBody>
                    <a:bodyPr/>
                    <a:lstStyle/>
                    <a:p>
                      <a:endParaRPr lang="en-US"/>
                    </a:p>
                  </a:txBody>
                  <a:tcPr/>
                </a:tc>
              </a:tr>
              <a:tr h="1016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charset="0"/>
                        <a:cs typeface="Arial"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gridSpan="3">
                  <a:txBody>
                    <a:bodyPr/>
                    <a:lstStyle/>
                    <a:p>
                      <a:pPr marL="0" marR="0" lvl="0" indent="0" algn="l" defTabSz="914400" rtl="0" eaLnBrk="1" fontAlgn="base" latinLnBrk="0" hangingPunct="1">
                        <a:lnSpc>
                          <a:spcPct val="115000"/>
                        </a:lnSpc>
                        <a:spcBef>
                          <a:spcPct val="0"/>
                        </a:spcBef>
                        <a:spcAft>
                          <a:spcPct val="0"/>
                        </a:spcAft>
                        <a:buClr>
                          <a:srgbClr val="000000"/>
                        </a:buClr>
                        <a:buSzPct val="25000"/>
                        <a:buFontTx/>
                        <a:buNone/>
                        <a:tabLst/>
                      </a:pPr>
                      <a:r>
                        <a:rPr kumimoji="0" lang="en-US" sz="1800" b="0" i="0" u="none" strike="noStrike" cap="none" normalizeH="0" baseline="0">
                          <a:ln>
                            <a:noFill/>
                          </a:ln>
                          <a:solidFill>
                            <a:srgbClr val="000000"/>
                          </a:solidFill>
                          <a:effectLst/>
                          <a:latin typeface="Calibri" charset="0"/>
                          <a:ea typeface="ＭＳ Ｐゴシック" charset="0"/>
                          <a:cs typeface="Calibri" charset="0"/>
                          <a:sym typeface="Arial" charset="0"/>
                        </a:rPr>
                        <a:t>Number and Operations—Fractions</a:t>
                      </a:r>
                    </a:p>
                  </a:txBody>
                  <a:tcPr marL="61175" marR="61175" marT="0" marB="0" anchor="ctr" horzOverflow="overflow">
                    <a:lnL>
                      <a:noFill/>
                    </a:lnL>
                    <a:lnR>
                      <a:noFill/>
                    </a:lnR>
                    <a:lnT>
                      <a:noFill/>
                    </a:lnT>
                    <a:lnB>
                      <a:noFill/>
                    </a:lnB>
                    <a:lnTlToBr>
                      <a:noFill/>
                    </a:lnTlToBr>
                    <a:lnBlToTr>
                      <a:noFill/>
                    </a:lnBlToTr>
                    <a:solidFill>
                      <a:srgbClr val="FFC000"/>
                    </a:solid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
                          <a:srgbClr val="000000"/>
                        </a:buClr>
                        <a:buSzPct val="25000"/>
                        <a:buFontTx/>
                        <a:buNone/>
                        <a:tabLst/>
                      </a:pPr>
                      <a:r>
                        <a:rPr kumimoji="0" lang="en-US" sz="1800" b="0" i="0" u="none" strike="noStrike" cap="none" normalizeH="0" baseline="0">
                          <a:ln>
                            <a:noFill/>
                          </a:ln>
                          <a:solidFill>
                            <a:srgbClr val="000000"/>
                          </a:solidFill>
                          <a:effectLst/>
                          <a:latin typeface="Calibri" charset="0"/>
                          <a:ea typeface="ＭＳ Ｐゴシック" charset="0"/>
                          <a:cs typeface="Calibri" charset="0"/>
                          <a:sym typeface="Arial" charset="0"/>
                        </a:rPr>
                        <a:t>→</a:t>
                      </a:r>
                    </a:p>
                  </a:txBody>
                  <a:tcPr marL="61175" marR="61175" marT="0" marB="0" anchor="ctr" horzOverflow="overflow">
                    <a:lnL>
                      <a:noFill/>
                    </a:lnL>
                    <a:lnR>
                      <a:noFill/>
                    </a:lnR>
                    <a:lnT>
                      <a:noFill/>
                    </a:lnT>
                    <a:lnB>
                      <a:noFill/>
                    </a:lnB>
                    <a:lnTlToBr>
                      <a:noFill/>
                    </a:lnTlToBr>
                    <a:lnBlToTr>
                      <a:noFill/>
                    </a:lnBlToTr>
                    <a:no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vMerge="1">
                  <a:txBody>
                    <a:bodyPr/>
                    <a:lstStyle/>
                    <a:p>
                      <a:endParaRPr lang="en-US"/>
                    </a:p>
                  </a:txBody>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charset="0"/>
                        <a:cs typeface="Arial"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charset="0"/>
                        <a:cs typeface="Arial"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charset="0"/>
                        <a:cs typeface="Arial"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
                          <a:srgbClr val="000000"/>
                        </a:buClr>
                        <a:buSzPct val="25000"/>
                        <a:buFontTx/>
                        <a:buNone/>
                        <a:tabLst/>
                      </a:pPr>
                      <a:r>
                        <a:rPr kumimoji="0" lang="en-US" sz="1800" b="1" i="0" u="none" strike="noStrike" cap="none" normalizeH="0" baseline="0">
                          <a:ln>
                            <a:noFill/>
                          </a:ln>
                          <a:solidFill>
                            <a:srgbClr val="000000"/>
                          </a:solidFill>
                          <a:effectLst/>
                          <a:latin typeface="Calibri" charset="0"/>
                          <a:ea typeface="ＭＳ Ｐゴシック" charset="0"/>
                          <a:cs typeface="Calibri" charset="0"/>
                          <a:sym typeface="Arial" charset="0"/>
                        </a:rPr>
                        <a:t>K</a:t>
                      </a:r>
                    </a:p>
                  </a:txBody>
                  <a:tcPr marL="61175" marR="6117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
                          <a:srgbClr val="000000"/>
                        </a:buClr>
                        <a:buSzPct val="25000"/>
                        <a:buFontTx/>
                        <a:buNone/>
                        <a:tabLst/>
                      </a:pPr>
                      <a:r>
                        <a:rPr kumimoji="0" lang="en-US" sz="1800" b="1" i="0" u="none" strike="noStrike" cap="none" normalizeH="0" baseline="0">
                          <a:ln>
                            <a:noFill/>
                          </a:ln>
                          <a:solidFill>
                            <a:srgbClr val="000000"/>
                          </a:solidFill>
                          <a:effectLst/>
                          <a:latin typeface="Calibri" charset="0"/>
                          <a:ea typeface="ＭＳ Ｐゴシック" charset="0"/>
                          <a:cs typeface="Calibri" charset="0"/>
                          <a:sym typeface="Arial" charset="0"/>
                        </a:rPr>
                        <a:t>1</a:t>
                      </a:r>
                    </a:p>
                  </a:txBody>
                  <a:tcPr marL="61175" marR="6117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
                          <a:srgbClr val="000000"/>
                        </a:buClr>
                        <a:buSzPct val="25000"/>
                        <a:buFontTx/>
                        <a:buNone/>
                        <a:tabLst/>
                      </a:pPr>
                      <a:r>
                        <a:rPr kumimoji="0" lang="en-US" sz="1800" b="1" i="0" u="none" strike="noStrike" cap="none" normalizeH="0" baseline="0">
                          <a:ln>
                            <a:noFill/>
                          </a:ln>
                          <a:solidFill>
                            <a:srgbClr val="000000"/>
                          </a:solidFill>
                          <a:effectLst/>
                          <a:latin typeface="Calibri" charset="0"/>
                          <a:ea typeface="ＭＳ Ｐゴシック" charset="0"/>
                          <a:cs typeface="Calibri" charset="0"/>
                          <a:sym typeface="Arial" charset="0"/>
                        </a:rPr>
                        <a:t>2</a:t>
                      </a:r>
                    </a:p>
                  </a:txBody>
                  <a:tcPr marL="61175" marR="6117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
                          <a:srgbClr val="000000"/>
                        </a:buClr>
                        <a:buSzPct val="25000"/>
                        <a:buFontTx/>
                        <a:buNone/>
                        <a:tabLst/>
                      </a:pPr>
                      <a:r>
                        <a:rPr kumimoji="0" lang="en-US" sz="1800" b="1" i="0" u="none" strike="noStrike" cap="none" normalizeH="0" baseline="0">
                          <a:ln>
                            <a:noFill/>
                          </a:ln>
                          <a:solidFill>
                            <a:srgbClr val="000000"/>
                          </a:solidFill>
                          <a:effectLst/>
                          <a:latin typeface="Calibri" charset="0"/>
                          <a:ea typeface="ＭＳ Ｐゴシック" charset="0"/>
                          <a:cs typeface="Calibri" charset="0"/>
                          <a:sym typeface="Arial" charset="0"/>
                        </a:rPr>
                        <a:t>3</a:t>
                      </a:r>
                    </a:p>
                  </a:txBody>
                  <a:tcPr marL="61175" marR="6117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
                          <a:srgbClr val="000000"/>
                        </a:buClr>
                        <a:buSzPct val="25000"/>
                        <a:buFontTx/>
                        <a:buNone/>
                        <a:tabLst/>
                      </a:pPr>
                      <a:r>
                        <a:rPr kumimoji="0" lang="en-US" sz="1800" b="1" i="0" u="none" strike="noStrike" cap="none" normalizeH="0" baseline="0">
                          <a:ln>
                            <a:noFill/>
                          </a:ln>
                          <a:solidFill>
                            <a:srgbClr val="000000"/>
                          </a:solidFill>
                          <a:effectLst/>
                          <a:latin typeface="Calibri" charset="0"/>
                          <a:ea typeface="ＭＳ Ｐゴシック" charset="0"/>
                          <a:cs typeface="Calibri" charset="0"/>
                          <a:sym typeface="Arial" charset="0"/>
                        </a:rPr>
                        <a:t>4</a:t>
                      </a:r>
                    </a:p>
                  </a:txBody>
                  <a:tcPr marL="61175" marR="61175"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
                          <a:srgbClr val="000000"/>
                        </a:buClr>
                        <a:buSzPct val="25000"/>
                        <a:buFontTx/>
                        <a:buNone/>
                        <a:tabLst/>
                      </a:pPr>
                      <a:r>
                        <a:rPr kumimoji="0" lang="en-US" sz="1800" b="1" i="0" u="none" strike="noStrike" cap="none" normalizeH="0" baseline="0">
                          <a:ln>
                            <a:noFill/>
                          </a:ln>
                          <a:solidFill>
                            <a:srgbClr val="000000"/>
                          </a:solidFill>
                          <a:effectLst/>
                          <a:latin typeface="Calibri" charset="0"/>
                          <a:ea typeface="ＭＳ Ｐゴシック" charset="0"/>
                          <a:cs typeface="Calibri" charset="0"/>
                          <a:sym typeface="Arial" charset="0"/>
                        </a:rPr>
                        <a:t>5</a:t>
                      </a:r>
                    </a:p>
                  </a:txBody>
                  <a:tcPr marL="61175" marR="61175"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
                          <a:srgbClr val="000000"/>
                        </a:buClr>
                        <a:buSzPct val="25000"/>
                        <a:buFontTx/>
                        <a:buNone/>
                        <a:tabLst/>
                      </a:pPr>
                      <a:r>
                        <a:rPr kumimoji="0" lang="en-US" sz="1800" b="1" i="0" u="none" strike="noStrike" cap="none" normalizeH="0" baseline="0">
                          <a:ln>
                            <a:noFill/>
                          </a:ln>
                          <a:solidFill>
                            <a:srgbClr val="000000"/>
                          </a:solidFill>
                          <a:effectLst/>
                          <a:latin typeface="Calibri" charset="0"/>
                          <a:ea typeface="ＭＳ Ｐゴシック" charset="0"/>
                          <a:cs typeface="Calibri" charset="0"/>
                          <a:sym typeface="Arial" charset="0"/>
                        </a:rPr>
                        <a:t>6</a:t>
                      </a:r>
                    </a:p>
                  </a:txBody>
                  <a:tcPr marL="61175" marR="6117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
                          <a:srgbClr val="000000"/>
                        </a:buClr>
                        <a:buSzPct val="25000"/>
                        <a:buFontTx/>
                        <a:buNone/>
                        <a:tabLst/>
                      </a:pPr>
                      <a:r>
                        <a:rPr kumimoji="0" lang="en-US" sz="1800" b="1" i="0" u="none" strike="noStrike" cap="none" normalizeH="0" baseline="0">
                          <a:ln>
                            <a:noFill/>
                          </a:ln>
                          <a:solidFill>
                            <a:srgbClr val="000000"/>
                          </a:solidFill>
                          <a:effectLst/>
                          <a:latin typeface="Calibri" charset="0"/>
                          <a:ea typeface="ＭＳ Ｐゴシック" charset="0"/>
                          <a:cs typeface="Calibri" charset="0"/>
                          <a:sym typeface="Arial" charset="0"/>
                        </a:rPr>
                        <a:t>7</a:t>
                      </a:r>
                    </a:p>
                  </a:txBody>
                  <a:tcPr marL="61175" marR="6117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
                          <a:srgbClr val="000000"/>
                        </a:buClr>
                        <a:buSzPct val="25000"/>
                        <a:buFontTx/>
                        <a:buNone/>
                        <a:tabLst/>
                      </a:pPr>
                      <a:r>
                        <a:rPr kumimoji="0" lang="en-US" sz="1800" b="1" i="0" u="none" strike="noStrike" cap="none" normalizeH="0" baseline="0">
                          <a:ln>
                            <a:noFill/>
                          </a:ln>
                          <a:solidFill>
                            <a:srgbClr val="000000"/>
                          </a:solidFill>
                          <a:effectLst/>
                          <a:latin typeface="Calibri" charset="0"/>
                          <a:ea typeface="ＭＳ Ｐゴシック" charset="0"/>
                          <a:cs typeface="Calibri" charset="0"/>
                          <a:sym typeface="Arial" charset="0"/>
                        </a:rPr>
                        <a:t>8</a:t>
                      </a:r>
                    </a:p>
                  </a:txBody>
                  <a:tcPr marL="61175" marR="61175"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Calibri" charset="0"/>
                        <a:ea typeface="ＭＳ Ｐゴシック" charset="0"/>
                        <a:cs typeface="Calibri" charset="0"/>
                        <a:sym typeface="Arial" charset="0"/>
                      </a:endParaRPr>
                    </a:p>
                  </a:txBody>
                  <a:tcPr marL="91425" marR="91425" marT="91435" marB="91435"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
                          <a:srgbClr val="000000"/>
                        </a:buClr>
                        <a:buSzPct val="25000"/>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Calibri" charset="0"/>
                          <a:sym typeface="Arial" charset="0"/>
                        </a:rPr>
                        <a:t>High School</a:t>
                      </a:r>
                    </a:p>
                  </a:txBody>
                  <a:tcPr marL="61175" marR="61175" marT="0" marB="0" anchor="ctr"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3853974868"/>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33400" y="381000"/>
            <a:ext cx="8229600" cy="1143000"/>
          </a:xfrm>
        </p:spPr>
        <p:txBody>
          <a:bodyPr/>
          <a:lstStyle/>
          <a:p>
            <a:pPr eaLnBrk="1" hangingPunct="1"/>
            <a:r>
              <a:rPr lang="en-US" sz="3600" i="1" dirty="0" smtClean="0"/>
              <a:t>The Why:  </a:t>
            </a:r>
            <a:r>
              <a:rPr lang="en-US" sz="3600" dirty="0" smtClean="0"/>
              <a:t>Shift Two </a:t>
            </a:r>
          </a:p>
        </p:txBody>
      </p:sp>
      <p:sp>
        <p:nvSpPr>
          <p:cNvPr id="3" name="Content Placeholder 2"/>
          <p:cNvSpPr>
            <a:spLocks noGrp="1"/>
          </p:cNvSpPr>
          <p:nvPr>
            <p:ph sz="quarter" idx="1"/>
          </p:nvPr>
        </p:nvSpPr>
        <p:spPr>
          <a:xfrm>
            <a:off x="533400" y="1676400"/>
            <a:ext cx="7924800" cy="4343400"/>
          </a:xfrm>
        </p:spPr>
        <p:txBody>
          <a:bodyPr>
            <a:normAutofit fontScale="92500"/>
          </a:bodyPr>
          <a:lstStyle/>
          <a:p>
            <a:pPr marL="0" indent="0">
              <a:buNone/>
              <a:defRPr/>
            </a:pPr>
            <a:r>
              <a:rPr lang="en-US" sz="3000" b="1" dirty="0"/>
              <a:t>Coherence</a:t>
            </a:r>
            <a:r>
              <a:rPr lang="en-US" sz="3000" dirty="0"/>
              <a:t> </a:t>
            </a:r>
            <a:r>
              <a:rPr lang="en-US" sz="3000" dirty="0" smtClean="0"/>
              <a:t>Think </a:t>
            </a:r>
            <a:r>
              <a:rPr lang="en-US" sz="3000" dirty="0"/>
              <a:t>across grades, and link to major topics within </a:t>
            </a:r>
            <a:r>
              <a:rPr lang="en-US" sz="3000" dirty="0" smtClean="0"/>
              <a:t>grades</a:t>
            </a:r>
          </a:p>
          <a:p>
            <a:pPr marL="0" indent="0">
              <a:buNone/>
              <a:defRPr/>
            </a:pPr>
            <a:endParaRPr lang="en-US" sz="3000" dirty="0" smtClean="0"/>
          </a:p>
          <a:p>
            <a:pPr marL="457200" indent="-457200">
              <a:defRPr/>
            </a:pPr>
            <a:r>
              <a:rPr lang="en-US" sz="2800" dirty="0" smtClean="0">
                <a:ea typeface="+mn-ea"/>
              </a:rPr>
              <a:t>Carefully connect the learning within and across grades so that students can build new understanding onto foundations built in previous years. </a:t>
            </a:r>
          </a:p>
          <a:p>
            <a:pPr marL="285750" indent="-285750">
              <a:defRPr/>
            </a:pPr>
            <a:endParaRPr lang="en-US" sz="1600" dirty="0" smtClean="0">
              <a:ea typeface="+mn-ea"/>
            </a:endParaRPr>
          </a:p>
          <a:p>
            <a:pPr marL="457200" indent="-457200">
              <a:defRPr/>
            </a:pPr>
            <a:r>
              <a:rPr lang="en-US" sz="2800" dirty="0" smtClean="0">
                <a:ea typeface="+mn-ea"/>
              </a:rPr>
              <a:t>Begin to count on solid conceptual understanding of core content and build on it. Each standard is not a new event, but an extension of previous learning.</a:t>
            </a:r>
          </a:p>
          <a:p>
            <a:pPr marL="0" indent="0" eaLnBrk="1" fontAlgn="auto" hangingPunct="1">
              <a:spcAft>
                <a:spcPts val="0"/>
              </a:spcAft>
              <a:buFont typeface="Wingdings"/>
              <a:buNone/>
              <a:defRPr/>
            </a:pPr>
            <a:endParaRPr lang="en-US" dirty="0">
              <a:ea typeface="+mn-ea"/>
            </a:endParaRPr>
          </a:p>
        </p:txBody>
      </p:sp>
    </p:spTree>
    <p:extLst>
      <p:ext uri="{BB962C8B-B14F-4D97-AF65-F5344CB8AC3E}">
        <p14:creationId xmlns:p14="http://schemas.microsoft.com/office/powerpoint/2010/main" val="3316258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eaLnBrk="1" hangingPunct="1"/>
            <a:r>
              <a:rPr lang="en-US" sz="3600" dirty="0"/>
              <a:t>Coherence</a:t>
            </a:r>
            <a:r>
              <a:rPr lang="en-US" sz="3600" dirty="0" smtClean="0"/>
              <a:t>: </a:t>
            </a:r>
            <a:r>
              <a:rPr lang="en-US" sz="3600" dirty="0"/>
              <a:t>Think across grades</a:t>
            </a:r>
          </a:p>
        </p:txBody>
      </p:sp>
      <p:sp>
        <p:nvSpPr>
          <p:cNvPr id="21507" name="Content Placeholder 2"/>
          <p:cNvSpPr>
            <a:spLocks noGrp="1"/>
          </p:cNvSpPr>
          <p:nvPr>
            <p:ph idx="1"/>
          </p:nvPr>
        </p:nvSpPr>
        <p:spPr>
          <a:xfrm>
            <a:off x="304800" y="1447800"/>
            <a:ext cx="8153400" cy="4038600"/>
          </a:xfrm>
        </p:spPr>
        <p:txBody>
          <a:bodyPr>
            <a:normAutofit lnSpcReduction="10000"/>
          </a:bodyPr>
          <a:lstStyle/>
          <a:p>
            <a:pPr eaLnBrk="1" hangingPunct="1">
              <a:lnSpc>
                <a:spcPct val="90000"/>
              </a:lnSpc>
              <a:buFont typeface="Wingdings" pitchFamily="2" charset="2"/>
              <a:buNone/>
            </a:pPr>
            <a:r>
              <a:rPr lang="en-US" sz="2400" i="1" dirty="0" smtClean="0"/>
              <a:t>Fraction example:</a:t>
            </a:r>
          </a:p>
          <a:p>
            <a:pPr eaLnBrk="1" hangingPunct="1">
              <a:lnSpc>
                <a:spcPct val="90000"/>
              </a:lnSpc>
              <a:buFont typeface="Wingdings" pitchFamily="2" charset="2"/>
              <a:buNone/>
            </a:pPr>
            <a:r>
              <a:rPr lang="en-US" altLang="en-US" sz="2400" dirty="0" smtClean="0"/>
              <a:t>“</a:t>
            </a:r>
            <a:r>
              <a:rPr lang="en-US" sz="2400" dirty="0" smtClean="0"/>
              <a:t>The </a:t>
            </a:r>
            <a:r>
              <a:rPr lang="en-US" sz="2400" b="1" dirty="0" smtClean="0"/>
              <a:t>coherence</a:t>
            </a:r>
            <a:r>
              <a:rPr lang="en-US" sz="2400" dirty="0" smtClean="0"/>
              <a:t> and sequential nature of mathematics dictate the foundational skills that are necessary for the learning of algebra. The most important foundational skill not presently developed appears to be proficiency with fractions (including decimals, percents, and negative fractions). </a:t>
            </a:r>
          </a:p>
          <a:p>
            <a:pPr eaLnBrk="1" hangingPunct="1">
              <a:lnSpc>
                <a:spcPct val="90000"/>
              </a:lnSpc>
              <a:buFont typeface="Wingdings" pitchFamily="2" charset="2"/>
              <a:buNone/>
            </a:pPr>
            <a:endParaRPr lang="en-US" sz="2400" b="1" dirty="0">
              <a:solidFill>
                <a:srgbClr val="00B050"/>
              </a:solidFill>
            </a:endParaRPr>
          </a:p>
          <a:p>
            <a:pPr eaLnBrk="1" hangingPunct="1">
              <a:lnSpc>
                <a:spcPct val="90000"/>
              </a:lnSpc>
              <a:buFont typeface="Wingdings" pitchFamily="2" charset="2"/>
              <a:buNone/>
            </a:pPr>
            <a:r>
              <a:rPr lang="en-US" sz="2400" b="1" dirty="0" smtClean="0"/>
              <a:t>The teaching of fractions must be acknowledged as critically important and improved before an increase in student achievement in algebra can be expected</a:t>
            </a:r>
            <a:r>
              <a:rPr lang="en-US" sz="2400" dirty="0" smtClean="0"/>
              <a:t>.</a:t>
            </a:r>
            <a:r>
              <a:rPr lang="en-US" altLang="en-US" sz="2400" dirty="0" smtClean="0"/>
              <a:t>”</a:t>
            </a:r>
            <a:endParaRPr lang="en-US" sz="2400" dirty="0" smtClean="0"/>
          </a:p>
          <a:p>
            <a:pPr eaLnBrk="1" hangingPunct="1">
              <a:lnSpc>
                <a:spcPct val="90000"/>
              </a:lnSpc>
              <a:buFont typeface="Wingdings" pitchFamily="2" charset="2"/>
              <a:buNone/>
            </a:pPr>
            <a:endParaRPr lang="en-US" sz="1800" dirty="0" smtClean="0"/>
          </a:p>
          <a:p>
            <a:pPr eaLnBrk="1" hangingPunct="1">
              <a:lnSpc>
                <a:spcPct val="90000"/>
              </a:lnSpc>
              <a:buFont typeface="Wingdings" pitchFamily="2" charset="2"/>
              <a:buNone/>
            </a:pPr>
            <a:r>
              <a:rPr lang="en-US" sz="1700" dirty="0" smtClean="0"/>
              <a:t>Final Report of the National Mathematics Advisory Panel (2008, p. 18) </a:t>
            </a:r>
          </a:p>
        </p:txBody>
      </p:sp>
    </p:spTree>
    <p:extLst>
      <p:ext uri="{BB962C8B-B14F-4D97-AF65-F5344CB8AC3E}">
        <p14:creationId xmlns:p14="http://schemas.microsoft.com/office/powerpoint/2010/main" val="22422371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2_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2727</TotalTime>
  <Words>2482</Words>
  <Application>Microsoft Office PowerPoint</Application>
  <PresentationFormat>On-screen Show (4:3)</PresentationFormat>
  <Paragraphs>232</Paragraphs>
  <Slides>19</Slides>
  <Notes>19</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Adjacency</vt:lpstr>
      <vt:lpstr>2_Adjacency</vt:lpstr>
      <vt:lpstr>Three Shifts of the Alaska Mathematics Standards</vt:lpstr>
      <vt:lpstr>Shifts in Mathematics</vt:lpstr>
      <vt:lpstr>The Why: Shift One</vt:lpstr>
      <vt:lpstr>Focus</vt:lpstr>
      <vt:lpstr>PowerPoint Presentation</vt:lpstr>
      <vt:lpstr>Traditional U.S. Approach</vt:lpstr>
      <vt:lpstr>Focusing Attention Within  Number and Operations</vt:lpstr>
      <vt:lpstr>The Why:  Shift Two </vt:lpstr>
      <vt:lpstr>Coherence: Think across grades</vt:lpstr>
      <vt:lpstr>PowerPoint Presentation</vt:lpstr>
      <vt:lpstr> </vt:lpstr>
      <vt:lpstr>PowerPoint Presentation</vt:lpstr>
      <vt:lpstr>The Why: Shift Three</vt:lpstr>
      <vt:lpstr>Solid Conceptual Understanding</vt:lpstr>
      <vt:lpstr>Priorities in Mathematics</vt:lpstr>
      <vt:lpstr>Fluency</vt:lpstr>
      <vt:lpstr>Required Fluencies in K-6</vt:lpstr>
      <vt:lpstr>Application</vt:lpstr>
      <vt:lpstr>Contact Us!</vt:lpstr>
    </vt:vector>
  </TitlesOfParts>
  <Company>Dept. of Education and Early Development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Three Shifts</dc:title>
  <dc:creator>Cecilia Miller</dc:creator>
  <cp:lastModifiedBy>Riddle, Deborah A</cp:lastModifiedBy>
  <cp:revision>143</cp:revision>
  <dcterms:created xsi:type="dcterms:W3CDTF">2012-09-11T17:18:55Z</dcterms:created>
  <dcterms:modified xsi:type="dcterms:W3CDTF">2013-07-02T18:51:21Z</dcterms:modified>
</cp:coreProperties>
</file>