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85" r:id="rId4"/>
    <p:sldMasterId id="2147483703" r:id="rId5"/>
    <p:sldMasterId id="2147483715" r:id="rId6"/>
    <p:sldMasterId id="2147483723" r:id="rId7"/>
    <p:sldMasterId id="2147483731" r:id="rId8"/>
    <p:sldMasterId id="2147483739" r:id="rId9"/>
    <p:sldMasterId id="2147483747" r:id="rId10"/>
  </p:sldMasterIdLst>
  <p:notesMasterIdLst>
    <p:notesMasterId r:id="rId76"/>
  </p:notesMasterIdLst>
  <p:sldIdLst>
    <p:sldId id="303" r:id="rId11"/>
    <p:sldId id="273" r:id="rId12"/>
    <p:sldId id="274" r:id="rId13"/>
    <p:sldId id="302"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258" r:id="rId40"/>
    <p:sldId id="267" r:id="rId41"/>
    <p:sldId id="259" r:id="rId42"/>
    <p:sldId id="260" r:id="rId43"/>
    <p:sldId id="261" r:id="rId44"/>
    <p:sldId id="262" r:id="rId45"/>
    <p:sldId id="263" r:id="rId46"/>
    <p:sldId id="268" r:id="rId47"/>
    <p:sldId id="264" r:id="rId48"/>
    <p:sldId id="271"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266" r:id="rId69"/>
    <p:sldId id="300" r:id="rId70"/>
    <p:sldId id="301" r:id="rId71"/>
    <p:sldId id="269" r:id="rId72"/>
    <p:sldId id="323" r:id="rId73"/>
    <p:sldId id="270" r:id="rId74"/>
    <p:sldId id="272"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7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673835125448001E-2"/>
          <c:y val="9.6648044692737398E-2"/>
          <c:w val="0.96057347670250903"/>
          <c:h val="0.85307262569832398"/>
        </c:manualLayout>
      </c:layout>
      <c:ofPieChart>
        <c:ofPieType val="bar"/>
        <c:varyColors val="1"/>
        <c:ser>
          <c:idx val="0"/>
          <c:order val="0"/>
          <c:tx>
            <c:strRef>
              <c:f>Sheet1!$B$1</c:f>
              <c:strCache>
                <c:ptCount val="1"/>
                <c:pt idx="0">
                  <c:v>Sales</c:v>
                </c:pt>
              </c:strCache>
            </c:strRef>
          </c:tx>
          <c:dPt>
            <c:idx val="4"/>
            <c:bubble3D val="0"/>
            <c:explosion val="13"/>
          </c:dPt>
          <c:cat>
            <c:strRef>
              <c:f>Sheet1!$A$2:$A$5</c:f>
              <c:strCache>
                <c:ptCount val="3"/>
                <c:pt idx="0">
                  <c:v>1st Qtr</c:v>
                </c:pt>
                <c:pt idx="1">
                  <c:v>2nd Qtr</c:v>
                </c:pt>
                <c:pt idx="2">
                  <c:v>3rd Qtr</c:v>
                </c:pt>
              </c:strCache>
            </c:strRef>
          </c:cat>
          <c:val>
            <c:numRef>
              <c:f>Sheet1!$B$2:$B$5</c:f>
              <c:numCache>
                <c:formatCode>General</c:formatCode>
                <c:ptCount val="4"/>
                <c:pt idx="0">
                  <c:v>3.3</c:v>
                </c:pt>
                <c:pt idx="1">
                  <c:v>3.3</c:v>
                </c:pt>
                <c:pt idx="2">
                  <c:v>3.3</c:v>
                </c:pt>
              </c:numCache>
            </c:numRef>
          </c:val>
        </c:ser>
        <c:dLbls>
          <c:showLegendKey val="0"/>
          <c:showVal val="0"/>
          <c:showCatName val="0"/>
          <c:showSerName val="0"/>
          <c:showPercent val="0"/>
          <c:showBubbleSize val="0"/>
          <c:showLeaderLines val="1"/>
        </c:dLbls>
        <c:gapWidth val="100"/>
        <c:secondPieSize val="75"/>
        <c:serLines/>
      </c:ofPieChart>
    </c:plotArea>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0926B-3EA3-46FF-BE42-5C148ECAABE2}" type="doc">
      <dgm:prSet loTypeId="urn:microsoft.com/office/officeart/2009/layout/ReverseList" loCatId="relationship" qsTypeId="urn:microsoft.com/office/officeart/2005/8/quickstyle/simple3" qsCatId="simple" csTypeId="urn:microsoft.com/office/officeart/2005/8/colors/accent1_4" csCatId="accent1" phldr="1"/>
      <dgm:spPr/>
      <dgm:t>
        <a:bodyPr/>
        <a:lstStyle/>
        <a:p>
          <a:endParaRPr lang="en-US"/>
        </a:p>
      </dgm:t>
    </dgm:pt>
    <dgm:pt modelId="{805CB026-1BE8-4A2C-907D-C307E1E84EAA}">
      <dgm:prSet phldrT="[Text]"/>
      <dgm:spPr/>
      <dgm:t>
        <a:bodyPr/>
        <a:lstStyle/>
        <a:p>
          <a:pPr algn="ctr"/>
          <a:r>
            <a:rPr lang="en-US" dirty="0" smtClean="0">
              <a:latin typeface="Microsoft JhengHei" panose="020B0604030504040204" pitchFamily="34" charset="-120"/>
              <a:ea typeface="Microsoft JhengHei" panose="020B0604030504040204" pitchFamily="34" charset="-120"/>
            </a:rPr>
            <a:t>Content Standards</a:t>
          </a:r>
          <a:endParaRPr lang="en-US" dirty="0">
            <a:latin typeface="Microsoft JhengHei" panose="020B0604030504040204" pitchFamily="34" charset="-120"/>
            <a:ea typeface="Microsoft JhengHei" panose="020B0604030504040204" pitchFamily="34" charset="-120"/>
          </a:endParaRPr>
        </a:p>
      </dgm:t>
    </dgm:pt>
    <dgm:pt modelId="{7FBAAB8F-E1B0-410E-AD8C-C9DECA1B942C}" type="parTrans" cxnId="{3513E086-F170-490E-B91C-14C090BBAA21}">
      <dgm:prSet/>
      <dgm:spPr/>
      <dgm:t>
        <a:bodyPr/>
        <a:lstStyle/>
        <a:p>
          <a:endParaRPr lang="en-US"/>
        </a:p>
      </dgm:t>
    </dgm:pt>
    <dgm:pt modelId="{1A35C67A-6956-4081-AF7E-AB48207EEA7D}" type="sibTrans" cxnId="{3513E086-F170-490E-B91C-14C090BBAA21}">
      <dgm:prSet/>
      <dgm:spPr/>
      <dgm:t>
        <a:bodyPr/>
        <a:lstStyle/>
        <a:p>
          <a:endParaRPr lang="en-US"/>
        </a:p>
      </dgm:t>
    </dgm:pt>
    <dgm:pt modelId="{B36C3701-095F-4EED-A757-B891F69E4F9C}">
      <dgm:prSet phldrT="[Text]"/>
      <dgm:spPr/>
      <dgm:t>
        <a:bodyPr/>
        <a:lstStyle/>
        <a:p>
          <a:pPr algn="ctr"/>
          <a:r>
            <a:rPr lang="en-US" dirty="0" smtClean="0">
              <a:latin typeface="Microsoft JhengHei" panose="020B0604030504040204" pitchFamily="34" charset="-120"/>
              <a:ea typeface="Microsoft JhengHei" panose="020B0604030504040204" pitchFamily="34" charset="-120"/>
            </a:rPr>
            <a:t>Standards for Mathematical Practice</a:t>
          </a:r>
          <a:endParaRPr lang="en-US" dirty="0">
            <a:latin typeface="Microsoft JhengHei" panose="020B0604030504040204" pitchFamily="34" charset="-120"/>
            <a:ea typeface="Microsoft JhengHei" panose="020B0604030504040204" pitchFamily="34" charset="-120"/>
          </a:endParaRPr>
        </a:p>
      </dgm:t>
    </dgm:pt>
    <dgm:pt modelId="{CD9B15FA-65A0-4EE6-9976-37D5C5A77191}" type="parTrans" cxnId="{56B4F6A3-CB8A-46CC-8BF8-BEC49E1AC191}">
      <dgm:prSet/>
      <dgm:spPr/>
      <dgm:t>
        <a:bodyPr/>
        <a:lstStyle/>
        <a:p>
          <a:endParaRPr lang="en-US"/>
        </a:p>
      </dgm:t>
    </dgm:pt>
    <dgm:pt modelId="{DF4D2ACC-4FA3-42B7-9B0E-508353C7A3F2}" type="sibTrans" cxnId="{56B4F6A3-CB8A-46CC-8BF8-BEC49E1AC191}">
      <dgm:prSet/>
      <dgm:spPr/>
      <dgm:t>
        <a:bodyPr/>
        <a:lstStyle/>
        <a:p>
          <a:endParaRPr lang="en-US"/>
        </a:p>
      </dgm:t>
    </dgm:pt>
    <dgm:pt modelId="{8DF70204-FDFA-4701-88B7-00B380D3D430}" type="pres">
      <dgm:prSet presAssocID="{D440926B-3EA3-46FF-BE42-5C148ECAABE2}" presName="Name0" presStyleCnt="0">
        <dgm:presLayoutVars>
          <dgm:chMax val="2"/>
          <dgm:chPref val="2"/>
          <dgm:animLvl val="lvl"/>
        </dgm:presLayoutVars>
      </dgm:prSet>
      <dgm:spPr/>
      <dgm:t>
        <a:bodyPr/>
        <a:lstStyle/>
        <a:p>
          <a:endParaRPr lang="en-US"/>
        </a:p>
      </dgm:t>
    </dgm:pt>
    <dgm:pt modelId="{5A29B051-9827-4ABD-9C17-76C5E9711B3C}" type="pres">
      <dgm:prSet presAssocID="{D440926B-3EA3-46FF-BE42-5C148ECAABE2}" presName="LeftText" presStyleLbl="revTx" presStyleIdx="0" presStyleCnt="0">
        <dgm:presLayoutVars>
          <dgm:bulletEnabled val="1"/>
        </dgm:presLayoutVars>
      </dgm:prSet>
      <dgm:spPr/>
      <dgm:t>
        <a:bodyPr/>
        <a:lstStyle/>
        <a:p>
          <a:endParaRPr lang="en-US"/>
        </a:p>
      </dgm:t>
    </dgm:pt>
    <dgm:pt modelId="{2982B3E6-8BBB-48B3-8523-0004E899184B}" type="pres">
      <dgm:prSet presAssocID="{D440926B-3EA3-46FF-BE42-5C148ECAABE2}" presName="LeftNode" presStyleLbl="bgImgPlace1" presStyleIdx="0" presStyleCnt="2" custScaleX="166477" custScaleY="87472" custLinFactNeighborX="-19168" custLinFactNeighborY="-2619">
        <dgm:presLayoutVars>
          <dgm:chMax val="2"/>
          <dgm:chPref val="2"/>
        </dgm:presLayoutVars>
      </dgm:prSet>
      <dgm:spPr/>
      <dgm:t>
        <a:bodyPr/>
        <a:lstStyle/>
        <a:p>
          <a:endParaRPr lang="en-US"/>
        </a:p>
      </dgm:t>
    </dgm:pt>
    <dgm:pt modelId="{02C32A72-8500-471C-B68E-66B429C4ECF8}" type="pres">
      <dgm:prSet presAssocID="{D440926B-3EA3-46FF-BE42-5C148ECAABE2}" presName="RightText" presStyleLbl="revTx" presStyleIdx="0" presStyleCnt="0">
        <dgm:presLayoutVars>
          <dgm:bulletEnabled val="1"/>
        </dgm:presLayoutVars>
      </dgm:prSet>
      <dgm:spPr/>
      <dgm:t>
        <a:bodyPr/>
        <a:lstStyle/>
        <a:p>
          <a:endParaRPr lang="en-US"/>
        </a:p>
      </dgm:t>
    </dgm:pt>
    <dgm:pt modelId="{D54D0B44-5F60-410C-A0FC-576531804449}" type="pres">
      <dgm:prSet presAssocID="{D440926B-3EA3-46FF-BE42-5C148ECAABE2}" presName="RightNode" presStyleLbl="bgImgPlace1" presStyleIdx="1" presStyleCnt="2" custScaleX="164857" custScaleY="87472" custLinFactNeighborX="51180" custLinFactNeighborY="-2619">
        <dgm:presLayoutVars>
          <dgm:chMax val="0"/>
          <dgm:chPref val="0"/>
        </dgm:presLayoutVars>
      </dgm:prSet>
      <dgm:spPr/>
      <dgm:t>
        <a:bodyPr/>
        <a:lstStyle/>
        <a:p>
          <a:endParaRPr lang="en-US"/>
        </a:p>
      </dgm:t>
    </dgm:pt>
    <dgm:pt modelId="{1CCF2393-BDCD-45D7-BC1B-DB3656D6996E}" type="pres">
      <dgm:prSet presAssocID="{D440926B-3EA3-46FF-BE42-5C148ECAABE2}" presName="TopArrow" presStyleLbl="node1" presStyleIdx="0" presStyleCnt="2" custLinFactNeighborX="12730" custLinFactNeighborY="-4099"/>
      <dgm:spPr/>
    </dgm:pt>
    <dgm:pt modelId="{D1974BF1-AE2B-442A-A5AE-3067F0D971CB}" type="pres">
      <dgm:prSet presAssocID="{D440926B-3EA3-46FF-BE42-5C148ECAABE2}" presName="BottomArrow" presStyleLbl="node1" presStyleIdx="1" presStyleCnt="2" custLinFactNeighborX="16829" custLinFactNeighborY="-4107"/>
      <dgm:spPr/>
    </dgm:pt>
  </dgm:ptLst>
  <dgm:cxnLst>
    <dgm:cxn modelId="{E475B993-E36A-4C46-B51A-108049587F3B}" type="presOf" srcId="{D440926B-3EA3-46FF-BE42-5C148ECAABE2}" destId="{8DF70204-FDFA-4701-88B7-00B380D3D430}" srcOrd="0" destOrd="0" presId="urn:microsoft.com/office/officeart/2009/layout/ReverseList"/>
    <dgm:cxn modelId="{5A33548B-3B73-40FE-90F6-55CD3E14B1F6}" type="presOf" srcId="{805CB026-1BE8-4A2C-907D-C307E1E84EAA}" destId="{2982B3E6-8BBB-48B3-8523-0004E899184B}" srcOrd="1" destOrd="0" presId="urn:microsoft.com/office/officeart/2009/layout/ReverseList"/>
    <dgm:cxn modelId="{52354E6E-AA7F-4BA9-B277-3554D9138958}" type="presOf" srcId="{B36C3701-095F-4EED-A757-B891F69E4F9C}" destId="{D54D0B44-5F60-410C-A0FC-576531804449}" srcOrd="1" destOrd="0" presId="urn:microsoft.com/office/officeart/2009/layout/ReverseList"/>
    <dgm:cxn modelId="{164A083C-0E03-455B-A4AD-B376F71D251F}" type="presOf" srcId="{805CB026-1BE8-4A2C-907D-C307E1E84EAA}" destId="{5A29B051-9827-4ABD-9C17-76C5E9711B3C}" srcOrd="0" destOrd="0" presId="urn:microsoft.com/office/officeart/2009/layout/ReverseList"/>
    <dgm:cxn modelId="{56B4F6A3-CB8A-46CC-8BF8-BEC49E1AC191}" srcId="{D440926B-3EA3-46FF-BE42-5C148ECAABE2}" destId="{B36C3701-095F-4EED-A757-B891F69E4F9C}" srcOrd="1" destOrd="0" parTransId="{CD9B15FA-65A0-4EE6-9976-37D5C5A77191}" sibTransId="{DF4D2ACC-4FA3-42B7-9B0E-508353C7A3F2}"/>
    <dgm:cxn modelId="{F51E13F3-B66B-4092-9E26-9EB5285191AC}" type="presOf" srcId="{B36C3701-095F-4EED-A757-B891F69E4F9C}" destId="{02C32A72-8500-471C-B68E-66B429C4ECF8}" srcOrd="0" destOrd="0" presId="urn:microsoft.com/office/officeart/2009/layout/ReverseList"/>
    <dgm:cxn modelId="{3513E086-F170-490E-B91C-14C090BBAA21}" srcId="{D440926B-3EA3-46FF-BE42-5C148ECAABE2}" destId="{805CB026-1BE8-4A2C-907D-C307E1E84EAA}" srcOrd="0" destOrd="0" parTransId="{7FBAAB8F-E1B0-410E-AD8C-C9DECA1B942C}" sibTransId="{1A35C67A-6956-4081-AF7E-AB48207EEA7D}"/>
    <dgm:cxn modelId="{F726DE43-5E03-4470-AF6B-B0B7A6FD4C2C}" type="presParOf" srcId="{8DF70204-FDFA-4701-88B7-00B380D3D430}" destId="{5A29B051-9827-4ABD-9C17-76C5E9711B3C}" srcOrd="0" destOrd="0" presId="urn:microsoft.com/office/officeart/2009/layout/ReverseList"/>
    <dgm:cxn modelId="{B7B047AE-BBB4-4588-AA99-463C7A8F959E}" type="presParOf" srcId="{8DF70204-FDFA-4701-88B7-00B380D3D430}" destId="{2982B3E6-8BBB-48B3-8523-0004E899184B}" srcOrd="1" destOrd="0" presId="urn:microsoft.com/office/officeart/2009/layout/ReverseList"/>
    <dgm:cxn modelId="{F627129D-4EB8-4162-A24C-A71186E759CA}" type="presParOf" srcId="{8DF70204-FDFA-4701-88B7-00B380D3D430}" destId="{02C32A72-8500-471C-B68E-66B429C4ECF8}" srcOrd="2" destOrd="0" presId="urn:microsoft.com/office/officeart/2009/layout/ReverseList"/>
    <dgm:cxn modelId="{27DBF8C9-DACF-4984-868D-82643E0B8383}" type="presParOf" srcId="{8DF70204-FDFA-4701-88B7-00B380D3D430}" destId="{D54D0B44-5F60-410C-A0FC-576531804449}" srcOrd="3" destOrd="0" presId="urn:microsoft.com/office/officeart/2009/layout/ReverseList"/>
    <dgm:cxn modelId="{64C03BA9-8B87-46DB-B916-EB35061FE9B4}" type="presParOf" srcId="{8DF70204-FDFA-4701-88B7-00B380D3D430}" destId="{1CCF2393-BDCD-45D7-BC1B-DB3656D6996E}" srcOrd="4" destOrd="0" presId="urn:microsoft.com/office/officeart/2009/layout/ReverseList"/>
    <dgm:cxn modelId="{0C204F8A-C7E4-4437-949E-291FB79A8C0F}" type="presParOf" srcId="{8DF70204-FDFA-4701-88B7-00B380D3D430}" destId="{D1974BF1-AE2B-442A-A5AE-3067F0D971C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F8982F-0CC8-48B8-955D-EDA2C989F70E}" type="doc">
      <dgm:prSet loTypeId="urn:microsoft.com/office/officeart/2005/8/layout/process1" loCatId="process" qsTypeId="urn:microsoft.com/office/officeart/2005/8/quickstyle/simple2" qsCatId="simple" csTypeId="urn:microsoft.com/office/officeart/2005/8/colors/accent3_1" csCatId="accent3" phldr="1"/>
      <dgm:spPr/>
    </dgm:pt>
    <dgm:pt modelId="{092B5DC1-DAFD-4886-B338-C36AAE2EAA93}">
      <dgm:prSet phldrT="[Text]" custT="1"/>
      <dgm:spPr>
        <a:xfrm>
          <a:off x="4814" y="686831"/>
          <a:ext cx="1125379" cy="1275407"/>
        </a:xfr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Gather Information	</a:t>
          </a:r>
        </a:p>
      </dgm:t>
    </dgm:pt>
    <dgm:pt modelId="{B37AD762-C698-41BF-91EA-E48316F9AD05}" type="parTrans" cxnId="{8C242C08-96F1-4A6E-AB38-B2EC7F92345A}">
      <dgm:prSet/>
      <dgm:spPr/>
      <dgm:t>
        <a:bodyPr/>
        <a:lstStyle/>
        <a:p>
          <a:endParaRPr lang="en-US"/>
        </a:p>
      </dgm:t>
    </dgm:pt>
    <dgm:pt modelId="{C5F94E9B-245D-4E9F-A9AA-D9B4B8C222E8}" type="sibTrans" cxnId="{8C242C08-96F1-4A6E-AB38-B2EC7F92345A}">
      <dgm:prSet/>
      <dgm:spPr>
        <a:xfrm>
          <a:off x="1192091" y="1247783"/>
          <a:ext cx="131221" cy="153504"/>
        </a:xfr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187FE167-CAA0-439D-9AD6-AF87F801AA9C}">
      <dgm:prSet phldrT="[Text]" custT="1"/>
      <dgm:spPr>
        <a:xfrm>
          <a:off x="1377782" y="700203"/>
          <a:ext cx="1013989" cy="1248663"/>
        </a:xfr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Make a Plan</a:t>
          </a:r>
        </a:p>
      </dgm:t>
    </dgm:pt>
    <dgm:pt modelId="{1A8B18C5-8099-42E1-904C-4F9EB67350BD}" type="parTrans" cxnId="{D6393B21-D18D-491A-8991-B96C04BC8B64}">
      <dgm:prSet/>
      <dgm:spPr/>
      <dgm:t>
        <a:bodyPr/>
        <a:lstStyle/>
        <a:p>
          <a:endParaRPr lang="en-US"/>
        </a:p>
      </dgm:t>
    </dgm:pt>
    <dgm:pt modelId="{F635B585-77AC-4426-8E78-63BD85BEEB48}" type="sibTrans" cxnId="{D6393B21-D18D-491A-8991-B96C04BC8B64}">
      <dgm:prSet/>
      <dgm:spPr>
        <a:xfrm>
          <a:off x="2453668" y="1247783"/>
          <a:ext cx="131221" cy="153504"/>
        </a:xfr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BEF19134-6024-42A5-9FE9-699B43D81CC9}">
      <dgm:prSet phldrT="[Text]" custT="1"/>
      <dgm:spPr>
        <a:xfrm>
          <a:off x="2639359" y="724721"/>
          <a:ext cx="1164182" cy="1199628"/>
        </a:xfr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Anticipate possible solutions</a:t>
          </a:r>
        </a:p>
      </dgm:t>
    </dgm:pt>
    <dgm:pt modelId="{4C4EF1ED-99A2-4D51-9968-498A4382B9B3}" type="parTrans" cxnId="{91D71473-4E04-4A4F-A634-320BA6CB6866}">
      <dgm:prSet/>
      <dgm:spPr/>
      <dgm:t>
        <a:bodyPr/>
        <a:lstStyle/>
        <a:p>
          <a:endParaRPr lang="en-US"/>
        </a:p>
      </dgm:t>
    </dgm:pt>
    <dgm:pt modelId="{9AEB35A4-4B0B-49C9-B2FD-5D8981DC806C}" type="sibTrans" cxnId="{91D71473-4E04-4A4F-A634-320BA6CB6866}">
      <dgm:prSet/>
      <dgm:spPr>
        <a:xfrm>
          <a:off x="3865439" y="1247783"/>
          <a:ext cx="131221" cy="153504"/>
        </a:xfr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F8F0818A-47AA-461E-BDD4-2539943C77A9}">
      <dgm:prSet phldrT="[Text]" custT="1"/>
      <dgm:spPr>
        <a:xfrm>
          <a:off x="4051130" y="724721"/>
          <a:ext cx="1164182" cy="1199628"/>
        </a:xfr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Continuously evaluate process</a:t>
          </a:r>
        </a:p>
      </dgm:t>
    </dgm:pt>
    <dgm:pt modelId="{8C080149-36E2-4B55-8175-3BFE196E7E63}" type="parTrans" cxnId="{39495FFC-FB45-4511-9DC4-633E37EDCD55}">
      <dgm:prSet/>
      <dgm:spPr/>
      <dgm:t>
        <a:bodyPr/>
        <a:lstStyle/>
        <a:p>
          <a:endParaRPr lang="en-US"/>
        </a:p>
      </dgm:t>
    </dgm:pt>
    <dgm:pt modelId="{BBA13C33-C538-40F5-BC75-6A9BF41DF302}" type="sibTrans" cxnId="{39495FFC-FB45-4511-9DC4-633E37EDCD55}">
      <dgm:prSet/>
      <dgm:spPr>
        <a:xfrm>
          <a:off x="5277209" y="1247783"/>
          <a:ext cx="131221" cy="153504"/>
        </a:xfr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790D8BD8-33C9-4AD9-8D98-F3245026B09C}">
      <dgm:prSet phldrT="[Text]" custT="1"/>
      <dgm:spPr>
        <a:xfrm>
          <a:off x="5462900" y="724721"/>
          <a:ext cx="1164182" cy="1199628"/>
        </a:xfr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Check results</a:t>
          </a:r>
        </a:p>
      </dgm:t>
    </dgm:pt>
    <dgm:pt modelId="{436C64B6-F45F-4A84-96E6-05DB1996EE9B}" type="parTrans" cxnId="{D76750A4-FD67-4A55-A23D-C9065DCF30BB}">
      <dgm:prSet/>
      <dgm:spPr/>
      <dgm:t>
        <a:bodyPr/>
        <a:lstStyle/>
        <a:p>
          <a:endParaRPr lang="en-US"/>
        </a:p>
      </dgm:t>
    </dgm:pt>
    <dgm:pt modelId="{34ACD28C-A823-4844-BEA7-DF4BF0998C4B}" type="sibTrans" cxnId="{D76750A4-FD67-4A55-A23D-C9065DCF30BB}">
      <dgm:prSet/>
      <dgm:spPr>
        <a:xfrm>
          <a:off x="6688980" y="1247783"/>
          <a:ext cx="131221" cy="153504"/>
        </a:xfrm>
        <a:solidFill>
          <a:srgbClr val="0B5394">
            <a:tint val="6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solidFill>
              <a:srgbClr val="000000">
                <a:hueOff val="0"/>
                <a:satOff val="0"/>
                <a:lumOff val="0"/>
                <a:alphaOff val="0"/>
              </a:srgbClr>
            </a:solidFill>
            <a:latin typeface="Times New Roman"/>
            <a:ea typeface="+mn-ea"/>
            <a:cs typeface="+mn-cs"/>
          </a:endParaRPr>
        </a:p>
      </dgm:t>
    </dgm:pt>
    <dgm:pt modelId="{87058EF3-4320-451A-8742-7B50390AB076}">
      <dgm:prSet phldrT="[Text]" custT="1"/>
      <dgm:spPr>
        <a:xfrm>
          <a:off x="6874671" y="724721"/>
          <a:ext cx="1164182" cy="1199628"/>
        </a:xfr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r>
            <a:rPr lang="en-US" sz="1400" dirty="0">
              <a:solidFill>
                <a:srgbClr val="000000">
                  <a:hueOff val="0"/>
                  <a:satOff val="0"/>
                  <a:lumOff val="0"/>
                  <a:alphaOff val="0"/>
                </a:srgbClr>
              </a:solidFill>
              <a:latin typeface="Times New Roman"/>
              <a:ea typeface="+mn-ea"/>
              <a:cs typeface="+mn-cs"/>
            </a:rPr>
            <a:t>Question sense of solutions</a:t>
          </a:r>
        </a:p>
      </dgm:t>
    </dgm:pt>
    <dgm:pt modelId="{D788DD70-574F-4B42-9941-97EC7C7499D6}" type="parTrans" cxnId="{939CA7B8-E834-48D3-9C69-A4C971FF4017}">
      <dgm:prSet/>
      <dgm:spPr/>
      <dgm:t>
        <a:bodyPr/>
        <a:lstStyle/>
        <a:p>
          <a:endParaRPr lang="en-US"/>
        </a:p>
      </dgm:t>
    </dgm:pt>
    <dgm:pt modelId="{0459BAFC-B6EB-40BB-B871-8F46329BC610}" type="sibTrans" cxnId="{939CA7B8-E834-48D3-9C69-A4C971FF4017}">
      <dgm:prSet/>
      <dgm:spPr/>
      <dgm:t>
        <a:bodyPr/>
        <a:lstStyle/>
        <a:p>
          <a:endParaRPr lang="en-US"/>
        </a:p>
      </dgm:t>
    </dgm:pt>
    <dgm:pt modelId="{507388D0-75FA-4662-8865-862930735D19}" type="pres">
      <dgm:prSet presAssocID="{62F8982F-0CC8-48B8-955D-EDA2C989F70E}" presName="Name0" presStyleCnt="0">
        <dgm:presLayoutVars>
          <dgm:dir/>
          <dgm:resizeHandles val="exact"/>
        </dgm:presLayoutVars>
      </dgm:prSet>
      <dgm:spPr/>
    </dgm:pt>
    <dgm:pt modelId="{26B6F7AD-7B46-4B8E-B8E3-27B7D4D19633}" type="pres">
      <dgm:prSet presAssocID="{092B5DC1-DAFD-4886-B338-C36AAE2EAA93}" presName="node" presStyleLbl="node1" presStyleIdx="0" presStyleCnt="6" custScaleX="181815" custScaleY="171823">
        <dgm:presLayoutVars>
          <dgm:bulletEnabled val="1"/>
        </dgm:presLayoutVars>
      </dgm:prSet>
      <dgm:spPr>
        <a:prstGeom prst="roundRect">
          <a:avLst>
            <a:gd name="adj" fmla="val 10000"/>
          </a:avLst>
        </a:prstGeom>
      </dgm:spPr>
      <dgm:t>
        <a:bodyPr/>
        <a:lstStyle/>
        <a:p>
          <a:endParaRPr lang="en-US"/>
        </a:p>
      </dgm:t>
    </dgm:pt>
    <dgm:pt modelId="{412A5C78-9CF8-4345-ABF4-44068509D085}" type="pres">
      <dgm:prSet presAssocID="{C5F94E9B-245D-4E9F-A9AA-D9B4B8C222E8}" presName="sibTrans" presStyleLbl="sibTrans2D1" presStyleIdx="0" presStyleCnt="5"/>
      <dgm:spPr>
        <a:prstGeom prst="rightArrow">
          <a:avLst>
            <a:gd name="adj1" fmla="val 60000"/>
            <a:gd name="adj2" fmla="val 50000"/>
          </a:avLst>
        </a:prstGeom>
      </dgm:spPr>
      <dgm:t>
        <a:bodyPr/>
        <a:lstStyle/>
        <a:p>
          <a:endParaRPr lang="en-US"/>
        </a:p>
      </dgm:t>
    </dgm:pt>
    <dgm:pt modelId="{40DC7072-440A-4576-936A-3C3FE2E54DDB}" type="pres">
      <dgm:prSet presAssocID="{C5F94E9B-245D-4E9F-A9AA-D9B4B8C222E8}" presName="connectorText" presStyleLbl="sibTrans2D1" presStyleIdx="0" presStyleCnt="5"/>
      <dgm:spPr/>
      <dgm:t>
        <a:bodyPr/>
        <a:lstStyle/>
        <a:p>
          <a:endParaRPr lang="en-US"/>
        </a:p>
      </dgm:t>
    </dgm:pt>
    <dgm:pt modelId="{A43A9D28-93C9-4F03-926A-259D0ACFA664}" type="pres">
      <dgm:prSet presAssocID="{187FE167-CAA0-439D-9AD6-AF87F801AA9C}" presName="node" presStyleLbl="node1" presStyleIdx="1" presStyleCnt="6" custScaleX="163819" custScaleY="168220">
        <dgm:presLayoutVars>
          <dgm:bulletEnabled val="1"/>
        </dgm:presLayoutVars>
      </dgm:prSet>
      <dgm:spPr>
        <a:prstGeom prst="roundRect">
          <a:avLst>
            <a:gd name="adj" fmla="val 10000"/>
          </a:avLst>
        </a:prstGeom>
      </dgm:spPr>
      <dgm:t>
        <a:bodyPr/>
        <a:lstStyle/>
        <a:p>
          <a:endParaRPr lang="en-US"/>
        </a:p>
      </dgm:t>
    </dgm:pt>
    <dgm:pt modelId="{54BD68C7-29FB-42FC-962A-03BC9164E389}" type="pres">
      <dgm:prSet presAssocID="{F635B585-77AC-4426-8E78-63BD85BEEB48}" presName="sibTrans" presStyleLbl="sibTrans2D1" presStyleIdx="1" presStyleCnt="5"/>
      <dgm:spPr>
        <a:prstGeom prst="rightArrow">
          <a:avLst>
            <a:gd name="adj1" fmla="val 60000"/>
            <a:gd name="adj2" fmla="val 50000"/>
          </a:avLst>
        </a:prstGeom>
      </dgm:spPr>
      <dgm:t>
        <a:bodyPr/>
        <a:lstStyle/>
        <a:p>
          <a:endParaRPr lang="en-US"/>
        </a:p>
      </dgm:t>
    </dgm:pt>
    <dgm:pt modelId="{576D5E62-4488-49AE-A308-04D84BF8932E}" type="pres">
      <dgm:prSet presAssocID="{F635B585-77AC-4426-8E78-63BD85BEEB48}" presName="connectorText" presStyleLbl="sibTrans2D1" presStyleIdx="1" presStyleCnt="5"/>
      <dgm:spPr/>
      <dgm:t>
        <a:bodyPr/>
        <a:lstStyle/>
        <a:p>
          <a:endParaRPr lang="en-US"/>
        </a:p>
      </dgm:t>
    </dgm:pt>
    <dgm:pt modelId="{105634F4-CB31-423D-8A57-1F413EF739B3}" type="pres">
      <dgm:prSet presAssocID="{BEF19134-6024-42A5-9FE9-699B43D81CC9}" presName="node" presStyleLbl="node1" presStyleIdx="2" presStyleCnt="6" custScaleX="188084" custScaleY="161614">
        <dgm:presLayoutVars>
          <dgm:bulletEnabled val="1"/>
        </dgm:presLayoutVars>
      </dgm:prSet>
      <dgm:spPr>
        <a:prstGeom prst="roundRect">
          <a:avLst>
            <a:gd name="adj" fmla="val 10000"/>
          </a:avLst>
        </a:prstGeom>
      </dgm:spPr>
      <dgm:t>
        <a:bodyPr/>
        <a:lstStyle/>
        <a:p>
          <a:endParaRPr lang="en-US"/>
        </a:p>
      </dgm:t>
    </dgm:pt>
    <dgm:pt modelId="{15D0C335-F06D-46EB-A7CD-F5F869F9B28F}" type="pres">
      <dgm:prSet presAssocID="{9AEB35A4-4B0B-49C9-B2FD-5D8981DC806C}" presName="sibTrans" presStyleLbl="sibTrans2D1" presStyleIdx="2" presStyleCnt="5"/>
      <dgm:spPr>
        <a:prstGeom prst="rightArrow">
          <a:avLst>
            <a:gd name="adj1" fmla="val 60000"/>
            <a:gd name="adj2" fmla="val 50000"/>
          </a:avLst>
        </a:prstGeom>
      </dgm:spPr>
      <dgm:t>
        <a:bodyPr/>
        <a:lstStyle/>
        <a:p>
          <a:endParaRPr lang="en-US"/>
        </a:p>
      </dgm:t>
    </dgm:pt>
    <dgm:pt modelId="{C7DAE548-8BDA-4D1F-ADA2-2392A0900585}" type="pres">
      <dgm:prSet presAssocID="{9AEB35A4-4B0B-49C9-B2FD-5D8981DC806C}" presName="connectorText" presStyleLbl="sibTrans2D1" presStyleIdx="2" presStyleCnt="5"/>
      <dgm:spPr/>
      <dgm:t>
        <a:bodyPr/>
        <a:lstStyle/>
        <a:p>
          <a:endParaRPr lang="en-US"/>
        </a:p>
      </dgm:t>
    </dgm:pt>
    <dgm:pt modelId="{68A8F4F4-D135-48EF-A2AB-A1FB2B0D9D29}" type="pres">
      <dgm:prSet presAssocID="{F8F0818A-47AA-461E-BDD4-2539943C77A9}" presName="node" presStyleLbl="node1" presStyleIdx="3" presStyleCnt="6" custScaleX="188084" custScaleY="161614">
        <dgm:presLayoutVars>
          <dgm:bulletEnabled val="1"/>
        </dgm:presLayoutVars>
      </dgm:prSet>
      <dgm:spPr>
        <a:prstGeom prst="roundRect">
          <a:avLst>
            <a:gd name="adj" fmla="val 10000"/>
          </a:avLst>
        </a:prstGeom>
      </dgm:spPr>
      <dgm:t>
        <a:bodyPr/>
        <a:lstStyle/>
        <a:p>
          <a:endParaRPr lang="en-US"/>
        </a:p>
      </dgm:t>
    </dgm:pt>
    <dgm:pt modelId="{196270DA-B95C-4B4C-BB6A-D3D1F4392640}" type="pres">
      <dgm:prSet presAssocID="{BBA13C33-C538-40F5-BC75-6A9BF41DF302}" presName="sibTrans" presStyleLbl="sibTrans2D1" presStyleIdx="3" presStyleCnt="5"/>
      <dgm:spPr>
        <a:prstGeom prst="rightArrow">
          <a:avLst>
            <a:gd name="adj1" fmla="val 60000"/>
            <a:gd name="adj2" fmla="val 50000"/>
          </a:avLst>
        </a:prstGeom>
      </dgm:spPr>
      <dgm:t>
        <a:bodyPr/>
        <a:lstStyle/>
        <a:p>
          <a:endParaRPr lang="en-US"/>
        </a:p>
      </dgm:t>
    </dgm:pt>
    <dgm:pt modelId="{575ACB95-FA2A-4401-BDFE-9490A5028815}" type="pres">
      <dgm:prSet presAssocID="{BBA13C33-C538-40F5-BC75-6A9BF41DF302}" presName="connectorText" presStyleLbl="sibTrans2D1" presStyleIdx="3" presStyleCnt="5"/>
      <dgm:spPr/>
      <dgm:t>
        <a:bodyPr/>
        <a:lstStyle/>
        <a:p>
          <a:endParaRPr lang="en-US"/>
        </a:p>
      </dgm:t>
    </dgm:pt>
    <dgm:pt modelId="{90BDF4A8-1550-43E4-B0A6-9C9F7161CA25}" type="pres">
      <dgm:prSet presAssocID="{790D8BD8-33C9-4AD9-8D98-F3245026B09C}" presName="node" presStyleLbl="node1" presStyleIdx="4" presStyleCnt="6" custScaleX="188084" custScaleY="161614">
        <dgm:presLayoutVars>
          <dgm:bulletEnabled val="1"/>
        </dgm:presLayoutVars>
      </dgm:prSet>
      <dgm:spPr>
        <a:prstGeom prst="roundRect">
          <a:avLst>
            <a:gd name="adj" fmla="val 10000"/>
          </a:avLst>
        </a:prstGeom>
      </dgm:spPr>
      <dgm:t>
        <a:bodyPr/>
        <a:lstStyle/>
        <a:p>
          <a:endParaRPr lang="en-US"/>
        </a:p>
      </dgm:t>
    </dgm:pt>
    <dgm:pt modelId="{CB1DA8CF-3526-4D1B-9E64-A5C7E1E565A0}" type="pres">
      <dgm:prSet presAssocID="{34ACD28C-A823-4844-BEA7-DF4BF0998C4B}" presName="sibTrans" presStyleLbl="sibTrans2D1" presStyleIdx="4" presStyleCnt="5"/>
      <dgm:spPr>
        <a:prstGeom prst="rightArrow">
          <a:avLst>
            <a:gd name="adj1" fmla="val 60000"/>
            <a:gd name="adj2" fmla="val 50000"/>
          </a:avLst>
        </a:prstGeom>
      </dgm:spPr>
      <dgm:t>
        <a:bodyPr/>
        <a:lstStyle/>
        <a:p>
          <a:endParaRPr lang="en-US"/>
        </a:p>
      </dgm:t>
    </dgm:pt>
    <dgm:pt modelId="{1576C0B9-2E69-405F-9780-5FA21747503C}" type="pres">
      <dgm:prSet presAssocID="{34ACD28C-A823-4844-BEA7-DF4BF0998C4B}" presName="connectorText" presStyleLbl="sibTrans2D1" presStyleIdx="4" presStyleCnt="5"/>
      <dgm:spPr/>
      <dgm:t>
        <a:bodyPr/>
        <a:lstStyle/>
        <a:p>
          <a:endParaRPr lang="en-US"/>
        </a:p>
      </dgm:t>
    </dgm:pt>
    <dgm:pt modelId="{F832CE33-3E1A-4E59-8413-FEAA5FB2FDD5}" type="pres">
      <dgm:prSet presAssocID="{87058EF3-4320-451A-8742-7B50390AB076}" presName="node" presStyleLbl="node1" presStyleIdx="5" presStyleCnt="6" custScaleX="188084" custScaleY="161614">
        <dgm:presLayoutVars>
          <dgm:bulletEnabled val="1"/>
        </dgm:presLayoutVars>
      </dgm:prSet>
      <dgm:spPr>
        <a:prstGeom prst="roundRect">
          <a:avLst>
            <a:gd name="adj" fmla="val 10000"/>
          </a:avLst>
        </a:prstGeom>
      </dgm:spPr>
      <dgm:t>
        <a:bodyPr/>
        <a:lstStyle/>
        <a:p>
          <a:endParaRPr lang="en-US"/>
        </a:p>
      </dgm:t>
    </dgm:pt>
  </dgm:ptLst>
  <dgm:cxnLst>
    <dgm:cxn modelId="{DA4AB302-BE2C-43AF-BD9B-C62ACB6B80CA}" type="presOf" srcId="{9AEB35A4-4B0B-49C9-B2FD-5D8981DC806C}" destId="{C7DAE548-8BDA-4D1F-ADA2-2392A0900585}" srcOrd="1" destOrd="0" presId="urn:microsoft.com/office/officeart/2005/8/layout/process1"/>
    <dgm:cxn modelId="{33595A3E-1437-4CBD-8B18-AB37E0EAE07E}" type="presOf" srcId="{C5F94E9B-245D-4E9F-A9AA-D9B4B8C222E8}" destId="{412A5C78-9CF8-4345-ABF4-44068509D085}" srcOrd="0" destOrd="0" presId="urn:microsoft.com/office/officeart/2005/8/layout/process1"/>
    <dgm:cxn modelId="{A7D9817F-4980-49AB-8B7E-195C41F353D5}" type="presOf" srcId="{F635B585-77AC-4426-8E78-63BD85BEEB48}" destId="{54BD68C7-29FB-42FC-962A-03BC9164E389}" srcOrd="0" destOrd="0" presId="urn:microsoft.com/office/officeart/2005/8/layout/process1"/>
    <dgm:cxn modelId="{11B77299-9328-4215-9313-0FEF5276F385}" type="presOf" srcId="{34ACD28C-A823-4844-BEA7-DF4BF0998C4B}" destId="{1576C0B9-2E69-405F-9780-5FA21747503C}" srcOrd="1" destOrd="0" presId="urn:microsoft.com/office/officeart/2005/8/layout/process1"/>
    <dgm:cxn modelId="{316C112C-F662-475C-AE21-463405D8A67F}" type="presOf" srcId="{BEF19134-6024-42A5-9FE9-699B43D81CC9}" destId="{105634F4-CB31-423D-8A57-1F413EF739B3}" srcOrd="0" destOrd="0" presId="urn:microsoft.com/office/officeart/2005/8/layout/process1"/>
    <dgm:cxn modelId="{CDBB5B08-F4A5-4FDB-8141-E708CC55D130}" type="presOf" srcId="{BBA13C33-C538-40F5-BC75-6A9BF41DF302}" destId="{196270DA-B95C-4B4C-BB6A-D3D1F4392640}" srcOrd="0" destOrd="0" presId="urn:microsoft.com/office/officeart/2005/8/layout/process1"/>
    <dgm:cxn modelId="{8C242C08-96F1-4A6E-AB38-B2EC7F92345A}" srcId="{62F8982F-0CC8-48B8-955D-EDA2C989F70E}" destId="{092B5DC1-DAFD-4886-B338-C36AAE2EAA93}" srcOrd="0" destOrd="0" parTransId="{B37AD762-C698-41BF-91EA-E48316F9AD05}" sibTransId="{C5F94E9B-245D-4E9F-A9AA-D9B4B8C222E8}"/>
    <dgm:cxn modelId="{5085A215-FD2D-4644-868D-B2282E3F1D7F}" type="presOf" srcId="{34ACD28C-A823-4844-BEA7-DF4BF0998C4B}" destId="{CB1DA8CF-3526-4D1B-9E64-A5C7E1E565A0}" srcOrd="0" destOrd="0" presId="urn:microsoft.com/office/officeart/2005/8/layout/process1"/>
    <dgm:cxn modelId="{00712473-074E-43F5-8CE3-3DFE5ED02A37}" type="presOf" srcId="{C5F94E9B-245D-4E9F-A9AA-D9B4B8C222E8}" destId="{40DC7072-440A-4576-936A-3C3FE2E54DDB}" srcOrd="1" destOrd="0" presId="urn:microsoft.com/office/officeart/2005/8/layout/process1"/>
    <dgm:cxn modelId="{D6393B21-D18D-491A-8991-B96C04BC8B64}" srcId="{62F8982F-0CC8-48B8-955D-EDA2C989F70E}" destId="{187FE167-CAA0-439D-9AD6-AF87F801AA9C}" srcOrd="1" destOrd="0" parTransId="{1A8B18C5-8099-42E1-904C-4F9EB67350BD}" sibTransId="{F635B585-77AC-4426-8E78-63BD85BEEB48}"/>
    <dgm:cxn modelId="{FDEBA2B9-5D09-4E61-B2F5-7FA6A6F36770}" type="presOf" srcId="{092B5DC1-DAFD-4886-B338-C36AAE2EAA93}" destId="{26B6F7AD-7B46-4B8E-B8E3-27B7D4D19633}" srcOrd="0" destOrd="0" presId="urn:microsoft.com/office/officeart/2005/8/layout/process1"/>
    <dgm:cxn modelId="{39495FFC-FB45-4511-9DC4-633E37EDCD55}" srcId="{62F8982F-0CC8-48B8-955D-EDA2C989F70E}" destId="{F8F0818A-47AA-461E-BDD4-2539943C77A9}" srcOrd="3" destOrd="0" parTransId="{8C080149-36E2-4B55-8175-3BFE196E7E63}" sibTransId="{BBA13C33-C538-40F5-BC75-6A9BF41DF302}"/>
    <dgm:cxn modelId="{A30BF3B6-FB1F-4DB9-A571-9F685A19AEFC}" type="presOf" srcId="{187FE167-CAA0-439D-9AD6-AF87F801AA9C}" destId="{A43A9D28-93C9-4F03-926A-259D0ACFA664}" srcOrd="0" destOrd="0" presId="urn:microsoft.com/office/officeart/2005/8/layout/process1"/>
    <dgm:cxn modelId="{939CA7B8-E834-48D3-9C69-A4C971FF4017}" srcId="{62F8982F-0CC8-48B8-955D-EDA2C989F70E}" destId="{87058EF3-4320-451A-8742-7B50390AB076}" srcOrd="5" destOrd="0" parTransId="{D788DD70-574F-4B42-9941-97EC7C7499D6}" sibTransId="{0459BAFC-B6EB-40BB-B871-8F46329BC610}"/>
    <dgm:cxn modelId="{D76750A4-FD67-4A55-A23D-C9065DCF30BB}" srcId="{62F8982F-0CC8-48B8-955D-EDA2C989F70E}" destId="{790D8BD8-33C9-4AD9-8D98-F3245026B09C}" srcOrd="4" destOrd="0" parTransId="{436C64B6-F45F-4A84-96E6-05DB1996EE9B}" sibTransId="{34ACD28C-A823-4844-BEA7-DF4BF0998C4B}"/>
    <dgm:cxn modelId="{1F980E55-BCBC-405D-8297-AC2295F37748}" type="presOf" srcId="{62F8982F-0CC8-48B8-955D-EDA2C989F70E}" destId="{507388D0-75FA-4662-8865-862930735D19}" srcOrd="0" destOrd="0" presId="urn:microsoft.com/office/officeart/2005/8/layout/process1"/>
    <dgm:cxn modelId="{91D71473-4E04-4A4F-A634-320BA6CB6866}" srcId="{62F8982F-0CC8-48B8-955D-EDA2C989F70E}" destId="{BEF19134-6024-42A5-9FE9-699B43D81CC9}" srcOrd="2" destOrd="0" parTransId="{4C4EF1ED-99A2-4D51-9968-498A4382B9B3}" sibTransId="{9AEB35A4-4B0B-49C9-B2FD-5D8981DC806C}"/>
    <dgm:cxn modelId="{38C9AF49-3F46-428B-BCA1-601C0A887F61}" type="presOf" srcId="{87058EF3-4320-451A-8742-7B50390AB076}" destId="{F832CE33-3E1A-4E59-8413-FEAA5FB2FDD5}" srcOrd="0" destOrd="0" presId="urn:microsoft.com/office/officeart/2005/8/layout/process1"/>
    <dgm:cxn modelId="{ACF52E0A-327E-4E74-8A26-5DBE0BB20A6C}" type="presOf" srcId="{F635B585-77AC-4426-8E78-63BD85BEEB48}" destId="{576D5E62-4488-49AE-A308-04D84BF8932E}" srcOrd="1" destOrd="0" presId="urn:microsoft.com/office/officeart/2005/8/layout/process1"/>
    <dgm:cxn modelId="{752CDACB-EF63-447F-A750-49493D5CAC74}" type="presOf" srcId="{F8F0818A-47AA-461E-BDD4-2539943C77A9}" destId="{68A8F4F4-D135-48EF-A2AB-A1FB2B0D9D29}" srcOrd="0" destOrd="0" presId="urn:microsoft.com/office/officeart/2005/8/layout/process1"/>
    <dgm:cxn modelId="{6E14CF08-AB82-4AB9-9E5B-8F393D94BE03}" type="presOf" srcId="{790D8BD8-33C9-4AD9-8D98-F3245026B09C}" destId="{90BDF4A8-1550-43E4-B0A6-9C9F7161CA25}" srcOrd="0" destOrd="0" presId="urn:microsoft.com/office/officeart/2005/8/layout/process1"/>
    <dgm:cxn modelId="{98926005-943D-41D7-851E-DED7BAEED8B2}" type="presOf" srcId="{BBA13C33-C538-40F5-BC75-6A9BF41DF302}" destId="{575ACB95-FA2A-4401-BDFE-9490A5028815}" srcOrd="1" destOrd="0" presId="urn:microsoft.com/office/officeart/2005/8/layout/process1"/>
    <dgm:cxn modelId="{7D171B0F-8ACD-470D-A2E2-3F370B86F5A8}" type="presOf" srcId="{9AEB35A4-4B0B-49C9-B2FD-5D8981DC806C}" destId="{15D0C335-F06D-46EB-A7CD-F5F869F9B28F}" srcOrd="0" destOrd="0" presId="urn:microsoft.com/office/officeart/2005/8/layout/process1"/>
    <dgm:cxn modelId="{2FC6E2F0-5A6D-487A-985A-CEB43D85381F}" type="presParOf" srcId="{507388D0-75FA-4662-8865-862930735D19}" destId="{26B6F7AD-7B46-4B8E-B8E3-27B7D4D19633}" srcOrd="0" destOrd="0" presId="urn:microsoft.com/office/officeart/2005/8/layout/process1"/>
    <dgm:cxn modelId="{8117CFCD-321F-451C-8E17-E718C2C38F13}" type="presParOf" srcId="{507388D0-75FA-4662-8865-862930735D19}" destId="{412A5C78-9CF8-4345-ABF4-44068509D085}" srcOrd="1" destOrd="0" presId="urn:microsoft.com/office/officeart/2005/8/layout/process1"/>
    <dgm:cxn modelId="{41E61ADF-5D71-4AB5-8911-C5766ADC79D8}" type="presParOf" srcId="{412A5C78-9CF8-4345-ABF4-44068509D085}" destId="{40DC7072-440A-4576-936A-3C3FE2E54DDB}" srcOrd="0" destOrd="0" presId="urn:microsoft.com/office/officeart/2005/8/layout/process1"/>
    <dgm:cxn modelId="{E59B09F3-DAFB-4CF8-BB01-6F39344B44ED}" type="presParOf" srcId="{507388D0-75FA-4662-8865-862930735D19}" destId="{A43A9D28-93C9-4F03-926A-259D0ACFA664}" srcOrd="2" destOrd="0" presId="urn:microsoft.com/office/officeart/2005/8/layout/process1"/>
    <dgm:cxn modelId="{5A136FA4-6538-4D3C-BC0F-9041297F39DB}" type="presParOf" srcId="{507388D0-75FA-4662-8865-862930735D19}" destId="{54BD68C7-29FB-42FC-962A-03BC9164E389}" srcOrd="3" destOrd="0" presId="urn:microsoft.com/office/officeart/2005/8/layout/process1"/>
    <dgm:cxn modelId="{010AE715-0456-4F88-AA1E-F8078CAC77DD}" type="presParOf" srcId="{54BD68C7-29FB-42FC-962A-03BC9164E389}" destId="{576D5E62-4488-49AE-A308-04D84BF8932E}" srcOrd="0" destOrd="0" presId="urn:microsoft.com/office/officeart/2005/8/layout/process1"/>
    <dgm:cxn modelId="{D26E9276-46B7-45E8-8291-91A1F176E234}" type="presParOf" srcId="{507388D0-75FA-4662-8865-862930735D19}" destId="{105634F4-CB31-423D-8A57-1F413EF739B3}" srcOrd="4" destOrd="0" presId="urn:microsoft.com/office/officeart/2005/8/layout/process1"/>
    <dgm:cxn modelId="{773612A8-753C-4D21-B452-C75A4C1BB35E}" type="presParOf" srcId="{507388D0-75FA-4662-8865-862930735D19}" destId="{15D0C335-F06D-46EB-A7CD-F5F869F9B28F}" srcOrd="5" destOrd="0" presId="urn:microsoft.com/office/officeart/2005/8/layout/process1"/>
    <dgm:cxn modelId="{5C39CE0B-9D89-45B3-9B17-E44018585A25}" type="presParOf" srcId="{15D0C335-F06D-46EB-A7CD-F5F869F9B28F}" destId="{C7DAE548-8BDA-4D1F-ADA2-2392A0900585}" srcOrd="0" destOrd="0" presId="urn:microsoft.com/office/officeart/2005/8/layout/process1"/>
    <dgm:cxn modelId="{EAEC2DD1-0B33-4238-9AC3-E36CC89A547C}" type="presParOf" srcId="{507388D0-75FA-4662-8865-862930735D19}" destId="{68A8F4F4-D135-48EF-A2AB-A1FB2B0D9D29}" srcOrd="6" destOrd="0" presId="urn:microsoft.com/office/officeart/2005/8/layout/process1"/>
    <dgm:cxn modelId="{5297A8EC-73CD-48A8-9BE0-4803E04D6508}" type="presParOf" srcId="{507388D0-75FA-4662-8865-862930735D19}" destId="{196270DA-B95C-4B4C-BB6A-D3D1F4392640}" srcOrd="7" destOrd="0" presId="urn:microsoft.com/office/officeart/2005/8/layout/process1"/>
    <dgm:cxn modelId="{92DCEA5C-BB57-440D-ACB6-B285203277AE}" type="presParOf" srcId="{196270DA-B95C-4B4C-BB6A-D3D1F4392640}" destId="{575ACB95-FA2A-4401-BDFE-9490A5028815}" srcOrd="0" destOrd="0" presId="urn:microsoft.com/office/officeart/2005/8/layout/process1"/>
    <dgm:cxn modelId="{5DB55BF9-2E2F-4BB8-8882-21D231824C10}" type="presParOf" srcId="{507388D0-75FA-4662-8865-862930735D19}" destId="{90BDF4A8-1550-43E4-B0A6-9C9F7161CA25}" srcOrd="8" destOrd="0" presId="urn:microsoft.com/office/officeart/2005/8/layout/process1"/>
    <dgm:cxn modelId="{F56DBF8C-CB74-46E9-AAE4-6AFB13DFCB0E}" type="presParOf" srcId="{507388D0-75FA-4662-8865-862930735D19}" destId="{CB1DA8CF-3526-4D1B-9E64-A5C7E1E565A0}" srcOrd="9" destOrd="0" presId="urn:microsoft.com/office/officeart/2005/8/layout/process1"/>
    <dgm:cxn modelId="{A3E1B726-6F93-4F42-9C27-3EE446CFEF6C}" type="presParOf" srcId="{CB1DA8CF-3526-4D1B-9E64-A5C7E1E565A0}" destId="{1576C0B9-2E69-405F-9780-5FA21747503C}" srcOrd="0" destOrd="0" presId="urn:microsoft.com/office/officeart/2005/8/layout/process1"/>
    <dgm:cxn modelId="{59974DF5-E9B3-4119-A8FD-87A8ADF77BA7}" type="presParOf" srcId="{507388D0-75FA-4662-8865-862930735D19}" destId="{F832CE33-3E1A-4E59-8413-FEAA5FB2FDD5}" srcOrd="10" destOrd="0" presId="urn:microsoft.com/office/officeart/2005/8/layout/process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272FD0F-BC9B-48AA-A311-8624AF7DE807}" type="doc">
      <dgm:prSet loTypeId="urn:microsoft.com/office/officeart/2008/layout/RadialCluster" loCatId="cycle" qsTypeId="urn:microsoft.com/office/officeart/2005/8/quickstyle/simple1" qsCatId="simple" csTypeId="urn:microsoft.com/office/officeart/2005/8/colors/accent3_1" csCatId="accent3" phldr="1"/>
      <dgm:spPr/>
      <dgm:t>
        <a:bodyPr/>
        <a:lstStyle/>
        <a:p>
          <a:endParaRPr lang="en-US"/>
        </a:p>
      </dgm:t>
    </dgm:pt>
    <dgm:pt modelId="{7AE0F836-1E0C-48B9-8CC8-6155BC296AB5}">
      <dgm:prSet phldrT="[Text]"/>
      <dgm:spPr>
        <a:xfrm>
          <a:off x="3049728" y="2085975"/>
          <a:ext cx="1463040" cy="704848"/>
        </a:xfr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Precision</a:t>
          </a:r>
          <a:endParaRPr lang="en-US" dirty="0">
            <a:solidFill>
              <a:srgbClr val="000000">
                <a:hueOff val="0"/>
                <a:satOff val="0"/>
                <a:lumOff val="0"/>
                <a:alphaOff val="0"/>
              </a:srgbClr>
            </a:solidFill>
            <a:latin typeface="Times New Roman"/>
            <a:ea typeface="+mn-ea"/>
            <a:cs typeface="+mn-cs"/>
          </a:endParaRPr>
        </a:p>
      </dgm:t>
    </dgm:pt>
    <dgm:pt modelId="{DBA47D6F-22A1-4C45-B540-059AC0A8C2C5}" type="parTrans" cxnId="{B2DBDC60-AF74-46BF-A06C-B0459428326D}">
      <dgm:prSet/>
      <dgm:spPr/>
      <dgm:t>
        <a:bodyPr/>
        <a:lstStyle/>
        <a:p>
          <a:endParaRPr lang="en-US"/>
        </a:p>
      </dgm:t>
    </dgm:pt>
    <dgm:pt modelId="{37613FB8-BFB6-46EE-A3A4-E4195C77A01C}" type="sibTrans" cxnId="{B2DBDC60-AF74-46BF-A06C-B0459428326D}">
      <dgm:prSet/>
      <dgm:spPr/>
      <dgm:t>
        <a:bodyPr/>
        <a:lstStyle/>
        <a:p>
          <a:endParaRPr lang="en-US"/>
        </a:p>
      </dgm:t>
    </dgm:pt>
    <dgm:pt modelId="{2FCDF8D8-6E1A-4AED-89D7-043153BCC720}">
      <dgm:prSet phldrT="[Text]"/>
      <dgm:spPr>
        <a:xfrm>
          <a:off x="2683971" y="419"/>
          <a:ext cx="2194554" cy="980236"/>
        </a:xfr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Communication</a:t>
          </a:r>
          <a:endParaRPr lang="en-US" dirty="0">
            <a:solidFill>
              <a:srgbClr val="000000">
                <a:hueOff val="0"/>
                <a:satOff val="0"/>
                <a:lumOff val="0"/>
                <a:alphaOff val="0"/>
              </a:srgbClr>
            </a:solidFill>
            <a:latin typeface="Times New Roman"/>
            <a:ea typeface="+mn-ea"/>
            <a:cs typeface="+mn-cs"/>
          </a:endParaRPr>
        </a:p>
      </dgm:t>
    </dgm:pt>
    <dgm:pt modelId="{130F28EA-0D0B-4A19-B521-9B10179EF689}" type="parTrans" cxnId="{AD693A65-F81A-4182-AE11-6E09C8AC6856}">
      <dgm:prSet/>
      <dgm:spPr>
        <a:xfrm rot="16200000">
          <a:off x="3228588" y="1533315"/>
          <a:ext cx="1105319" cy="0"/>
        </a:xfrm>
        <a:noFill/>
        <a:ln w="25400" cap="flat" cmpd="sng" algn="ctr">
          <a:solidFill>
            <a:srgbClr val="0B5394">
              <a:shade val="60000"/>
              <a:hueOff val="0"/>
              <a:satOff val="0"/>
              <a:lumOff val="0"/>
              <a:alphaOff val="0"/>
            </a:srgbClr>
          </a:solidFill>
          <a:prstDash val="solid"/>
        </a:ln>
        <a:effectLst/>
      </dgm:spPr>
      <dgm:t>
        <a:bodyPr/>
        <a:lstStyle/>
        <a:p>
          <a:endParaRPr lang="en-US"/>
        </a:p>
      </dgm:t>
    </dgm:pt>
    <dgm:pt modelId="{FDF9B6EB-C872-4291-8DAE-E8CC56A8F686}" type="sibTrans" cxnId="{AD693A65-F81A-4182-AE11-6E09C8AC6856}">
      <dgm:prSet/>
      <dgm:spPr/>
      <dgm:t>
        <a:bodyPr/>
        <a:lstStyle/>
        <a:p>
          <a:endParaRPr lang="en-US"/>
        </a:p>
      </dgm:t>
    </dgm:pt>
    <dgm:pt modelId="{C6EAE135-CEF8-4205-8C5A-59B7C00F2E2C}">
      <dgm:prSet phldrT="[Text]"/>
      <dgm:spPr>
        <a:xfrm>
          <a:off x="5127163" y="1915885"/>
          <a:ext cx="1939927" cy="980236"/>
        </a:xfr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Calculations</a:t>
          </a:r>
          <a:endParaRPr lang="en-US" dirty="0">
            <a:solidFill>
              <a:srgbClr val="000000">
                <a:hueOff val="0"/>
                <a:satOff val="0"/>
                <a:lumOff val="0"/>
                <a:alphaOff val="0"/>
              </a:srgbClr>
            </a:solidFill>
            <a:latin typeface="Times New Roman"/>
            <a:ea typeface="+mn-ea"/>
            <a:cs typeface="+mn-cs"/>
          </a:endParaRPr>
        </a:p>
      </dgm:t>
    </dgm:pt>
    <dgm:pt modelId="{98D5348C-060E-471C-BABB-D03DE7146B4E}" type="parTrans" cxnId="{7C4E48A0-3FC8-49E9-B805-8FF7AD20A069}">
      <dgm:prSet/>
      <dgm:spPr>
        <a:xfrm rot="21551913">
          <a:off x="4512738" y="2423869"/>
          <a:ext cx="614455" cy="0"/>
        </a:xfrm>
        <a:noFill/>
        <a:ln w="25400" cap="flat" cmpd="sng" algn="ctr">
          <a:solidFill>
            <a:srgbClr val="0B5394">
              <a:shade val="60000"/>
              <a:hueOff val="0"/>
              <a:satOff val="0"/>
              <a:lumOff val="0"/>
              <a:alphaOff val="0"/>
            </a:srgbClr>
          </a:solidFill>
          <a:prstDash val="solid"/>
        </a:ln>
        <a:effectLst/>
      </dgm:spPr>
      <dgm:t>
        <a:bodyPr/>
        <a:lstStyle/>
        <a:p>
          <a:endParaRPr lang="en-US"/>
        </a:p>
      </dgm:t>
    </dgm:pt>
    <dgm:pt modelId="{095115A3-AAAE-4B56-8EC8-1612D0BC27E3}" type="sibTrans" cxnId="{7C4E48A0-3FC8-49E9-B805-8FF7AD20A069}">
      <dgm:prSet/>
      <dgm:spPr/>
      <dgm:t>
        <a:bodyPr/>
        <a:lstStyle/>
        <a:p>
          <a:endParaRPr lang="en-US"/>
        </a:p>
      </dgm:t>
    </dgm:pt>
    <dgm:pt modelId="{073F9F45-3ABF-475D-9277-A008FB1DFF51}">
      <dgm:prSet phldrT="[Text]"/>
      <dgm:spPr>
        <a:xfrm>
          <a:off x="2801908" y="3896144"/>
          <a:ext cx="1958679" cy="980236"/>
        </a:xfr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Symbols and labels</a:t>
          </a:r>
          <a:endParaRPr lang="en-US" dirty="0">
            <a:solidFill>
              <a:srgbClr val="000000">
                <a:hueOff val="0"/>
                <a:satOff val="0"/>
                <a:lumOff val="0"/>
                <a:alphaOff val="0"/>
              </a:srgbClr>
            </a:solidFill>
            <a:latin typeface="Times New Roman"/>
            <a:ea typeface="+mn-ea"/>
            <a:cs typeface="+mn-cs"/>
          </a:endParaRPr>
        </a:p>
      </dgm:t>
    </dgm:pt>
    <dgm:pt modelId="{941F27B1-BB7B-4205-A094-A90B9B63FD44}" type="parTrans" cxnId="{6EFD9B7C-C597-42D6-AD2F-E8110813CB3D}">
      <dgm:prSet/>
      <dgm:spPr>
        <a:xfrm rot="5400000">
          <a:off x="3228588" y="3343484"/>
          <a:ext cx="1105319" cy="0"/>
        </a:xfrm>
        <a:noFill/>
        <a:ln w="25400" cap="flat" cmpd="sng" algn="ctr">
          <a:solidFill>
            <a:srgbClr val="0B5394">
              <a:shade val="60000"/>
              <a:hueOff val="0"/>
              <a:satOff val="0"/>
              <a:lumOff val="0"/>
              <a:alphaOff val="0"/>
            </a:srgbClr>
          </a:solidFill>
          <a:prstDash val="solid"/>
        </a:ln>
        <a:effectLst/>
      </dgm:spPr>
      <dgm:t>
        <a:bodyPr/>
        <a:lstStyle/>
        <a:p>
          <a:endParaRPr lang="en-US"/>
        </a:p>
      </dgm:t>
    </dgm:pt>
    <dgm:pt modelId="{5A2E08DF-52D0-4181-B9E5-B4B3E49F6D51}" type="sibTrans" cxnId="{6EFD9B7C-C597-42D6-AD2F-E8110813CB3D}">
      <dgm:prSet/>
      <dgm:spPr/>
      <dgm:t>
        <a:bodyPr/>
        <a:lstStyle/>
        <a:p>
          <a:endParaRPr lang="en-US"/>
        </a:p>
      </dgm:t>
    </dgm:pt>
    <dgm:pt modelId="{2F67F5F8-30D2-46A4-94DA-E88AB851CF8C}">
      <dgm:prSet phldrT="[Text]"/>
      <dgm:spPr>
        <a:xfrm>
          <a:off x="337450" y="1915881"/>
          <a:ext cx="2129721" cy="980236"/>
        </a:xfr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gm:spPr>
      <dgm:t>
        <a:bodyPr/>
        <a:lstStyle/>
        <a:p>
          <a:r>
            <a:rPr lang="en-US" dirty="0" smtClean="0">
              <a:solidFill>
                <a:srgbClr val="000000">
                  <a:hueOff val="0"/>
                  <a:satOff val="0"/>
                  <a:lumOff val="0"/>
                  <a:alphaOff val="0"/>
                </a:srgbClr>
              </a:solidFill>
              <a:latin typeface="Times New Roman"/>
              <a:ea typeface="+mn-ea"/>
              <a:cs typeface="+mn-cs"/>
            </a:rPr>
            <a:t>Precision in solutions</a:t>
          </a:r>
          <a:endParaRPr lang="en-US" dirty="0">
            <a:solidFill>
              <a:srgbClr val="000000">
                <a:hueOff val="0"/>
                <a:satOff val="0"/>
                <a:lumOff val="0"/>
                <a:alphaOff val="0"/>
              </a:srgbClr>
            </a:solidFill>
            <a:latin typeface="Times New Roman"/>
            <a:ea typeface="+mn-ea"/>
            <a:cs typeface="+mn-cs"/>
          </a:endParaRPr>
        </a:p>
      </dgm:t>
    </dgm:pt>
    <dgm:pt modelId="{9FC64318-71B9-451E-9581-3B4BE2E088C7}" type="parTrans" cxnId="{8D7DFB89-0E7F-4617-AAF6-188A48B4DE6D}">
      <dgm:prSet/>
      <dgm:spPr>
        <a:xfrm rot="10846818">
          <a:off x="2467144" y="2424469"/>
          <a:ext cx="582610" cy="0"/>
        </a:xfrm>
        <a:noFill/>
        <a:ln w="25400" cap="flat" cmpd="sng" algn="ctr">
          <a:solidFill>
            <a:srgbClr val="0B5394">
              <a:shade val="60000"/>
              <a:hueOff val="0"/>
              <a:satOff val="0"/>
              <a:lumOff val="0"/>
              <a:alphaOff val="0"/>
            </a:srgbClr>
          </a:solidFill>
          <a:prstDash val="solid"/>
        </a:ln>
        <a:effectLst/>
      </dgm:spPr>
      <dgm:t>
        <a:bodyPr/>
        <a:lstStyle/>
        <a:p>
          <a:endParaRPr lang="en-US"/>
        </a:p>
      </dgm:t>
    </dgm:pt>
    <dgm:pt modelId="{EA11C84B-D918-4139-A922-454FFCC05048}" type="sibTrans" cxnId="{8D7DFB89-0E7F-4617-AAF6-188A48B4DE6D}">
      <dgm:prSet/>
      <dgm:spPr/>
      <dgm:t>
        <a:bodyPr/>
        <a:lstStyle/>
        <a:p>
          <a:endParaRPr lang="en-US"/>
        </a:p>
      </dgm:t>
    </dgm:pt>
    <dgm:pt modelId="{D75595B7-E87B-4180-9B68-5223CD5A1F95}" type="pres">
      <dgm:prSet presAssocID="{C272FD0F-BC9B-48AA-A311-8624AF7DE807}" presName="Name0" presStyleCnt="0">
        <dgm:presLayoutVars>
          <dgm:chMax val="1"/>
          <dgm:chPref val="1"/>
          <dgm:dir/>
          <dgm:animOne val="branch"/>
          <dgm:animLvl val="lvl"/>
        </dgm:presLayoutVars>
      </dgm:prSet>
      <dgm:spPr/>
      <dgm:t>
        <a:bodyPr/>
        <a:lstStyle/>
        <a:p>
          <a:endParaRPr lang="en-US"/>
        </a:p>
      </dgm:t>
    </dgm:pt>
    <dgm:pt modelId="{5F1299A4-6542-420E-AC79-44C40DD15F2D}" type="pres">
      <dgm:prSet presAssocID="{7AE0F836-1E0C-48B9-8CC8-6155BC296AB5}" presName="singleCycle" presStyleCnt="0"/>
      <dgm:spPr/>
    </dgm:pt>
    <dgm:pt modelId="{1191F80E-938C-41B7-AFA2-EEC587812AB4}" type="pres">
      <dgm:prSet presAssocID="{7AE0F836-1E0C-48B9-8CC8-6155BC296AB5}" presName="singleCenter" presStyleLbl="node1" presStyleIdx="0" presStyleCnt="5" custScaleY="48177">
        <dgm:presLayoutVars>
          <dgm:chMax val="7"/>
          <dgm:chPref val="7"/>
        </dgm:presLayoutVars>
      </dgm:prSet>
      <dgm:spPr>
        <a:prstGeom prst="roundRect">
          <a:avLst/>
        </a:prstGeom>
      </dgm:spPr>
      <dgm:t>
        <a:bodyPr/>
        <a:lstStyle/>
        <a:p>
          <a:endParaRPr lang="en-US"/>
        </a:p>
      </dgm:t>
    </dgm:pt>
    <dgm:pt modelId="{220B3BFF-B8F7-4BB0-8E95-DF41A20C5377}" type="pres">
      <dgm:prSet presAssocID="{130F28EA-0D0B-4A19-B521-9B10179EF689}" presName="Name56" presStyleLbl="parChTrans1D2" presStyleIdx="0" presStyleCnt="4"/>
      <dgm:spPr>
        <a:custGeom>
          <a:avLst/>
          <a:gdLst/>
          <a:ahLst/>
          <a:cxnLst/>
          <a:rect l="0" t="0" r="0" b="0"/>
          <a:pathLst>
            <a:path>
              <a:moveTo>
                <a:pt x="0" y="0"/>
              </a:moveTo>
              <a:lnTo>
                <a:pt x="1105319" y="0"/>
              </a:lnTo>
            </a:path>
          </a:pathLst>
        </a:custGeom>
      </dgm:spPr>
      <dgm:t>
        <a:bodyPr/>
        <a:lstStyle/>
        <a:p>
          <a:endParaRPr lang="en-US"/>
        </a:p>
      </dgm:t>
    </dgm:pt>
    <dgm:pt modelId="{62E09044-93FD-4D46-8256-43D32008F7E1}" type="pres">
      <dgm:prSet presAssocID="{2FCDF8D8-6E1A-4AED-89D7-043153BCC720}" presName="text0" presStyleLbl="node1" presStyleIdx="1" presStyleCnt="5" custScaleX="223880">
        <dgm:presLayoutVars>
          <dgm:bulletEnabled val="1"/>
        </dgm:presLayoutVars>
      </dgm:prSet>
      <dgm:spPr>
        <a:prstGeom prst="roundRect">
          <a:avLst/>
        </a:prstGeom>
      </dgm:spPr>
      <dgm:t>
        <a:bodyPr/>
        <a:lstStyle/>
        <a:p>
          <a:endParaRPr lang="en-US"/>
        </a:p>
      </dgm:t>
    </dgm:pt>
    <dgm:pt modelId="{78F05E07-8909-4557-A71B-5C0D2176C812}" type="pres">
      <dgm:prSet presAssocID="{98D5348C-060E-471C-BABB-D03DE7146B4E}" presName="Name56" presStyleLbl="parChTrans1D2" presStyleIdx="1" presStyleCnt="4"/>
      <dgm:spPr>
        <a:custGeom>
          <a:avLst/>
          <a:gdLst/>
          <a:ahLst/>
          <a:cxnLst/>
          <a:rect l="0" t="0" r="0" b="0"/>
          <a:pathLst>
            <a:path>
              <a:moveTo>
                <a:pt x="0" y="0"/>
              </a:moveTo>
              <a:lnTo>
                <a:pt x="614455" y="0"/>
              </a:lnTo>
            </a:path>
          </a:pathLst>
        </a:custGeom>
      </dgm:spPr>
      <dgm:t>
        <a:bodyPr/>
        <a:lstStyle/>
        <a:p>
          <a:endParaRPr lang="en-US"/>
        </a:p>
      </dgm:t>
    </dgm:pt>
    <dgm:pt modelId="{E6CBACB7-1040-4C64-B35C-BADE4FBE68B2}" type="pres">
      <dgm:prSet presAssocID="{C6EAE135-CEF8-4205-8C5A-59B7C00F2E2C}" presName="text0" presStyleLbl="node1" presStyleIdx="2" presStyleCnt="5" custScaleX="197904" custRadScaleRad="118905" custRadScaleInc="-1781">
        <dgm:presLayoutVars>
          <dgm:bulletEnabled val="1"/>
        </dgm:presLayoutVars>
      </dgm:prSet>
      <dgm:spPr>
        <a:prstGeom prst="roundRect">
          <a:avLst/>
        </a:prstGeom>
      </dgm:spPr>
      <dgm:t>
        <a:bodyPr/>
        <a:lstStyle/>
        <a:p>
          <a:endParaRPr lang="en-US"/>
        </a:p>
      </dgm:t>
    </dgm:pt>
    <dgm:pt modelId="{4A13805C-87AA-40B4-A0A9-206019DE552C}" type="pres">
      <dgm:prSet presAssocID="{941F27B1-BB7B-4205-A094-A90B9B63FD44}" presName="Name56" presStyleLbl="parChTrans1D2" presStyleIdx="2" presStyleCnt="4"/>
      <dgm:spPr>
        <a:custGeom>
          <a:avLst/>
          <a:gdLst/>
          <a:ahLst/>
          <a:cxnLst/>
          <a:rect l="0" t="0" r="0" b="0"/>
          <a:pathLst>
            <a:path>
              <a:moveTo>
                <a:pt x="0" y="0"/>
              </a:moveTo>
              <a:lnTo>
                <a:pt x="1105319" y="0"/>
              </a:lnTo>
            </a:path>
          </a:pathLst>
        </a:custGeom>
      </dgm:spPr>
      <dgm:t>
        <a:bodyPr/>
        <a:lstStyle/>
        <a:p>
          <a:endParaRPr lang="en-US"/>
        </a:p>
      </dgm:t>
    </dgm:pt>
    <dgm:pt modelId="{0285CA87-9E46-4BC4-A400-AB6217EE8DB1}" type="pres">
      <dgm:prSet presAssocID="{073F9F45-3ABF-475D-9277-A008FB1DFF51}" presName="text0" presStyleLbl="node1" presStyleIdx="3" presStyleCnt="5" custScaleX="199817">
        <dgm:presLayoutVars>
          <dgm:bulletEnabled val="1"/>
        </dgm:presLayoutVars>
      </dgm:prSet>
      <dgm:spPr>
        <a:prstGeom prst="roundRect">
          <a:avLst/>
        </a:prstGeom>
      </dgm:spPr>
      <dgm:t>
        <a:bodyPr/>
        <a:lstStyle/>
        <a:p>
          <a:endParaRPr lang="en-US"/>
        </a:p>
      </dgm:t>
    </dgm:pt>
    <dgm:pt modelId="{1A20B090-355F-4330-B3E2-9641E8F47FFC}" type="pres">
      <dgm:prSet presAssocID="{9FC64318-71B9-451E-9581-3B4BE2E088C7}" presName="Name56" presStyleLbl="parChTrans1D2" presStyleIdx="3" presStyleCnt="4"/>
      <dgm:spPr>
        <a:custGeom>
          <a:avLst/>
          <a:gdLst/>
          <a:ahLst/>
          <a:cxnLst/>
          <a:rect l="0" t="0" r="0" b="0"/>
          <a:pathLst>
            <a:path>
              <a:moveTo>
                <a:pt x="0" y="0"/>
              </a:moveTo>
              <a:lnTo>
                <a:pt x="582610" y="0"/>
              </a:lnTo>
            </a:path>
          </a:pathLst>
        </a:custGeom>
      </dgm:spPr>
      <dgm:t>
        <a:bodyPr/>
        <a:lstStyle/>
        <a:p>
          <a:endParaRPr lang="en-US"/>
        </a:p>
      </dgm:t>
    </dgm:pt>
    <dgm:pt modelId="{D529EDC0-EAF6-45C9-A239-D8C771E59166}" type="pres">
      <dgm:prSet presAssocID="{2F67F5F8-30D2-46A4-94DA-E88AB851CF8C}" presName="text0" presStyleLbl="node1" presStyleIdx="4" presStyleCnt="5" custScaleX="217266" custRadScaleRad="122142" custRadScaleInc="1734">
        <dgm:presLayoutVars>
          <dgm:bulletEnabled val="1"/>
        </dgm:presLayoutVars>
      </dgm:prSet>
      <dgm:spPr>
        <a:prstGeom prst="roundRect">
          <a:avLst/>
        </a:prstGeom>
      </dgm:spPr>
      <dgm:t>
        <a:bodyPr/>
        <a:lstStyle/>
        <a:p>
          <a:endParaRPr lang="en-US"/>
        </a:p>
      </dgm:t>
    </dgm:pt>
  </dgm:ptLst>
  <dgm:cxnLst>
    <dgm:cxn modelId="{33650511-A4FF-4EDB-B426-6A1F5391983D}" type="presOf" srcId="{941F27B1-BB7B-4205-A094-A90B9B63FD44}" destId="{4A13805C-87AA-40B4-A0A9-206019DE552C}" srcOrd="0" destOrd="0" presId="urn:microsoft.com/office/officeart/2008/layout/RadialCluster"/>
    <dgm:cxn modelId="{D164FE96-6F12-4141-B767-61392411545F}" type="presOf" srcId="{2F67F5F8-30D2-46A4-94DA-E88AB851CF8C}" destId="{D529EDC0-EAF6-45C9-A239-D8C771E59166}" srcOrd="0" destOrd="0" presId="urn:microsoft.com/office/officeart/2008/layout/RadialCluster"/>
    <dgm:cxn modelId="{AD693A65-F81A-4182-AE11-6E09C8AC6856}" srcId="{7AE0F836-1E0C-48B9-8CC8-6155BC296AB5}" destId="{2FCDF8D8-6E1A-4AED-89D7-043153BCC720}" srcOrd="0" destOrd="0" parTransId="{130F28EA-0D0B-4A19-B521-9B10179EF689}" sibTransId="{FDF9B6EB-C872-4291-8DAE-E8CC56A8F686}"/>
    <dgm:cxn modelId="{B2DBDC60-AF74-46BF-A06C-B0459428326D}" srcId="{C272FD0F-BC9B-48AA-A311-8624AF7DE807}" destId="{7AE0F836-1E0C-48B9-8CC8-6155BC296AB5}" srcOrd="0" destOrd="0" parTransId="{DBA47D6F-22A1-4C45-B540-059AC0A8C2C5}" sibTransId="{37613FB8-BFB6-46EE-A3A4-E4195C77A01C}"/>
    <dgm:cxn modelId="{99F1922F-E31B-4ED9-A414-13022A553CCE}" type="presOf" srcId="{C272FD0F-BC9B-48AA-A311-8624AF7DE807}" destId="{D75595B7-E87B-4180-9B68-5223CD5A1F95}" srcOrd="0" destOrd="0" presId="urn:microsoft.com/office/officeart/2008/layout/RadialCluster"/>
    <dgm:cxn modelId="{12B8AC9F-0343-4DF8-8877-7535A5195DDF}" type="presOf" srcId="{C6EAE135-CEF8-4205-8C5A-59B7C00F2E2C}" destId="{E6CBACB7-1040-4C64-B35C-BADE4FBE68B2}" srcOrd="0" destOrd="0" presId="urn:microsoft.com/office/officeart/2008/layout/RadialCluster"/>
    <dgm:cxn modelId="{7C4E48A0-3FC8-49E9-B805-8FF7AD20A069}" srcId="{7AE0F836-1E0C-48B9-8CC8-6155BC296AB5}" destId="{C6EAE135-CEF8-4205-8C5A-59B7C00F2E2C}" srcOrd="1" destOrd="0" parTransId="{98D5348C-060E-471C-BABB-D03DE7146B4E}" sibTransId="{095115A3-AAAE-4B56-8EC8-1612D0BC27E3}"/>
    <dgm:cxn modelId="{F7A7FF7B-9ED1-4FB5-BA9F-4E70634557A0}" type="presOf" srcId="{130F28EA-0D0B-4A19-B521-9B10179EF689}" destId="{220B3BFF-B8F7-4BB0-8E95-DF41A20C5377}" srcOrd="0" destOrd="0" presId="urn:microsoft.com/office/officeart/2008/layout/RadialCluster"/>
    <dgm:cxn modelId="{9827D531-0EAA-4492-B275-A18093B6798D}" type="presOf" srcId="{9FC64318-71B9-451E-9581-3B4BE2E088C7}" destId="{1A20B090-355F-4330-B3E2-9641E8F47FFC}" srcOrd="0" destOrd="0" presId="urn:microsoft.com/office/officeart/2008/layout/RadialCluster"/>
    <dgm:cxn modelId="{B6BC659D-CC99-4CD5-B785-B512117037A7}" type="presOf" srcId="{98D5348C-060E-471C-BABB-D03DE7146B4E}" destId="{78F05E07-8909-4557-A71B-5C0D2176C812}" srcOrd="0" destOrd="0" presId="urn:microsoft.com/office/officeart/2008/layout/RadialCluster"/>
    <dgm:cxn modelId="{522802E3-5702-401C-9F94-557AF5272B35}" type="presOf" srcId="{7AE0F836-1E0C-48B9-8CC8-6155BC296AB5}" destId="{1191F80E-938C-41B7-AFA2-EEC587812AB4}" srcOrd="0" destOrd="0" presId="urn:microsoft.com/office/officeart/2008/layout/RadialCluster"/>
    <dgm:cxn modelId="{5B46175E-4231-4005-A1C3-08C470252D1F}" type="presOf" srcId="{2FCDF8D8-6E1A-4AED-89D7-043153BCC720}" destId="{62E09044-93FD-4D46-8256-43D32008F7E1}" srcOrd="0" destOrd="0" presId="urn:microsoft.com/office/officeart/2008/layout/RadialCluster"/>
    <dgm:cxn modelId="{6EFD9B7C-C597-42D6-AD2F-E8110813CB3D}" srcId="{7AE0F836-1E0C-48B9-8CC8-6155BC296AB5}" destId="{073F9F45-3ABF-475D-9277-A008FB1DFF51}" srcOrd="2" destOrd="0" parTransId="{941F27B1-BB7B-4205-A094-A90B9B63FD44}" sibTransId="{5A2E08DF-52D0-4181-B9E5-B4B3E49F6D51}"/>
    <dgm:cxn modelId="{8D7DFB89-0E7F-4617-AAF6-188A48B4DE6D}" srcId="{7AE0F836-1E0C-48B9-8CC8-6155BC296AB5}" destId="{2F67F5F8-30D2-46A4-94DA-E88AB851CF8C}" srcOrd="3" destOrd="0" parTransId="{9FC64318-71B9-451E-9581-3B4BE2E088C7}" sibTransId="{EA11C84B-D918-4139-A922-454FFCC05048}"/>
    <dgm:cxn modelId="{4B34E344-A8F0-4BA2-82D0-C9DF1783289A}" type="presOf" srcId="{073F9F45-3ABF-475D-9277-A008FB1DFF51}" destId="{0285CA87-9E46-4BC4-A400-AB6217EE8DB1}" srcOrd="0" destOrd="0" presId="urn:microsoft.com/office/officeart/2008/layout/RadialCluster"/>
    <dgm:cxn modelId="{D60B302C-77A3-4101-B985-80AC4C96CAD6}" type="presParOf" srcId="{D75595B7-E87B-4180-9B68-5223CD5A1F95}" destId="{5F1299A4-6542-420E-AC79-44C40DD15F2D}" srcOrd="0" destOrd="0" presId="urn:microsoft.com/office/officeart/2008/layout/RadialCluster"/>
    <dgm:cxn modelId="{06F48214-A624-4DE3-97D5-FAF988E19837}" type="presParOf" srcId="{5F1299A4-6542-420E-AC79-44C40DD15F2D}" destId="{1191F80E-938C-41B7-AFA2-EEC587812AB4}" srcOrd="0" destOrd="0" presId="urn:microsoft.com/office/officeart/2008/layout/RadialCluster"/>
    <dgm:cxn modelId="{C2769B8E-49D9-46C5-8993-E373333D4293}" type="presParOf" srcId="{5F1299A4-6542-420E-AC79-44C40DD15F2D}" destId="{220B3BFF-B8F7-4BB0-8E95-DF41A20C5377}" srcOrd="1" destOrd="0" presId="urn:microsoft.com/office/officeart/2008/layout/RadialCluster"/>
    <dgm:cxn modelId="{524A90A7-219B-408A-AAC9-65C2E3BF213F}" type="presParOf" srcId="{5F1299A4-6542-420E-AC79-44C40DD15F2D}" destId="{62E09044-93FD-4D46-8256-43D32008F7E1}" srcOrd="2" destOrd="0" presId="urn:microsoft.com/office/officeart/2008/layout/RadialCluster"/>
    <dgm:cxn modelId="{12B535A3-9AE8-4AB6-B0EB-B53EE5FEDEDF}" type="presParOf" srcId="{5F1299A4-6542-420E-AC79-44C40DD15F2D}" destId="{78F05E07-8909-4557-A71B-5C0D2176C812}" srcOrd="3" destOrd="0" presId="urn:microsoft.com/office/officeart/2008/layout/RadialCluster"/>
    <dgm:cxn modelId="{3D254DAC-0337-440A-99A5-E8091E6A97A2}" type="presParOf" srcId="{5F1299A4-6542-420E-AC79-44C40DD15F2D}" destId="{E6CBACB7-1040-4C64-B35C-BADE4FBE68B2}" srcOrd="4" destOrd="0" presId="urn:microsoft.com/office/officeart/2008/layout/RadialCluster"/>
    <dgm:cxn modelId="{3EAAC4F6-2F05-48EF-B6B6-636A869192C0}" type="presParOf" srcId="{5F1299A4-6542-420E-AC79-44C40DD15F2D}" destId="{4A13805C-87AA-40B4-A0A9-206019DE552C}" srcOrd="5" destOrd="0" presId="urn:microsoft.com/office/officeart/2008/layout/RadialCluster"/>
    <dgm:cxn modelId="{6503CC00-EA82-4803-B522-87665F4ECDCF}" type="presParOf" srcId="{5F1299A4-6542-420E-AC79-44C40DD15F2D}" destId="{0285CA87-9E46-4BC4-A400-AB6217EE8DB1}" srcOrd="6" destOrd="0" presId="urn:microsoft.com/office/officeart/2008/layout/RadialCluster"/>
    <dgm:cxn modelId="{6949AF4B-B35F-4112-AC10-2B9D0716D208}" type="presParOf" srcId="{5F1299A4-6542-420E-AC79-44C40DD15F2D}" destId="{1A20B090-355F-4330-B3E2-9641E8F47FFC}" srcOrd="7" destOrd="0" presId="urn:microsoft.com/office/officeart/2008/layout/RadialCluster"/>
    <dgm:cxn modelId="{AB4FAC7D-0C40-4ABD-9992-4648D58B976D}" type="presParOf" srcId="{5F1299A4-6542-420E-AC79-44C40DD15F2D}" destId="{D529EDC0-EAF6-45C9-A239-D8C771E59166}"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2B3E6-8BBB-48B3-8523-0004E899184B}">
      <dsp:nvSpPr>
        <dsp:cNvPr id="0" name=""/>
        <dsp:cNvSpPr/>
      </dsp:nvSpPr>
      <dsp:spPr>
        <a:xfrm rot="16200000">
          <a:off x="1350507" y="706887"/>
          <a:ext cx="2545209" cy="2960228"/>
        </a:xfrm>
        <a:prstGeom prst="round2SameRect">
          <a:avLst>
            <a:gd name="adj1" fmla="val 16670"/>
            <a:gd name="adj2" fmla="val 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110490" tIns="184150" rIns="165735" bIns="184150" numCol="1" spcCol="1270" anchor="t" anchorCtr="0">
          <a:noAutofit/>
        </a:bodyPr>
        <a:lstStyle/>
        <a:p>
          <a:pPr lvl="0" algn="ctr" defTabSz="1289050">
            <a:lnSpc>
              <a:spcPct val="90000"/>
            </a:lnSpc>
            <a:spcBef>
              <a:spcPct val="0"/>
            </a:spcBef>
            <a:spcAft>
              <a:spcPct val="35000"/>
            </a:spcAft>
          </a:pPr>
          <a:r>
            <a:rPr lang="en-US" sz="2900" kern="1200" dirty="0" smtClean="0">
              <a:latin typeface="Microsoft JhengHei" panose="020B0604030504040204" pitchFamily="34" charset="-120"/>
              <a:ea typeface="Microsoft JhengHei" panose="020B0604030504040204" pitchFamily="34" charset="-120"/>
            </a:rPr>
            <a:t>Content Standards</a:t>
          </a:r>
          <a:endParaRPr lang="en-US" sz="2900" kern="1200" dirty="0">
            <a:latin typeface="Microsoft JhengHei" panose="020B0604030504040204" pitchFamily="34" charset="-120"/>
            <a:ea typeface="Microsoft JhengHei" panose="020B0604030504040204" pitchFamily="34" charset="-120"/>
          </a:endParaRPr>
        </a:p>
      </dsp:txBody>
      <dsp:txXfrm rot="5400000">
        <a:off x="1267267" y="1038666"/>
        <a:ext cx="2835959" cy="2296671"/>
      </dsp:txXfrm>
    </dsp:sp>
    <dsp:sp modelId="{D54D0B44-5F60-410C-A0FC-576531804449}">
      <dsp:nvSpPr>
        <dsp:cNvPr id="0" name=""/>
        <dsp:cNvSpPr/>
      </dsp:nvSpPr>
      <dsp:spPr>
        <a:xfrm rot="5400000">
          <a:off x="4460311" y="721290"/>
          <a:ext cx="2545209" cy="2931422"/>
        </a:xfrm>
        <a:prstGeom prst="round2SameRect">
          <a:avLst>
            <a:gd name="adj1" fmla="val 16670"/>
            <a:gd name="adj2" fmla="val 0"/>
          </a:avLst>
        </a:prstGeom>
        <a:solidFill>
          <a:schemeClr val="accent1">
            <a:tint val="50000"/>
            <a:hueOff val="-13807"/>
            <a:satOff val="574"/>
            <a:lumOff val="-2133"/>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txBody>
        <a:bodyPr spcFirstLastPara="0" vert="horz" wrap="square" lIns="165735" tIns="184150" rIns="110490" bIns="184150" numCol="1" spcCol="1270" anchor="t" anchorCtr="0">
          <a:noAutofit/>
        </a:bodyPr>
        <a:lstStyle/>
        <a:p>
          <a:pPr lvl="0" algn="ctr" defTabSz="1289050">
            <a:lnSpc>
              <a:spcPct val="90000"/>
            </a:lnSpc>
            <a:spcBef>
              <a:spcPct val="0"/>
            </a:spcBef>
            <a:spcAft>
              <a:spcPct val="35000"/>
            </a:spcAft>
          </a:pPr>
          <a:r>
            <a:rPr lang="en-US" sz="2900" kern="1200" dirty="0" smtClean="0">
              <a:latin typeface="Microsoft JhengHei" panose="020B0604030504040204" pitchFamily="34" charset="-120"/>
              <a:ea typeface="Microsoft JhengHei" panose="020B0604030504040204" pitchFamily="34" charset="-120"/>
            </a:rPr>
            <a:t>Standards for Mathematical Practice</a:t>
          </a:r>
          <a:endParaRPr lang="en-US" sz="2900" kern="1200" dirty="0">
            <a:latin typeface="Microsoft JhengHei" panose="020B0604030504040204" pitchFamily="34" charset="-120"/>
            <a:ea typeface="Microsoft JhengHei" panose="020B0604030504040204" pitchFamily="34" charset="-120"/>
          </a:endParaRPr>
        </a:p>
      </dsp:txBody>
      <dsp:txXfrm rot="-5400000">
        <a:off x="4267205" y="1038666"/>
        <a:ext cx="2807153" cy="2296671"/>
      </dsp:txXfrm>
    </dsp:sp>
    <dsp:sp modelId="{1CCF2393-BDCD-45D7-BC1B-DB3656D6996E}">
      <dsp:nvSpPr>
        <dsp:cNvPr id="0" name=""/>
        <dsp:cNvSpPr/>
      </dsp:nvSpPr>
      <dsp:spPr>
        <a:xfrm>
          <a:off x="3200406" y="-76192"/>
          <a:ext cx="1858903" cy="1858813"/>
        </a:xfrm>
        <a:prstGeom prst="circularArrow">
          <a:avLst>
            <a:gd name="adj1" fmla="val 12500"/>
            <a:gd name="adj2" fmla="val 1142322"/>
            <a:gd name="adj3" fmla="val 20457678"/>
            <a:gd name="adj4" fmla="val 10800000"/>
            <a:gd name="adj5" fmla="val 125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1974BF1-AE2B-442A-A5AE-3067F0D971CB}">
      <dsp:nvSpPr>
        <dsp:cNvPr id="0" name=""/>
        <dsp:cNvSpPr/>
      </dsp:nvSpPr>
      <dsp:spPr>
        <a:xfrm rot="10800000">
          <a:off x="3276602" y="2590808"/>
          <a:ext cx="1858903" cy="1858813"/>
        </a:xfrm>
        <a:prstGeom prst="circularArrow">
          <a:avLst>
            <a:gd name="adj1" fmla="val 12500"/>
            <a:gd name="adj2" fmla="val 1142322"/>
            <a:gd name="adj3" fmla="val 20457678"/>
            <a:gd name="adj4" fmla="val 10800000"/>
            <a:gd name="adj5" fmla="val 12500"/>
          </a:avLst>
        </a:prstGeom>
        <a:gradFill rotWithShape="0">
          <a:gsLst>
            <a:gs pos="0">
              <a:schemeClr val="accent1">
                <a:shade val="50000"/>
                <a:hueOff val="361437"/>
                <a:satOff val="-7560"/>
                <a:lumOff val="42063"/>
                <a:alphaOff val="0"/>
                <a:tint val="50000"/>
                <a:satMod val="300000"/>
              </a:schemeClr>
            </a:gs>
            <a:gs pos="35000">
              <a:schemeClr val="accent1">
                <a:shade val="50000"/>
                <a:hueOff val="361437"/>
                <a:satOff val="-7560"/>
                <a:lumOff val="42063"/>
                <a:alphaOff val="0"/>
                <a:tint val="37000"/>
                <a:satMod val="300000"/>
              </a:schemeClr>
            </a:gs>
            <a:gs pos="100000">
              <a:schemeClr val="accent1">
                <a:shade val="50000"/>
                <a:hueOff val="361437"/>
                <a:satOff val="-7560"/>
                <a:lumOff val="420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6F7AD-7B46-4B8E-B8E3-27B7D4D19633}">
      <dsp:nvSpPr>
        <dsp:cNvPr id="0" name=""/>
        <dsp:cNvSpPr/>
      </dsp:nvSpPr>
      <dsp:spPr>
        <a:xfrm>
          <a:off x="4814" y="686831"/>
          <a:ext cx="1125379" cy="1275407"/>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Gather Information	</a:t>
          </a:r>
        </a:p>
      </dsp:txBody>
      <dsp:txXfrm>
        <a:off x="37775" y="719792"/>
        <a:ext cx="1059457" cy="1209485"/>
      </dsp:txXfrm>
    </dsp:sp>
    <dsp:sp modelId="{412A5C78-9CF8-4345-ABF4-44068509D085}">
      <dsp:nvSpPr>
        <dsp:cNvPr id="0" name=""/>
        <dsp:cNvSpPr/>
      </dsp:nvSpPr>
      <dsp:spPr>
        <a:xfrm>
          <a:off x="1192091"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1192091" y="1278484"/>
        <a:ext cx="91855" cy="92102"/>
      </dsp:txXfrm>
    </dsp:sp>
    <dsp:sp modelId="{A43A9D28-93C9-4F03-926A-259D0ACFA664}">
      <dsp:nvSpPr>
        <dsp:cNvPr id="0" name=""/>
        <dsp:cNvSpPr/>
      </dsp:nvSpPr>
      <dsp:spPr>
        <a:xfrm>
          <a:off x="1377782" y="700203"/>
          <a:ext cx="1013989" cy="1248663"/>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Make a Plan</a:t>
          </a:r>
        </a:p>
      </dsp:txBody>
      <dsp:txXfrm>
        <a:off x="1407481" y="729902"/>
        <a:ext cx="954591" cy="1189265"/>
      </dsp:txXfrm>
    </dsp:sp>
    <dsp:sp modelId="{54BD68C7-29FB-42FC-962A-03BC9164E389}">
      <dsp:nvSpPr>
        <dsp:cNvPr id="0" name=""/>
        <dsp:cNvSpPr/>
      </dsp:nvSpPr>
      <dsp:spPr>
        <a:xfrm>
          <a:off x="2453668"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2453668" y="1278484"/>
        <a:ext cx="91855" cy="92102"/>
      </dsp:txXfrm>
    </dsp:sp>
    <dsp:sp modelId="{105634F4-CB31-423D-8A57-1F413EF739B3}">
      <dsp:nvSpPr>
        <dsp:cNvPr id="0" name=""/>
        <dsp:cNvSpPr/>
      </dsp:nvSpPr>
      <dsp:spPr>
        <a:xfrm>
          <a:off x="2639359"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Anticipate possible solutions</a:t>
          </a:r>
        </a:p>
      </dsp:txBody>
      <dsp:txXfrm>
        <a:off x="2673457" y="758819"/>
        <a:ext cx="1095986" cy="1131432"/>
      </dsp:txXfrm>
    </dsp:sp>
    <dsp:sp modelId="{15D0C335-F06D-46EB-A7CD-F5F869F9B28F}">
      <dsp:nvSpPr>
        <dsp:cNvPr id="0" name=""/>
        <dsp:cNvSpPr/>
      </dsp:nvSpPr>
      <dsp:spPr>
        <a:xfrm>
          <a:off x="3865439"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3865439" y="1278484"/>
        <a:ext cx="91855" cy="92102"/>
      </dsp:txXfrm>
    </dsp:sp>
    <dsp:sp modelId="{68A8F4F4-D135-48EF-A2AB-A1FB2B0D9D29}">
      <dsp:nvSpPr>
        <dsp:cNvPr id="0" name=""/>
        <dsp:cNvSpPr/>
      </dsp:nvSpPr>
      <dsp:spPr>
        <a:xfrm>
          <a:off x="4051130"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Continuously evaluate process</a:t>
          </a:r>
        </a:p>
      </dsp:txBody>
      <dsp:txXfrm>
        <a:off x="4085228" y="758819"/>
        <a:ext cx="1095986" cy="1131432"/>
      </dsp:txXfrm>
    </dsp:sp>
    <dsp:sp modelId="{196270DA-B95C-4B4C-BB6A-D3D1F4392640}">
      <dsp:nvSpPr>
        <dsp:cNvPr id="0" name=""/>
        <dsp:cNvSpPr/>
      </dsp:nvSpPr>
      <dsp:spPr>
        <a:xfrm>
          <a:off x="5277209"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5277209" y="1278484"/>
        <a:ext cx="91855" cy="92102"/>
      </dsp:txXfrm>
    </dsp:sp>
    <dsp:sp modelId="{90BDF4A8-1550-43E4-B0A6-9C9F7161CA25}">
      <dsp:nvSpPr>
        <dsp:cNvPr id="0" name=""/>
        <dsp:cNvSpPr/>
      </dsp:nvSpPr>
      <dsp:spPr>
        <a:xfrm>
          <a:off x="5462900"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Check results</a:t>
          </a:r>
        </a:p>
      </dsp:txBody>
      <dsp:txXfrm>
        <a:off x="5496998" y="758819"/>
        <a:ext cx="1095986" cy="1131432"/>
      </dsp:txXfrm>
    </dsp:sp>
    <dsp:sp modelId="{CB1DA8CF-3526-4D1B-9E64-A5C7E1E565A0}">
      <dsp:nvSpPr>
        <dsp:cNvPr id="0" name=""/>
        <dsp:cNvSpPr/>
      </dsp:nvSpPr>
      <dsp:spPr>
        <a:xfrm>
          <a:off x="6688980" y="1247783"/>
          <a:ext cx="131221" cy="153504"/>
        </a:xfrm>
        <a:prstGeom prst="rightArrow">
          <a:avLst>
            <a:gd name="adj1" fmla="val 60000"/>
            <a:gd name="adj2" fmla="val 50000"/>
          </a:avLst>
        </a:prstGeom>
        <a:solidFill>
          <a:srgbClr val="0B5394">
            <a:tint val="6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solidFill>
              <a:srgbClr val="000000">
                <a:hueOff val="0"/>
                <a:satOff val="0"/>
                <a:lumOff val="0"/>
                <a:alphaOff val="0"/>
              </a:srgbClr>
            </a:solidFill>
            <a:latin typeface="Times New Roman"/>
            <a:ea typeface="+mn-ea"/>
            <a:cs typeface="+mn-cs"/>
          </a:endParaRPr>
        </a:p>
      </dsp:txBody>
      <dsp:txXfrm>
        <a:off x="6688980" y="1278484"/>
        <a:ext cx="91855" cy="92102"/>
      </dsp:txXfrm>
    </dsp:sp>
    <dsp:sp modelId="{F832CE33-3E1A-4E59-8413-FEAA5FB2FDD5}">
      <dsp:nvSpPr>
        <dsp:cNvPr id="0" name=""/>
        <dsp:cNvSpPr/>
      </dsp:nvSpPr>
      <dsp:spPr>
        <a:xfrm>
          <a:off x="6874671" y="724721"/>
          <a:ext cx="1164182" cy="1199628"/>
        </a:xfrm>
        <a:prstGeom prst="roundRect">
          <a:avLst>
            <a:gd name="adj" fmla="val 10000"/>
          </a:avLst>
        </a:prstGeom>
        <a:solidFill>
          <a:srgbClr val="FFFFFF">
            <a:hueOff val="0"/>
            <a:satOff val="0"/>
            <a:lumOff val="0"/>
            <a:alphaOff val="0"/>
          </a:srgbClr>
        </a:solidFill>
        <a:ln w="38100" cap="flat" cmpd="sng" algn="ctr">
          <a:solidFill>
            <a:srgbClr val="0B5394">
              <a:shade val="80000"/>
              <a:hueOff val="0"/>
              <a:satOff val="0"/>
              <a:lumOff val="0"/>
              <a:alphaOff val="0"/>
            </a:srgb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solidFill>
                <a:srgbClr val="000000">
                  <a:hueOff val="0"/>
                  <a:satOff val="0"/>
                  <a:lumOff val="0"/>
                  <a:alphaOff val="0"/>
                </a:srgbClr>
              </a:solidFill>
              <a:latin typeface="Times New Roman"/>
              <a:ea typeface="+mn-ea"/>
              <a:cs typeface="+mn-cs"/>
            </a:rPr>
            <a:t>Question sense of solutions</a:t>
          </a:r>
        </a:p>
      </dsp:txBody>
      <dsp:txXfrm>
        <a:off x="6908769" y="758819"/>
        <a:ext cx="1095986" cy="1131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1F80E-938C-41B7-AFA2-EEC587812AB4}">
      <dsp:nvSpPr>
        <dsp:cNvPr id="0" name=""/>
        <dsp:cNvSpPr/>
      </dsp:nvSpPr>
      <dsp:spPr>
        <a:xfrm>
          <a:off x="3049728" y="2085975"/>
          <a:ext cx="1463040" cy="704848"/>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hueOff val="0"/>
                  <a:satOff val="0"/>
                  <a:lumOff val="0"/>
                  <a:alphaOff val="0"/>
                </a:srgbClr>
              </a:solidFill>
              <a:latin typeface="Times New Roman"/>
              <a:ea typeface="+mn-ea"/>
              <a:cs typeface="+mn-cs"/>
            </a:rPr>
            <a:t>Precision</a:t>
          </a:r>
          <a:endParaRPr lang="en-US" sz="2600" kern="1200" dirty="0">
            <a:solidFill>
              <a:srgbClr val="000000">
                <a:hueOff val="0"/>
                <a:satOff val="0"/>
                <a:lumOff val="0"/>
                <a:alphaOff val="0"/>
              </a:srgbClr>
            </a:solidFill>
            <a:latin typeface="Times New Roman"/>
            <a:ea typeface="+mn-ea"/>
            <a:cs typeface="+mn-cs"/>
          </a:endParaRPr>
        </a:p>
      </dsp:txBody>
      <dsp:txXfrm>
        <a:off x="3084136" y="2120383"/>
        <a:ext cx="1394224" cy="636032"/>
      </dsp:txXfrm>
    </dsp:sp>
    <dsp:sp modelId="{220B3BFF-B8F7-4BB0-8E95-DF41A20C5377}">
      <dsp:nvSpPr>
        <dsp:cNvPr id="0" name=""/>
        <dsp:cNvSpPr/>
      </dsp:nvSpPr>
      <dsp:spPr>
        <a:xfrm rot="16200000">
          <a:off x="3228588" y="1533315"/>
          <a:ext cx="1105319" cy="0"/>
        </a:xfrm>
        <a:custGeom>
          <a:avLst/>
          <a:gdLst/>
          <a:ahLst/>
          <a:cxnLst/>
          <a:rect l="0" t="0" r="0" b="0"/>
          <a:pathLst>
            <a:path>
              <a:moveTo>
                <a:pt x="0" y="0"/>
              </a:moveTo>
              <a:lnTo>
                <a:pt x="1105319" y="0"/>
              </a:lnTo>
            </a:path>
          </a:pathLst>
        </a:custGeom>
        <a:noFill/>
        <a:ln w="25400" cap="flat" cmpd="sng" algn="ctr">
          <a:solidFill>
            <a:srgbClr val="0B539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2E09044-93FD-4D46-8256-43D32008F7E1}">
      <dsp:nvSpPr>
        <dsp:cNvPr id="0" name=""/>
        <dsp:cNvSpPr/>
      </dsp:nvSpPr>
      <dsp:spPr>
        <a:xfrm>
          <a:off x="2683971" y="419"/>
          <a:ext cx="2194554"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rgbClr val="000000">
                  <a:hueOff val="0"/>
                  <a:satOff val="0"/>
                  <a:lumOff val="0"/>
                  <a:alphaOff val="0"/>
                </a:srgbClr>
              </a:solidFill>
              <a:latin typeface="Times New Roman"/>
              <a:ea typeface="+mn-ea"/>
              <a:cs typeface="+mn-cs"/>
            </a:rPr>
            <a:t>Communication</a:t>
          </a:r>
          <a:endParaRPr lang="en-US" sz="2400" kern="1200" dirty="0">
            <a:solidFill>
              <a:srgbClr val="000000">
                <a:hueOff val="0"/>
                <a:satOff val="0"/>
                <a:lumOff val="0"/>
                <a:alphaOff val="0"/>
              </a:srgbClr>
            </a:solidFill>
            <a:latin typeface="Times New Roman"/>
            <a:ea typeface="+mn-ea"/>
            <a:cs typeface="+mn-cs"/>
          </a:endParaRPr>
        </a:p>
      </dsp:txBody>
      <dsp:txXfrm>
        <a:off x="2731822" y="48270"/>
        <a:ext cx="2098852" cy="884534"/>
      </dsp:txXfrm>
    </dsp:sp>
    <dsp:sp modelId="{78F05E07-8909-4557-A71B-5C0D2176C812}">
      <dsp:nvSpPr>
        <dsp:cNvPr id="0" name=""/>
        <dsp:cNvSpPr/>
      </dsp:nvSpPr>
      <dsp:spPr>
        <a:xfrm rot="21551913">
          <a:off x="4512738" y="2423869"/>
          <a:ext cx="614455" cy="0"/>
        </a:xfrm>
        <a:custGeom>
          <a:avLst/>
          <a:gdLst/>
          <a:ahLst/>
          <a:cxnLst/>
          <a:rect l="0" t="0" r="0" b="0"/>
          <a:pathLst>
            <a:path>
              <a:moveTo>
                <a:pt x="0" y="0"/>
              </a:moveTo>
              <a:lnTo>
                <a:pt x="614455" y="0"/>
              </a:lnTo>
            </a:path>
          </a:pathLst>
        </a:custGeom>
        <a:noFill/>
        <a:ln w="25400" cap="flat" cmpd="sng" algn="ctr">
          <a:solidFill>
            <a:srgbClr val="0B539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E6CBACB7-1040-4C64-B35C-BADE4FBE68B2}">
      <dsp:nvSpPr>
        <dsp:cNvPr id="0" name=""/>
        <dsp:cNvSpPr/>
      </dsp:nvSpPr>
      <dsp:spPr>
        <a:xfrm>
          <a:off x="5127163" y="1915885"/>
          <a:ext cx="1939927"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hueOff val="0"/>
                  <a:satOff val="0"/>
                  <a:lumOff val="0"/>
                  <a:alphaOff val="0"/>
                </a:srgbClr>
              </a:solidFill>
              <a:latin typeface="Times New Roman"/>
              <a:ea typeface="+mn-ea"/>
              <a:cs typeface="+mn-cs"/>
            </a:rPr>
            <a:t>Calculations</a:t>
          </a:r>
          <a:endParaRPr lang="en-US" sz="2600" kern="1200" dirty="0">
            <a:solidFill>
              <a:srgbClr val="000000">
                <a:hueOff val="0"/>
                <a:satOff val="0"/>
                <a:lumOff val="0"/>
                <a:alphaOff val="0"/>
              </a:srgbClr>
            </a:solidFill>
            <a:latin typeface="Times New Roman"/>
            <a:ea typeface="+mn-ea"/>
            <a:cs typeface="+mn-cs"/>
          </a:endParaRPr>
        </a:p>
      </dsp:txBody>
      <dsp:txXfrm>
        <a:off x="5175014" y="1963736"/>
        <a:ext cx="1844225" cy="884534"/>
      </dsp:txXfrm>
    </dsp:sp>
    <dsp:sp modelId="{4A13805C-87AA-40B4-A0A9-206019DE552C}">
      <dsp:nvSpPr>
        <dsp:cNvPr id="0" name=""/>
        <dsp:cNvSpPr/>
      </dsp:nvSpPr>
      <dsp:spPr>
        <a:xfrm rot="5400000">
          <a:off x="3228588" y="3343484"/>
          <a:ext cx="1105319" cy="0"/>
        </a:xfrm>
        <a:custGeom>
          <a:avLst/>
          <a:gdLst/>
          <a:ahLst/>
          <a:cxnLst/>
          <a:rect l="0" t="0" r="0" b="0"/>
          <a:pathLst>
            <a:path>
              <a:moveTo>
                <a:pt x="0" y="0"/>
              </a:moveTo>
              <a:lnTo>
                <a:pt x="1105319" y="0"/>
              </a:lnTo>
            </a:path>
          </a:pathLst>
        </a:custGeom>
        <a:noFill/>
        <a:ln w="25400" cap="flat" cmpd="sng" algn="ctr">
          <a:solidFill>
            <a:srgbClr val="0B539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0285CA87-9E46-4BC4-A400-AB6217EE8DB1}">
      <dsp:nvSpPr>
        <dsp:cNvPr id="0" name=""/>
        <dsp:cNvSpPr/>
      </dsp:nvSpPr>
      <dsp:spPr>
        <a:xfrm>
          <a:off x="2801908" y="3896144"/>
          <a:ext cx="1958679"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hueOff val="0"/>
                  <a:satOff val="0"/>
                  <a:lumOff val="0"/>
                  <a:alphaOff val="0"/>
                </a:srgbClr>
              </a:solidFill>
              <a:latin typeface="Times New Roman"/>
              <a:ea typeface="+mn-ea"/>
              <a:cs typeface="+mn-cs"/>
            </a:rPr>
            <a:t>Symbols and labels</a:t>
          </a:r>
          <a:endParaRPr lang="en-US" sz="2800" kern="1200" dirty="0">
            <a:solidFill>
              <a:srgbClr val="000000">
                <a:hueOff val="0"/>
                <a:satOff val="0"/>
                <a:lumOff val="0"/>
                <a:alphaOff val="0"/>
              </a:srgbClr>
            </a:solidFill>
            <a:latin typeface="Times New Roman"/>
            <a:ea typeface="+mn-ea"/>
            <a:cs typeface="+mn-cs"/>
          </a:endParaRPr>
        </a:p>
      </dsp:txBody>
      <dsp:txXfrm>
        <a:off x="2849759" y="3943995"/>
        <a:ext cx="1862977" cy="884534"/>
      </dsp:txXfrm>
    </dsp:sp>
    <dsp:sp modelId="{1A20B090-355F-4330-B3E2-9641E8F47FFC}">
      <dsp:nvSpPr>
        <dsp:cNvPr id="0" name=""/>
        <dsp:cNvSpPr/>
      </dsp:nvSpPr>
      <dsp:spPr>
        <a:xfrm rot="10846818">
          <a:off x="2467144" y="2424469"/>
          <a:ext cx="582610" cy="0"/>
        </a:xfrm>
        <a:custGeom>
          <a:avLst/>
          <a:gdLst/>
          <a:ahLst/>
          <a:cxnLst/>
          <a:rect l="0" t="0" r="0" b="0"/>
          <a:pathLst>
            <a:path>
              <a:moveTo>
                <a:pt x="0" y="0"/>
              </a:moveTo>
              <a:lnTo>
                <a:pt x="582610" y="0"/>
              </a:lnTo>
            </a:path>
          </a:pathLst>
        </a:custGeom>
        <a:noFill/>
        <a:ln w="25400" cap="flat" cmpd="sng" algn="ctr">
          <a:solidFill>
            <a:srgbClr val="0B5394">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529EDC0-EAF6-45C9-A239-D8C771E59166}">
      <dsp:nvSpPr>
        <dsp:cNvPr id="0" name=""/>
        <dsp:cNvSpPr/>
      </dsp:nvSpPr>
      <dsp:spPr>
        <a:xfrm>
          <a:off x="337450" y="1915881"/>
          <a:ext cx="2129721" cy="980236"/>
        </a:xfrm>
        <a:prstGeom prst="roundRect">
          <a:avLst/>
        </a:prstGeom>
        <a:solidFill>
          <a:srgbClr val="FFFFFF">
            <a:hueOff val="0"/>
            <a:satOff val="0"/>
            <a:lumOff val="0"/>
            <a:alphaOff val="0"/>
          </a:srgbClr>
        </a:solidFill>
        <a:ln w="25400" cap="flat" cmpd="sng" algn="ctr">
          <a:solidFill>
            <a:srgbClr val="0B539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hueOff val="0"/>
                  <a:satOff val="0"/>
                  <a:lumOff val="0"/>
                  <a:alphaOff val="0"/>
                </a:srgbClr>
              </a:solidFill>
              <a:latin typeface="Times New Roman"/>
              <a:ea typeface="+mn-ea"/>
              <a:cs typeface="+mn-cs"/>
            </a:rPr>
            <a:t>Precision in solutions</a:t>
          </a:r>
          <a:endParaRPr lang="en-US" sz="2800" kern="1200" dirty="0">
            <a:solidFill>
              <a:srgbClr val="000000">
                <a:hueOff val="0"/>
                <a:satOff val="0"/>
                <a:lumOff val="0"/>
                <a:alphaOff val="0"/>
              </a:srgbClr>
            </a:solidFill>
            <a:latin typeface="Times New Roman"/>
            <a:ea typeface="+mn-ea"/>
            <a:cs typeface="+mn-cs"/>
          </a:endParaRPr>
        </a:p>
      </dsp:txBody>
      <dsp:txXfrm>
        <a:off x="385301" y="1963732"/>
        <a:ext cx="2034019" cy="884534"/>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0.14426</cdr:x>
      <cdr:y>0.28191</cdr:y>
    </cdr:from>
    <cdr:to>
      <cdr:x>0.2623</cdr:x>
      <cdr:y>0.32979</cdr:y>
    </cdr:to>
    <cdr:sp macro="" textlink="">
      <cdr:nvSpPr>
        <cdr:cNvPr id="2" name="TextBox 1"/>
        <cdr:cNvSpPr txBox="1"/>
      </cdr:nvSpPr>
      <cdr:spPr>
        <a:xfrm xmlns:a="http://schemas.openxmlformats.org/drawingml/2006/main">
          <a:off x="1117600" y="1346200"/>
          <a:ext cx="9144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0.19048</cdr:x>
      <cdr:y>0.27119</cdr:y>
    </cdr:from>
    <cdr:to>
      <cdr:x>0.36051</cdr:x>
      <cdr:y>0.42995</cdr:y>
    </cdr:to>
    <cdr:sp macro="" textlink="">
      <cdr:nvSpPr>
        <cdr:cNvPr id="3" name="TextBox 2"/>
        <cdr:cNvSpPr txBox="1"/>
      </cdr:nvSpPr>
      <cdr:spPr>
        <a:xfrm xmlns:a="http://schemas.openxmlformats.org/drawingml/2006/main">
          <a:off x="1524000" y="1219200"/>
          <a:ext cx="1360421" cy="71378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3200" dirty="0">
              <a:latin typeface="Microsoft JhengHei" panose="020B0604030504040204" pitchFamily="34" charset="-120"/>
              <a:ea typeface="Microsoft JhengHei" panose="020B0604030504040204" pitchFamily="34" charset="-120"/>
            </a:rPr>
            <a:t>Focus</a:t>
          </a:r>
        </a:p>
      </cdr:txBody>
    </cdr:sp>
  </cdr:relSizeAnchor>
  <cdr:relSizeAnchor xmlns:cdr="http://schemas.openxmlformats.org/drawingml/2006/chartDrawing">
    <cdr:from>
      <cdr:x>0.13333</cdr:x>
      <cdr:y>0.62712</cdr:y>
    </cdr:from>
    <cdr:to>
      <cdr:x>0.41905</cdr:x>
      <cdr:y>0.77966</cdr:y>
    </cdr:to>
    <cdr:sp macro="" textlink="">
      <cdr:nvSpPr>
        <cdr:cNvPr id="4" name="TextBox 3"/>
        <cdr:cNvSpPr txBox="1"/>
      </cdr:nvSpPr>
      <cdr:spPr>
        <a:xfrm xmlns:a="http://schemas.openxmlformats.org/drawingml/2006/main">
          <a:off x="1066800" y="2819400"/>
          <a:ext cx="2286000" cy="685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3200" dirty="0">
              <a:latin typeface="Microsoft JhengHei" panose="020B0604030504040204" pitchFamily="34" charset="-120"/>
              <a:ea typeface="Microsoft JhengHei" panose="020B0604030504040204" pitchFamily="34" charset="-120"/>
            </a:rPr>
            <a:t>Coherence</a:t>
          </a:r>
        </a:p>
      </cdr:txBody>
    </cdr:sp>
  </cdr:relSizeAnchor>
  <cdr:relSizeAnchor xmlns:cdr="http://schemas.openxmlformats.org/drawingml/2006/chartDrawing">
    <cdr:from>
      <cdr:x>0.45714</cdr:x>
      <cdr:y>0.4734</cdr:y>
    </cdr:from>
    <cdr:to>
      <cdr:x>0.62369</cdr:x>
      <cdr:y>0.57627</cdr:y>
    </cdr:to>
    <cdr:sp macro="" textlink="">
      <cdr:nvSpPr>
        <cdr:cNvPr id="5" name="TextBox 4"/>
        <cdr:cNvSpPr txBox="1"/>
      </cdr:nvSpPr>
      <cdr:spPr>
        <a:xfrm xmlns:a="http://schemas.openxmlformats.org/drawingml/2006/main">
          <a:off x="3657600" y="2128312"/>
          <a:ext cx="1332544" cy="46248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3200" dirty="0">
              <a:latin typeface="Microsoft JhengHei" panose="020B0604030504040204" pitchFamily="34" charset="-120"/>
              <a:ea typeface="Microsoft JhengHei" panose="020B0604030504040204" pitchFamily="34" charset="-120"/>
            </a:rPr>
            <a:t>Rigor</a:t>
          </a:r>
        </a:p>
      </cdr:txBody>
    </cdr:sp>
  </cdr:relSizeAnchor>
  <cdr:relSizeAnchor xmlns:cdr="http://schemas.openxmlformats.org/drawingml/2006/chartDrawing">
    <cdr:from>
      <cdr:x>0.70492</cdr:x>
      <cdr:y>0.23404</cdr:y>
    </cdr:from>
    <cdr:to>
      <cdr:x>0.88197</cdr:x>
      <cdr:y>0.28191</cdr:y>
    </cdr:to>
    <cdr:sp macro="" textlink="">
      <cdr:nvSpPr>
        <cdr:cNvPr id="6" name="TextBox 5"/>
        <cdr:cNvSpPr txBox="1"/>
      </cdr:nvSpPr>
      <cdr:spPr>
        <a:xfrm xmlns:a="http://schemas.openxmlformats.org/drawingml/2006/main">
          <a:off x="5461000" y="1117600"/>
          <a:ext cx="13716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0.70492</cdr:x>
      <cdr:y>0.23404</cdr:y>
    </cdr:from>
    <cdr:to>
      <cdr:x>0.88197</cdr:x>
      <cdr:y>0.28191</cdr:y>
    </cdr:to>
    <cdr:sp macro="" textlink="">
      <cdr:nvSpPr>
        <cdr:cNvPr id="7" name="TextBox 6"/>
        <cdr:cNvSpPr txBox="1"/>
      </cdr:nvSpPr>
      <cdr:spPr>
        <a:xfrm xmlns:a="http://schemas.openxmlformats.org/drawingml/2006/main">
          <a:off x="5461000" y="1117600"/>
          <a:ext cx="13716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0.72377</cdr:x>
      <cdr:y>0.23404</cdr:y>
    </cdr:from>
    <cdr:to>
      <cdr:x>0.72967</cdr:x>
      <cdr:y>0.24362</cdr:y>
    </cdr:to>
    <cdr:sp macro="" textlink="">
      <cdr:nvSpPr>
        <cdr:cNvPr id="9" name="TextBox 8"/>
        <cdr:cNvSpPr txBox="1"/>
      </cdr:nvSpPr>
      <cdr:spPr>
        <a:xfrm xmlns:a="http://schemas.openxmlformats.org/drawingml/2006/main">
          <a:off x="5607050" y="1117600"/>
          <a:ext cx="45719" cy="457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0.72377</cdr:x>
      <cdr:y>0.23404</cdr:y>
    </cdr:from>
    <cdr:to>
      <cdr:x>0.72967</cdr:x>
      <cdr:y>0.24362</cdr:y>
    </cdr:to>
    <cdr:sp macro="" textlink="">
      <cdr:nvSpPr>
        <cdr:cNvPr id="10" name="TextBox 9"/>
        <cdr:cNvSpPr txBox="1"/>
      </cdr:nvSpPr>
      <cdr:spPr>
        <a:xfrm xmlns:a="http://schemas.openxmlformats.org/drawingml/2006/main">
          <a:off x="5607050" y="1117600"/>
          <a:ext cx="45719" cy="457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0.75328</cdr:x>
      <cdr:y>0.23404</cdr:y>
    </cdr:from>
    <cdr:to>
      <cdr:x>0.90082</cdr:x>
      <cdr:y>0.80851</cdr:y>
    </cdr:to>
    <cdr:sp macro="" textlink="">
      <cdr:nvSpPr>
        <cdr:cNvPr id="11" name="TextBox 10"/>
        <cdr:cNvSpPr txBox="1"/>
      </cdr:nvSpPr>
      <cdr:spPr>
        <a:xfrm xmlns:a="http://schemas.openxmlformats.org/drawingml/2006/main">
          <a:off x="5835650" y="1117600"/>
          <a:ext cx="1143000" cy="2743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0.7265</cdr:x>
      <cdr:y>0.25424</cdr:y>
    </cdr:from>
    <cdr:to>
      <cdr:x>0.91453</cdr:x>
      <cdr:y>0.31884</cdr:y>
    </cdr:to>
    <cdr:sp macro="" textlink="">
      <cdr:nvSpPr>
        <cdr:cNvPr id="12" name="TextBox 11"/>
        <cdr:cNvSpPr txBox="1"/>
      </cdr:nvSpPr>
      <cdr:spPr>
        <a:xfrm xmlns:a="http://schemas.openxmlformats.org/drawingml/2006/main">
          <a:off x="6477000" y="1336729"/>
          <a:ext cx="1676399" cy="339671"/>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dirty="0">
              <a:latin typeface="Microsoft JhengHei" panose="020B0604030504040204" pitchFamily="34" charset="-120"/>
              <a:ea typeface="Microsoft JhengHei" panose="020B0604030504040204" pitchFamily="34" charset="-120"/>
            </a:rPr>
            <a:t>Fluency</a:t>
          </a:r>
          <a:r>
            <a:rPr lang="en-US" sz="1100" baseline="0" dirty="0"/>
            <a:t> </a:t>
          </a:r>
          <a:endParaRPr lang="en-US" sz="1100" dirty="0"/>
        </a:p>
      </cdr:txBody>
    </cdr:sp>
  </cdr:relSizeAnchor>
  <cdr:relSizeAnchor xmlns:cdr="http://schemas.openxmlformats.org/drawingml/2006/chartDrawing">
    <cdr:from>
      <cdr:x>0.7265</cdr:x>
      <cdr:y>0.37681</cdr:y>
    </cdr:from>
    <cdr:to>
      <cdr:x>0.91722</cdr:x>
      <cdr:y>0.44461</cdr:y>
    </cdr:to>
    <cdr:sp macro="" textlink="">
      <cdr:nvSpPr>
        <cdr:cNvPr id="13" name="TextBox 12"/>
        <cdr:cNvSpPr txBox="1"/>
      </cdr:nvSpPr>
      <cdr:spPr>
        <a:xfrm xmlns:a="http://schemas.openxmlformats.org/drawingml/2006/main">
          <a:off x="6477000" y="1981200"/>
          <a:ext cx="1700349" cy="35646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dirty="0">
              <a:latin typeface="Microsoft JhengHei" panose="020B0604030504040204" pitchFamily="34" charset="-120"/>
              <a:ea typeface="Microsoft JhengHei" panose="020B0604030504040204" pitchFamily="34" charset="-120"/>
            </a:rPr>
            <a:t>Deep Understanding</a:t>
          </a:r>
        </a:p>
      </cdr:txBody>
    </cdr:sp>
  </cdr:relSizeAnchor>
  <cdr:relSizeAnchor xmlns:cdr="http://schemas.openxmlformats.org/drawingml/2006/chartDrawing">
    <cdr:from>
      <cdr:x>0.7265</cdr:x>
      <cdr:y>0.55072</cdr:y>
    </cdr:from>
    <cdr:to>
      <cdr:x>0.91148</cdr:x>
      <cdr:y>0.64646</cdr:y>
    </cdr:to>
    <cdr:sp macro="" textlink="">
      <cdr:nvSpPr>
        <cdr:cNvPr id="14" name="TextBox 13"/>
        <cdr:cNvSpPr txBox="1"/>
      </cdr:nvSpPr>
      <cdr:spPr>
        <a:xfrm xmlns:a="http://schemas.openxmlformats.org/drawingml/2006/main">
          <a:off x="6477000" y="2895600"/>
          <a:ext cx="1649209" cy="5033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dirty="0">
              <a:latin typeface="Microsoft JhengHei" panose="020B0604030504040204" pitchFamily="34" charset="-120"/>
              <a:ea typeface="Microsoft JhengHei" panose="020B0604030504040204" pitchFamily="34" charset="-120"/>
            </a:rPr>
            <a:t>Application</a:t>
          </a:r>
        </a:p>
      </cdr:txBody>
    </cdr:sp>
  </cdr:relSizeAnchor>
  <cdr:relSizeAnchor xmlns:cdr="http://schemas.openxmlformats.org/drawingml/2006/chartDrawing">
    <cdr:from>
      <cdr:x>0.7265</cdr:x>
      <cdr:y>0.68116</cdr:y>
    </cdr:from>
    <cdr:to>
      <cdr:x>0.91453</cdr:x>
      <cdr:y>0.7769</cdr:y>
    </cdr:to>
    <cdr:sp macro="" textlink="">
      <cdr:nvSpPr>
        <cdr:cNvPr id="15" name="TextBox 14"/>
        <cdr:cNvSpPr txBox="1"/>
      </cdr:nvSpPr>
      <cdr:spPr>
        <a:xfrm xmlns:a="http://schemas.openxmlformats.org/drawingml/2006/main">
          <a:off x="6477000" y="3581400"/>
          <a:ext cx="1676400" cy="50338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dirty="0" smtClean="0">
              <a:latin typeface="Microsoft JhengHei" panose="020B0604030504040204" pitchFamily="34" charset="-120"/>
              <a:ea typeface="Microsoft JhengHei" panose="020B0604030504040204" pitchFamily="34" charset="-120"/>
            </a:rPr>
            <a:t>Equal </a:t>
          </a:r>
          <a:r>
            <a:rPr lang="en-US" sz="1600" dirty="0">
              <a:latin typeface="Microsoft JhengHei" panose="020B0604030504040204" pitchFamily="34" charset="-120"/>
              <a:ea typeface="Microsoft JhengHei" panose="020B0604030504040204" pitchFamily="34" charset="-120"/>
            </a:rPr>
            <a:t>Intensity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27C31-E17B-4912-897E-ECE9DD3E5811}" type="datetimeFigureOut">
              <a:rPr lang="en-US" smtClean="0"/>
              <a:t>10/31/2013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FDC40-C5DC-46B6-B9F5-0E10189A6015}" type="slidenum">
              <a:rPr lang="en-US" smtClean="0"/>
              <a:t>‹#›</a:t>
            </a:fld>
            <a:endParaRPr lang="en-US"/>
          </a:p>
        </p:txBody>
      </p:sp>
    </p:spTree>
    <p:extLst>
      <p:ext uri="{BB962C8B-B14F-4D97-AF65-F5344CB8AC3E}">
        <p14:creationId xmlns:p14="http://schemas.microsoft.com/office/powerpoint/2010/main" val="172459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Welcome to an Overview of Alaska’s Alaska Standards for English/Language Art.  Thank you for taking the time to join me today.  </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4F85F09-787E-4E05-8823-68D17DA16E41}"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a:ea typeface="Cambria"/>
                <a:cs typeface="Times New Roman"/>
              </a:rPr>
              <a:t>FLUENCY</a:t>
            </a:r>
            <a:r>
              <a:rPr lang="en-US" dirty="0">
                <a:latin typeface="Cambria"/>
                <a:ea typeface="Cambria"/>
                <a:cs typeface="Times New Roman"/>
              </a:rPr>
              <a:t> is speed </a:t>
            </a:r>
            <a:r>
              <a:rPr lang="en-US" b="1" dirty="0">
                <a:latin typeface="Cambria"/>
                <a:ea typeface="Cambria"/>
                <a:cs typeface="Times New Roman"/>
              </a:rPr>
              <a:t>and</a:t>
            </a:r>
            <a:r>
              <a:rPr lang="en-US" dirty="0">
                <a:latin typeface="Cambria"/>
                <a:ea typeface="Cambria"/>
                <a:cs typeface="Times New Roman"/>
              </a:rPr>
              <a:t> accuracy with simple calculations such as multiplication tables so that students are </a:t>
            </a:r>
            <a:r>
              <a:rPr lang="en-US" b="1" dirty="0">
                <a:latin typeface="Cambria"/>
                <a:ea typeface="Cambria"/>
                <a:cs typeface="Times New Roman"/>
              </a:rPr>
              <a:t>more able to understand</a:t>
            </a:r>
            <a:r>
              <a:rPr lang="en-US" dirty="0">
                <a:latin typeface="Cambria"/>
                <a:ea typeface="Cambria"/>
                <a:cs typeface="Times New Roman"/>
              </a:rPr>
              <a:t> and </a:t>
            </a:r>
            <a:r>
              <a:rPr lang="en-US" b="1" dirty="0">
                <a:latin typeface="Cambria"/>
                <a:ea typeface="Cambria"/>
                <a:cs typeface="Times New Roman"/>
              </a:rPr>
              <a:t>manipulate more complex concepts.</a:t>
            </a:r>
            <a:endParaRPr lang="en-US" dirty="0">
              <a:latin typeface="Cambria"/>
              <a:ea typeface="Cambria"/>
              <a:cs typeface="Times New Roman"/>
            </a:endParaRPr>
          </a:p>
          <a:p>
            <a:r>
              <a:rPr lang="en-US" b="1" dirty="0">
                <a:latin typeface="Cambria"/>
                <a:ea typeface="Cambria"/>
                <a:cs typeface="Times New Roman"/>
              </a:rPr>
              <a:t> </a:t>
            </a:r>
            <a:endParaRPr lang="en-US" dirty="0">
              <a:latin typeface="Cambria"/>
              <a:ea typeface="Cambria"/>
              <a:cs typeface="Times New Roman"/>
            </a:endParaRPr>
          </a:p>
          <a:p>
            <a:r>
              <a:rPr lang="en-US" b="1" dirty="0">
                <a:latin typeface="Cambria"/>
                <a:ea typeface="Cambria"/>
                <a:cs typeface="Times New Roman"/>
              </a:rPr>
              <a:t>DEEP UNDERSTANDING </a:t>
            </a:r>
            <a:r>
              <a:rPr lang="en-US" dirty="0">
                <a:latin typeface="Cambria"/>
                <a:ea typeface="Cambria"/>
                <a:cs typeface="Times New Roman"/>
              </a:rPr>
              <a:t>is more than “how to get the answer”, it’s the students’ ability to access concepts from a </a:t>
            </a:r>
            <a:r>
              <a:rPr lang="en-US" b="1" dirty="0">
                <a:latin typeface="Cambria"/>
                <a:ea typeface="Cambria"/>
                <a:cs typeface="Times New Roman"/>
              </a:rPr>
              <a:t>number of perspectives </a:t>
            </a:r>
            <a:r>
              <a:rPr lang="en-US" dirty="0">
                <a:latin typeface="Cambria"/>
                <a:ea typeface="Cambria"/>
                <a:cs typeface="Times New Roman"/>
              </a:rPr>
              <a:t>and to </a:t>
            </a:r>
            <a:r>
              <a:rPr lang="en-US" b="1" dirty="0">
                <a:latin typeface="Cambria"/>
                <a:ea typeface="Cambria"/>
                <a:cs typeface="Times New Roman"/>
              </a:rPr>
              <a:t>demonstrate deep conceptual understanding</a:t>
            </a:r>
            <a:r>
              <a:rPr lang="en-US" dirty="0">
                <a:latin typeface="Cambria"/>
                <a:ea typeface="Cambria"/>
                <a:cs typeface="Times New Roman"/>
              </a:rPr>
              <a:t> by </a:t>
            </a:r>
            <a:r>
              <a:rPr lang="en-US" b="1" dirty="0">
                <a:latin typeface="Cambria"/>
                <a:ea typeface="Cambria"/>
                <a:cs typeface="Times New Roman"/>
              </a:rPr>
              <a:t>applying</a:t>
            </a:r>
            <a:r>
              <a:rPr lang="en-US" dirty="0">
                <a:latin typeface="Cambria"/>
                <a:ea typeface="Cambria"/>
                <a:cs typeface="Times New Roman"/>
              </a:rPr>
              <a:t> them to </a:t>
            </a:r>
            <a:r>
              <a:rPr lang="en-US" b="1" dirty="0">
                <a:latin typeface="Cambria"/>
                <a:ea typeface="Cambria"/>
                <a:cs typeface="Times New Roman"/>
              </a:rPr>
              <a:t>new situations</a:t>
            </a:r>
            <a:r>
              <a:rPr lang="en-US" dirty="0">
                <a:latin typeface="Cambria"/>
                <a:ea typeface="Cambria"/>
                <a:cs typeface="Times New Roman"/>
              </a:rPr>
              <a:t> as well as </a:t>
            </a:r>
            <a:r>
              <a:rPr lang="en-US" b="1" dirty="0">
                <a:latin typeface="Cambria"/>
                <a:ea typeface="Cambria"/>
                <a:cs typeface="Times New Roman"/>
              </a:rPr>
              <a:t>speaking and writing about their understanding.</a:t>
            </a:r>
            <a:endParaRPr lang="en-US" dirty="0">
              <a:latin typeface="Cambria"/>
              <a:ea typeface="Cambria"/>
              <a:cs typeface="Times New Roman"/>
            </a:endParaRPr>
          </a:p>
          <a:p>
            <a:r>
              <a:rPr lang="en-US" b="1" dirty="0">
                <a:latin typeface="Cambria"/>
                <a:ea typeface="Cambria"/>
                <a:cs typeface="Times New Roman"/>
              </a:rPr>
              <a:t> </a:t>
            </a:r>
            <a:endParaRPr lang="en-US" dirty="0">
              <a:latin typeface="Cambria"/>
              <a:ea typeface="Cambria"/>
              <a:cs typeface="Times New Roman"/>
            </a:endParaRPr>
          </a:p>
          <a:p>
            <a:r>
              <a:rPr lang="en-US" b="1" dirty="0">
                <a:latin typeface="Cambria"/>
                <a:ea typeface="Cambria"/>
                <a:cs typeface="Times New Roman"/>
              </a:rPr>
              <a:t>APPLICATION </a:t>
            </a:r>
            <a:r>
              <a:rPr lang="en-US" dirty="0">
                <a:latin typeface="Cambria"/>
                <a:ea typeface="Cambria"/>
                <a:cs typeface="Times New Roman"/>
              </a:rPr>
              <a:t>is the ability of the students’ to </a:t>
            </a:r>
            <a:r>
              <a:rPr lang="en-US" b="1" dirty="0">
                <a:latin typeface="Cambria"/>
                <a:ea typeface="Cambria"/>
                <a:cs typeface="Times New Roman"/>
              </a:rPr>
              <a:t>apply math concepts in “real world” situations</a:t>
            </a:r>
            <a:r>
              <a:rPr lang="en-US" dirty="0">
                <a:latin typeface="Cambria"/>
                <a:ea typeface="Cambria"/>
                <a:cs typeface="Times New Roman"/>
              </a:rPr>
              <a:t>. Teachers in content areas such as science, ensure that students are using math – at all grade levels – </a:t>
            </a:r>
            <a:r>
              <a:rPr lang="en-US" b="1" dirty="0">
                <a:latin typeface="Cambria"/>
                <a:ea typeface="Cambria"/>
                <a:cs typeface="Times New Roman"/>
              </a:rPr>
              <a:t>to make meaning of and access content.</a:t>
            </a:r>
            <a:endParaRPr lang="en-US" dirty="0">
              <a:latin typeface="Cambria"/>
              <a:ea typeface="Cambria"/>
              <a:cs typeface="Times New Roman"/>
            </a:endParaRPr>
          </a:p>
          <a:p>
            <a:r>
              <a:rPr lang="en-US" b="1" dirty="0">
                <a:latin typeface="Cambria"/>
                <a:ea typeface="Cambria"/>
                <a:cs typeface="Times New Roman"/>
              </a:rPr>
              <a:t> </a:t>
            </a:r>
            <a:endParaRPr lang="en-US" dirty="0">
              <a:latin typeface="Cambria"/>
              <a:ea typeface="Cambria"/>
              <a:cs typeface="Times New Roman"/>
            </a:endParaRPr>
          </a:p>
          <a:p>
            <a:r>
              <a:rPr lang="en-US" b="1" dirty="0">
                <a:latin typeface="Cambria"/>
                <a:ea typeface="Cambria"/>
                <a:cs typeface="Times New Roman"/>
              </a:rPr>
              <a:t>Dual Intensity </a:t>
            </a:r>
            <a:r>
              <a:rPr lang="en-US" dirty="0">
                <a:latin typeface="Cambria"/>
                <a:ea typeface="Cambria"/>
                <a:cs typeface="Times New Roman"/>
              </a:rPr>
              <a:t>is </a:t>
            </a:r>
            <a:r>
              <a:rPr lang="en-US" b="1" dirty="0">
                <a:latin typeface="Cambria"/>
                <a:ea typeface="Cambria"/>
                <a:cs typeface="Times New Roman"/>
              </a:rPr>
              <a:t>practicing and understanding</a:t>
            </a:r>
            <a:r>
              <a:rPr lang="en-US" dirty="0">
                <a:latin typeface="Cambria"/>
                <a:ea typeface="Cambria"/>
                <a:cs typeface="Times New Roman"/>
              </a:rPr>
              <a:t>, both should occur with intensity within the classroom. Teachers create opportunities for students to practice and demonstrate their understanding through </a:t>
            </a:r>
            <a:r>
              <a:rPr lang="en-US" b="1" dirty="0">
                <a:latin typeface="Cambria"/>
                <a:ea typeface="Cambria"/>
                <a:cs typeface="Times New Roman"/>
              </a:rPr>
              <a:t>extended application of math concepts</a:t>
            </a:r>
            <a:r>
              <a:rPr lang="en-US" dirty="0">
                <a:latin typeface="Cambria"/>
                <a:ea typeface="Cambria"/>
                <a:cs typeface="Times New Roman"/>
              </a:rPr>
              <a:t>. </a:t>
            </a:r>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7475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007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665353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solidFill>
                  <a:prstClr val="black"/>
                </a:solidFill>
              </a:rPr>
              <a:t>Mathematically Proficient Students:</a:t>
            </a:r>
          </a:p>
          <a:p>
            <a:pPr marL="174688" indent="-174688" defTabSz="914300">
              <a:buFont typeface="Arial" pitchFamily="34" charset="0"/>
              <a:buChar char="•"/>
              <a:defRPr/>
            </a:pPr>
            <a:r>
              <a:rPr lang="en-US" dirty="0">
                <a:solidFill>
                  <a:prstClr val="black"/>
                </a:solidFill>
              </a:rPr>
              <a:t>Explain the meaning of the problem to themselves</a:t>
            </a:r>
          </a:p>
          <a:p>
            <a:pPr marL="174688" indent="-174688" defTabSz="914300">
              <a:buFont typeface="Arial" pitchFamily="34" charset="0"/>
              <a:buChar char="•"/>
              <a:defRPr/>
            </a:pPr>
            <a:r>
              <a:rPr lang="en-US" dirty="0">
                <a:solidFill>
                  <a:prstClr val="black"/>
                </a:solidFill>
              </a:rPr>
              <a:t>Look for a way to start and note the strategies that will help solve the problem.</a:t>
            </a:r>
          </a:p>
          <a:p>
            <a:pPr marL="174688" indent="-174688" defTabSz="914300">
              <a:buFont typeface="Arial" pitchFamily="34" charset="0"/>
              <a:buChar char="•"/>
              <a:defRPr/>
            </a:pPr>
            <a:r>
              <a:rPr lang="en-US" dirty="0">
                <a:solidFill>
                  <a:prstClr val="black"/>
                </a:solidFill>
              </a:rPr>
              <a:t>Identify and analyze givens, constraints, relationships and goals</a:t>
            </a:r>
          </a:p>
          <a:p>
            <a:pPr marL="174688" indent="-174688" defTabSz="914300">
              <a:buFont typeface="Arial" pitchFamily="34" charset="0"/>
              <a:buChar char="•"/>
              <a:defRPr/>
            </a:pPr>
            <a:r>
              <a:rPr lang="en-US" dirty="0">
                <a:solidFill>
                  <a:prstClr val="black"/>
                </a:solidFill>
              </a:rPr>
              <a:t>Make inferences about the form and meaning of the solution</a:t>
            </a:r>
          </a:p>
          <a:p>
            <a:pPr marL="174688" indent="-174688" defTabSz="914300">
              <a:buFont typeface="Arial" pitchFamily="34" charset="0"/>
              <a:buChar char="•"/>
              <a:defRPr/>
            </a:pPr>
            <a:r>
              <a:rPr lang="en-US" dirty="0">
                <a:solidFill>
                  <a:prstClr val="black"/>
                </a:solidFill>
              </a:rPr>
              <a:t>Design a plan to solve the problem</a:t>
            </a:r>
          </a:p>
          <a:p>
            <a:pPr marL="174688" indent="-174688" defTabSz="914300">
              <a:buFont typeface="Arial" pitchFamily="34" charset="0"/>
              <a:buChar char="•"/>
              <a:defRPr/>
            </a:pPr>
            <a:r>
              <a:rPr lang="en-US" dirty="0">
                <a:solidFill>
                  <a:prstClr val="black"/>
                </a:solidFill>
              </a:rPr>
              <a:t>Use effective problem solving strategies</a:t>
            </a:r>
          </a:p>
          <a:p>
            <a:pPr marL="174688" indent="-174688" defTabSz="914300">
              <a:buFont typeface="Arial" pitchFamily="34" charset="0"/>
              <a:buChar char="•"/>
              <a:defRPr/>
            </a:pPr>
            <a:r>
              <a:rPr lang="en-US" dirty="0">
                <a:solidFill>
                  <a:prstClr val="black"/>
                </a:solidFill>
              </a:rPr>
              <a:t>Evaluate the progress and change the strategy if necessary</a:t>
            </a:r>
          </a:p>
          <a:p>
            <a:pPr marL="174688" indent="-174688" defTabSz="914300">
              <a:buFont typeface="Arial" pitchFamily="34" charset="0"/>
              <a:buChar char="•"/>
              <a:defRPr/>
            </a:pPr>
            <a:r>
              <a:rPr lang="en-US" dirty="0">
                <a:solidFill>
                  <a:prstClr val="black"/>
                </a:solidFill>
              </a:rPr>
              <a:t>Solve the problem using a different method and compare solutions</a:t>
            </a:r>
          </a:p>
          <a:p>
            <a:pPr marL="174688" indent="-174688" defTabSz="914300">
              <a:buFont typeface="Arial" pitchFamily="34" charset="0"/>
              <a:buChar char="•"/>
              <a:defRPr/>
            </a:pPr>
            <a:r>
              <a:rPr lang="en-US" dirty="0">
                <a:solidFill>
                  <a:prstClr val="black"/>
                </a:solidFill>
              </a:rPr>
              <a:t>Ask, “Does this make sense?”</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93075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endParaRPr lang="en-US" dirty="0">
              <a:solidFill>
                <a:prstClr val="black"/>
              </a:solidFill>
            </a:endParaRPr>
          </a:p>
          <a:p>
            <a:pPr defTabSz="914300">
              <a:defRPr/>
            </a:pPr>
            <a:r>
              <a:rPr lang="en-US" dirty="0">
                <a:solidFill>
                  <a:prstClr val="black"/>
                </a:solidFill>
              </a:rPr>
              <a:t>Mathematically proficient students:</a:t>
            </a:r>
          </a:p>
          <a:p>
            <a:pPr defTabSz="914300">
              <a:defRPr/>
            </a:pPr>
            <a:r>
              <a:rPr lang="en-US" dirty="0">
                <a:solidFill>
                  <a:prstClr val="black"/>
                </a:solidFill>
              </a:rPr>
              <a:t>•Make sense of quantities and their relationships in problem solutions.</a:t>
            </a:r>
          </a:p>
          <a:p>
            <a:pPr defTabSz="914300">
              <a:defRPr/>
            </a:pPr>
            <a:r>
              <a:rPr lang="en-US" dirty="0">
                <a:solidFill>
                  <a:prstClr val="black"/>
                </a:solidFill>
              </a:rPr>
              <a:t>•Use two complementary abilities when solving problems involving number relationships.</a:t>
            </a:r>
          </a:p>
          <a:p>
            <a:pPr marL="457149" lvl="1" defTabSz="914300">
              <a:defRPr/>
            </a:pPr>
            <a:r>
              <a:rPr lang="en-US" dirty="0">
                <a:solidFill>
                  <a:prstClr val="black"/>
                </a:solidFill>
              </a:rPr>
              <a:t>Decontextualize-be able to reason abstractly and represent a situation symbolically and manipulate the symbols</a:t>
            </a:r>
          </a:p>
          <a:p>
            <a:pPr marL="457149" lvl="1" defTabSz="914300">
              <a:defRPr/>
            </a:pPr>
            <a:r>
              <a:rPr lang="en-US" dirty="0">
                <a:solidFill>
                  <a:prstClr val="black"/>
                </a:solidFill>
              </a:rPr>
              <a:t>Contextualize-  Make meaning of the symbols in the problem</a:t>
            </a:r>
          </a:p>
          <a:p>
            <a:pPr defTabSz="914300">
              <a:defRPr/>
            </a:pPr>
            <a:r>
              <a:rPr lang="en-US" dirty="0">
                <a:solidFill>
                  <a:prstClr val="black"/>
                </a:solidFill>
              </a:rPr>
              <a:t>•Understand the meaning of quantities and are flexible in the use of operations and their properties.</a:t>
            </a:r>
          </a:p>
          <a:p>
            <a:pPr defTabSz="914300">
              <a:defRPr/>
            </a:pPr>
            <a:r>
              <a:rPr lang="en-US" dirty="0">
                <a:solidFill>
                  <a:prstClr val="black"/>
                </a:solidFill>
              </a:rPr>
              <a:t>•Create a logical representation of the problem</a:t>
            </a:r>
          </a:p>
          <a:p>
            <a:pPr defTabSz="914300">
              <a:defRPr/>
            </a:pPr>
            <a:r>
              <a:rPr lang="en-US" dirty="0">
                <a:solidFill>
                  <a:prstClr val="black"/>
                </a:solidFill>
              </a:rPr>
              <a:t>•Attends to the meaning of quantities, not just how to compute them.</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385839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solidFill>
                  <a:prstClr val="black"/>
                </a:solidFill>
              </a:rPr>
              <a:t>Mathematically proficient students:</a:t>
            </a:r>
          </a:p>
          <a:p>
            <a:pPr defTabSz="914300">
              <a:defRPr/>
            </a:pPr>
            <a:r>
              <a:rPr lang="en-US" dirty="0">
                <a:solidFill>
                  <a:prstClr val="black"/>
                </a:solidFill>
              </a:rPr>
              <a:t>•Analyze problems and used stated mathematical assumptions, definitions, and established results in constructing arguments.</a:t>
            </a:r>
          </a:p>
          <a:p>
            <a:pPr defTabSz="914300">
              <a:defRPr/>
            </a:pPr>
            <a:r>
              <a:rPr lang="en-US" dirty="0">
                <a:solidFill>
                  <a:prstClr val="black"/>
                </a:solidFill>
              </a:rPr>
              <a:t>•Justify conclusions with mathematical ideas</a:t>
            </a:r>
          </a:p>
          <a:p>
            <a:pPr defTabSz="914300">
              <a:defRPr/>
            </a:pPr>
            <a:r>
              <a:rPr lang="en-US" dirty="0">
                <a:solidFill>
                  <a:prstClr val="black"/>
                </a:solidFill>
              </a:rPr>
              <a:t>•Listen to arguments of others and ask useful questions to determine if an argument makes sense.</a:t>
            </a:r>
          </a:p>
          <a:p>
            <a:pPr defTabSz="914300">
              <a:defRPr/>
            </a:pPr>
            <a:r>
              <a:rPr lang="en-US" dirty="0">
                <a:solidFill>
                  <a:prstClr val="black"/>
                </a:solidFill>
              </a:rPr>
              <a:t>•Ask clarifying questions or suggest ideas to improve/revise the argument.</a:t>
            </a:r>
          </a:p>
          <a:p>
            <a:pPr defTabSz="914300">
              <a:defRPr/>
            </a:pPr>
            <a:r>
              <a:rPr lang="en-US" dirty="0">
                <a:solidFill>
                  <a:prstClr val="black"/>
                </a:solidFill>
              </a:rPr>
              <a:t>•Compare two arguments and determine correct or flawed logic.</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035904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solidFill>
                  <a:prstClr val="black"/>
                </a:solidFill>
              </a:rPr>
              <a:t>Mathematically proficient students:</a:t>
            </a:r>
          </a:p>
          <a:p>
            <a:pPr defTabSz="914300">
              <a:defRPr/>
            </a:pPr>
            <a:r>
              <a:rPr lang="en-US" dirty="0">
                <a:solidFill>
                  <a:prstClr val="black"/>
                </a:solidFill>
              </a:rPr>
              <a:t>•Understand this is a way to reason quantitatively and abstractly (able to decontextualize and contextualize).</a:t>
            </a:r>
          </a:p>
          <a:p>
            <a:pPr defTabSz="914300">
              <a:defRPr/>
            </a:pPr>
            <a:r>
              <a:rPr lang="en-US" dirty="0">
                <a:solidFill>
                  <a:prstClr val="black"/>
                </a:solidFill>
              </a:rPr>
              <a:t>•Apply the math they know to solve problems in everyday life.</a:t>
            </a:r>
          </a:p>
          <a:p>
            <a:pPr defTabSz="914300">
              <a:defRPr/>
            </a:pPr>
            <a:r>
              <a:rPr lang="en-US" dirty="0">
                <a:solidFill>
                  <a:prstClr val="black"/>
                </a:solidFill>
              </a:rPr>
              <a:t>•Are able to simplify a complex problem and identify important quantities to look at relationships.</a:t>
            </a:r>
          </a:p>
          <a:p>
            <a:pPr defTabSz="914300">
              <a:defRPr/>
            </a:pPr>
            <a:r>
              <a:rPr lang="en-US" dirty="0">
                <a:solidFill>
                  <a:prstClr val="black"/>
                </a:solidFill>
              </a:rPr>
              <a:t>•Represent mathematics to describe a situation either with an equation or a diagram and interpret the results of a mathematical situation.</a:t>
            </a:r>
          </a:p>
          <a:p>
            <a:pPr defTabSz="914300">
              <a:defRPr/>
            </a:pPr>
            <a:r>
              <a:rPr lang="en-US" dirty="0">
                <a:solidFill>
                  <a:prstClr val="black"/>
                </a:solidFill>
              </a:rPr>
              <a:t>•Reflect on whether the results make sense possibly improving/revising the model.</a:t>
            </a:r>
          </a:p>
          <a:p>
            <a:pPr defTabSz="914300">
              <a:defRPr/>
            </a:pPr>
            <a:r>
              <a:rPr lang="en-US" dirty="0">
                <a:solidFill>
                  <a:prstClr val="black"/>
                </a:solidFill>
              </a:rPr>
              <a:t>•Ask,  “ How can I represent this mathematically?”</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52875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solidFill>
                  <a:prstClr val="black"/>
                </a:solidFill>
              </a:rPr>
              <a:t>Mathematically proficient students:</a:t>
            </a:r>
          </a:p>
          <a:p>
            <a:pPr marL="174688" indent="-174688" defTabSz="914300">
              <a:buFont typeface="Arial" pitchFamily="34" charset="0"/>
              <a:buChar char="•"/>
              <a:defRPr/>
            </a:pPr>
            <a:r>
              <a:rPr lang="en-US" dirty="0">
                <a:solidFill>
                  <a:prstClr val="black"/>
                </a:solidFill>
              </a:rPr>
              <a:t>Use available tools recognizing the strengths and limitations of each.</a:t>
            </a:r>
          </a:p>
          <a:p>
            <a:pPr marL="174688" indent="-174688" defTabSz="914300">
              <a:buFont typeface="Arial" pitchFamily="34" charset="0"/>
              <a:buChar char="•"/>
              <a:defRPr/>
            </a:pPr>
            <a:r>
              <a:rPr lang="en-US" dirty="0">
                <a:solidFill>
                  <a:prstClr val="black"/>
                </a:solidFill>
              </a:rPr>
              <a:t>Use estimation and other mathematical knowledge to detect possible errors.</a:t>
            </a:r>
          </a:p>
          <a:p>
            <a:pPr marL="174688" indent="-174688" defTabSz="914300">
              <a:buFont typeface="Arial" pitchFamily="34" charset="0"/>
              <a:buChar char="•"/>
              <a:defRPr/>
            </a:pPr>
            <a:r>
              <a:rPr lang="en-US" dirty="0">
                <a:solidFill>
                  <a:prstClr val="black"/>
                </a:solidFill>
              </a:rPr>
              <a:t>Identify relevant external mathematical resources to pose and solve problems.</a:t>
            </a:r>
          </a:p>
          <a:p>
            <a:pPr marL="174688" indent="-174688" defTabSz="914300">
              <a:buFont typeface="Arial" pitchFamily="34" charset="0"/>
              <a:buChar char="•"/>
              <a:defRPr/>
            </a:pPr>
            <a:r>
              <a:rPr lang="en-US" dirty="0">
                <a:solidFill>
                  <a:prstClr val="black"/>
                </a:solidFill>
              </a:rPr>
              <a:t>Use technological tools to deepen their understanding of mathematics.</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016271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solidFill>
                  <a:prstClr val="black"/>
                </a:solidFill>
              </a:rPr>
              <a:t>Mathematically proficient students:</a:t>
            </a:r>
          </a:p>
          <a:p>
            <a:pPr defTabSz="914300">
              <a:defRPr/>
            </a:pPr>
            <a:r>
              <a:rPr lang="en-US" dirty="0">
                <a:solidFill>
                  <a:prstClr val="black"/>
                </a:solidFill>
              </a:rPr>
              <a:t>•Communicate precisely with others and try to use clear mathematical language when discussing their reasoning.</a:t>
            </a:r>
          </a:p>
          <a:p>
            <a:pPr defTabSz="914300">
              <a:defRPr/>
            </a:pPr>
            <a:r>
              <a:rPr lang="en-US" dirty="0">
                <a:solidFill>
                  <a:prstClr val="black"/>
                </a:solidFill>
              </a:rPr>
              <a:t>•Understand meanings of symbols used in mathematics and can label quantities appropriately.</a:t>
            </a:r>
          </a:p>
          <a:p>
            <a:pPr defTabSz="914300">
              <a:defRPr/>
            </a:pPr>
            <a:r>
              <a:rPr lang="en-US" dirty="0">
                <a:solidFill>
                  <a:prstClr val="black"/>
                </a:solidFill>
              </a:rPr>
              <a:t>•Express numerical answers with a degree of precision appropriate for the problem context.</a:t>
            </a:r>
          </a:p>
          <a:p>
            <a:pPr defTabSz="914300">
              <a:defRPr/>
            </a:pPr>
            <a:r>
              <a:rPr lang="en-US" dirty="0">
                <a:solidFill>
                  <a:prstClr val="black"/>
                </a:solidFill>
              </a:rPr>
              <a:t>•Calculate efficiently and accurately.</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00535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solidFill>
                  <a:prstClr val="black"/>
                </a:solidFill>
              </a:rPr>
              <a:t>Mathematically proficient students:</a:t>
            </a:r>
          </a:p>
          <a:p>
            <a:pPr defTabSz="914300">
              <a:defRPr/>
            </a:pPr>
            <a:r>
              <a:rPr lang="en-US" dirty="0">
                <a:solidFill>
                  <a:prstClr val="black"/>
                </a:solidFill>
              </a:rPr>
              <a:t>•Apply general mathematical rules to specific situations.</a:t>
            </a:r>
          </a:p>
          <a:p>
            <a:pPr defTabSz="914300">
              <a:defRPr/>
            </a:pPr>
            <a:r>
              <a:rPr lang="en-US" dirty="0">
                <a:solidFill>
                  <a:prstClr val="black"/>
                </a:solidFill>
              </a:rPr>
              <a:t>•Look for overall structure and patterns in mathematics.</a:t>
            </a:r>
          </a:p>
          <a:p>
            <a:pPr defTabSz="914300">
              <a:defRPr/>
            </a:pPr>
            <a:r>
              <a:rPr lang="en-US" dirty="0">
                <a:solidFill>
                  <a:prstClr val="black"/>
                </a:solidFill>
              </a:rPr>
              <a:t>•See complicated things as single object or as being composed of several objects.</a:t>
            </a:r>
          </a:p>
          <a:p>
            <a:pPr defTabSz="914300">
              <a:defRPr/>
            </a:pPr>
            <a:r>
              <a:rPr lang="en-US" dirty="0">
                <a:solidFill>
                  <a:prstClr val="black"/>
                </a:solidFill>
              </a:rPr>
              <a:t>•Be able to look at problems from a different perspective.</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32118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Alaska ELA Standards are organized in four content areas. Reading, Writing speaking and Listening and Language.</a:t>
            </a:r>
          </a:p>
        </p:txBody>
      </p:sp>
      <p:sp>
        <p:nvSpPr>
          <p:cNvPr id="4" name="Slide Number Placeholder 3"/>
          <p:cNvSpPr>
            <a:spLocks noGrp="1"/>
          </p:cNvSpPr>
          <p:nvPr>
            <p:ph type="sldNum" sz="quarter" idx="5"/>
          </p:nvPr>
        </p:nvSpPr>
        <p:spPr/>
        <p:txBody>
          <a:bodyPr/>
          <a:lstStyle/>
          <a:p>
            <a:pPr>
              <a:defRPr/>
            </a:pPr>
            <a:fld id="{56DFAB42-9BCB-4801-A24F-44BB0E6DF33C}"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a:solidFill>
                  <a:prstClr val="black"/>
                </a:solidFill>
              </a:rPr>
              <a:t>Mathematically proficient students:</a:t>
            </a:r>
          </a:p>
          <a:p>
            <a:pPr defTabSz="914300">
              <a:defRPr/>
            </a:pPr>
            <a:r>
              <a:rPr lang="en-US" dirty="0">
                <a:solidFill>
                  <a:prstClr val="black"/>
                </a:solidFill>
              </a:rPr>
              <a:t>•See repeated calculations and look for generalizations and shortcuts.</a:t>
            </a:r>
          </a:p>
          <a:p>
            <a:pPr defTabSz="914300">
              <a:defRPr/>
            </a:pPr>
            <a:r>
              <a:rPr lang="en-US" dirty="0">
                <a:solidFill>
                  <a:prstClr val="black"/>
                </a:solidFill>
              </a:rPr>
              <a:t>•See the overall process of the problem and still attend to details.</a:t>
            </a:r>
          </a:p>
          <a:p>
            <a:pPr defTabSz="914300">
              <a:defRPr/>
            </a:pPr>
            <a:r>
              <a:rPr lang="en-US" dirty="0">
                <a:solidFill>
                  <a:prstClr val="black"/>
                </a:solidFill>
              </a:rPr>
              <a:t>•Understand the broader application of patterns and see the structure in similar situations.</a:t>
            </a:r>
          </a:p>
          <a:p>
            <a:pPr defTabSz="914300">
              <a:defRPr/>
            </a:pPr>
            <a:r>
              <a:rPr lang="en-US" dirty="0">
                <a:solidFill>
                  <a:prstClr val="black"/>
                </a:solidFill>
              </a:rPr>
              <a:t>•Continually evaluate the reasonableness of their intermediate results.</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0932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deep</a:t>
            </a:r>
            <a:r>
              <a:rPr lang="en-US" baseline="0" dirty="0" smtClean="0"/>
              <a:t> understanding of mathematical concepts occurs where the content standards (the what) and the mathematical practices (the how) intersect.</a:t>
            </a:r>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7074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81" indent="-342881" defTabSz="914350">
              <a:spcBef>
                <a:spcPct val="20000"/>
              </a:spcBef>
              <a:buFont typeface="Arial" pitchFamily="34" charset="0"/>
              <a:buChar char="•"/>
              <a:defRPr/>
            </a:pPr>
            <a:r>
              <a:rPr lang="en-US" sz="2500" dirty="0">
                <a:solidFill>
                  <a:srgbClr val="000000"/>
                </a:solidFill>
                <a:latin typeface="Microsoft JhengHei" panose="020B0604030504040204" pitchFamily="34" charset="-120"/>
                <a:ea typeface="Microsoft JhengHei" panose="020B0604030504040204" pitchFamily="34" charset="-120"/>
              </a:rPr>
              <a:t>Activities that give students the opportunity to demonstrate their understanding and mastery of math skills and concepts covered in class.</a:t>
            </a:r>
          </a:p>
          <a:p>
            <a:pPr marL="342881" indent="-342881" defTabSz="914350">
              <a:spcBef>
                <a:spcPct val="20000"/>
              </a:spcBef>
              <a:buFont typeface="Arial" pitchFamily="34" charset="0"/>
              <a:buChar char="•"/>
              <a:defRPr/>
            </a:pPr>
            <a:r>
              <a:rPr lang="en-US" sz="2500" dirty="0">
                <a:solidFill>
                  <a:srgbClr val="000000"/>
                </a:solidFill>
                <a:latin typeface="Microsoft JhengHei" panose="020B0604030504040204" pitchFamily="34" charset="-120"/>
                <a:ea typeface="Microsoft JhengHei" panose="020B0604030504040204" pitchFamily="34" charset="-120"/>
              </a:rPr>
              <a:t>Students </a:t>
            </a:r>
          </a:p>
          <a:p>
            <a:pPr marL="742909" lvl="1" indent="-285734" defTabSz="914350">
              <a:spcBef>
                <a:spcPct val="20000"/>
              </a:spcBef>
              <a:buFont typeface="Arial" pitchFamily="34" charset="0"/>
              <a:buChar char="–"/>
              <a:defRPr/>
            </a:pPr>
            <a:r>
              <a:rPr lang="en-US" sz="2200" dirty="0">
                <a:solidFill>
                  <a:srgbClr val="000000"/>
                </a:solidFill>
                <a:latin typeface="Microsoft JhengHei" panose="020B0604030504040204" pitchFamily="34" charset="-120"/>
                <a:ea typeface="Microsoft JhengHei" panose="020B0604030504040204" pitchFamily="34" charset="-120"/>
              </a:rPr>
              <a:t>Use an organized approach using one or more strategies</a:t>
            </a:r>
          </a:p>
          <a:p>
            <a:pPr marL="742909" lvl="1" indent="-285734" defTabSz="914350">
              <a:spcBef>
                <a:spcPct val="20000"/>
              </a:spcBef>
              <a:buFont typeface="Arial" pitchFamily="34" charset="0"/>
              <a:buChar char="–"/>
              <a:defRPr/>
            </a:pPr>
            <a:r>
              <a:rPr lang="en-US" sz="2200" dirty="0">
                <a:solidFill>
                  <a:srgbClr val="000000"/>
                </a:solidFill>
                <a:latin typeface="Microsoft JhengHei" panose="020B0604030504040204" pitchFamily="34" charset="-120"/>
                <a:ea typeface="Microsoft JhengHei" panose="020B0604030504040204" pitchFamily="34" charset="-120"/>
              </a:rPr>
              <a:t>Explain the steps and strategies used to complete the task</a:t>
            </a:r>
          </a:p>
          <a:p>
            <a:pPr marL="742909" lvl="1" indent="-285734" defTabSz="914350">
              <a:spcBef>
                <a:spcPct val="20000"/>
              </a:spcBef>
              <a:buFont typeface="Arial" pitchFamily="34" charset="0"/>
              <a:buChar char="–"/>
              <a:defRPr/>
            </a:pPr>
            <a:r>
              <a:rPr lang="en-US" sz="2200" dirty="0">
                <a:solidFill>
                  <a:srgbClr val="000000"/>
                </a:solidFill>
                <a:latin typeface="Microsoft JhengHei" panose="020B0604030504040204" pitchFamily="34" charset="-120"/>
                <a:ea typeface="Microsoft JhengHei" panose="020B0604030504040204" pitchFamily="34" charset="-120"/>
              </a:rPr>
              <a:t>Show evidence of checking answers for correctness and reasonableness.</a:t>
            </a:r>
          </a:p>
          <a:p>
            <a:pPr marL="342881" indent="-342881" defTabSz="914350">
              <a:spcBef>
                <a:spcPct val="20000"/>
              </a:spcBef>
              <a:buFont typeface="Arial" pitchFamily="34" charset="0"/>
              <a:buChar char="•"/>
              <a:defRPr/>
            </a:pPr>
            <a:r>
              <a:rPr lang="en-US" sz="2500" dirty="0">
                <a:solidFill>
                  <a:srgbClr val="000000"/>
                </a:solidFill>
                <a:latin typeface="Microsoft JhengHei" panose="020B0604030504040204" pitchFamily="34" charset="-120"/>
                <a:ea typeface="Microsoft JhengHei" panose="020B0604030504040204" pitchFamily="34" charset="-120"/>
              </a:rPr>
              <a:t>The tasks require analysis to explain the methods used and the reasoning behind choosing the method.</a:t>
            </a:r>
          </a:p>
          <a:p>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367868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participants do</a:t>
            </a:r>
            <a:r>
              <a:rPr lang="en-US" baseline="0" dirty="0" smtClean="0"/>
              <a:t> the Odd Numbers performance task (2 slides) working in pairs.</a:t>
            </a:r>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00059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performance task that guides students</a:t>
            </a:r>
            <a:r>
              <a:rPr lang="en-US" baseline="0" dirty="0" smtClean="0"/>
              <a:t> through a process. There is room for open ended thinking and conversation within the structure of the task.</a:t>
            </a:r>
          </a:p>
          <a:p>
            <a:endParaRPr lang="en-US" baseline="0" dirty="0" smtClean="0"/>
          </a:p>
          <a:p>
            <a:r>
              <a:rPr lang="en-US" baseline="0" dirty="0" smtClean="0"/>
              <a:t>This would be a good example of how a teacher could introduce  performance tasks.</a:t>
            </a:r>
            <a:endParaRPr lang="en-US" dirty="0"/>
          </a:p>
        </p:txBody>
      </p:sp>
      <p:sp>
        <p:nvSpPr>
          <p:cNvPr id="4" name="Slide Number Placeholder 3"/>
          <p:cNvSpPr>
            <a:spLocks noGrp="1"/>
          </p:cNvSpPr>
          <p:nvPr>
            <p:ph type="sldNum" sz="quarter" idx="10"/>
          </p:nvPr>
        </p:nvSpPr>
        <p:spPr/>
        <p:txBody>
          <a:bodyPr/>
          <a:lstStyle/>
          <a:p>
            <a:fld id="{D1EFDC40-C5DC-46B6-B9F5-0E10189A601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0838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Each content area has a set of Anchor Standards. These are those standards that were identified as what students should be able to do by the end High School to be ready for college or a chosen career. The standards are the organized into clusters called strands. </a:t>
            </a:r>
          </a:p>
          <a:p>
            <a:pPr eaLnBrk="1" hangingPunct="1">
              <a:spcBef>
                <a:spcPct val="0"/>
              </a:spcBef>
            </a:pPr>
            <a:endParaRPr lang="en-US" altLang="en-US" smtClean="0"/>
          </a:p>
          <a:p>
            <a:pPr eaLnBrk="1" hangingPunct="1">
              <a:spcBef>
                <a:spcPct val="0"/>
              </a:spcBef>
            </a:pPr>
            <a:r>
              <a:rPr lang="en-US" altLang="en-US" smtClean="0"/>
              <a:t> </a:t>
            </a:r>
          </a:p>
          <a:p>
            <a:endParaRPr lang="en-US" altLang="en-US" smtClean="0"/>
          </a:p>
        </p:txBody>
      </p:sp>
      <p:sp>
        <p:nvSpPr>
          <p:cNvPr id="4" name="Slide Number Placeholder 3"/>
          <p:cNvSpPr>
            <a:spLocks noGrp="1"/>
          </p:cNvSpPr>
          <p:nvPr>
            <p:ph type="sldNum" sz="quarter" idx="5"/>
          </p:nvPr>
        </p:nvSpPr>
        <p:spPr/>
        <p:txBody>
          <a:bodyPr/>
          <a:lstStyle/>
          <a:p>
            <a:pPr>
              <a:defRPr/>
            </a:pPr>
            <a:fld id="{A3E40D8F-A35B-448F-89BC-4E216FED633E}"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79"/>
            <a:r>
              <a:rPr lang="en-US" altLang="en-US" smtClean="0"/>
              <a:t>Welcome to an Introduction to the Alaska English/Language Arts &amp; Mathematics Standards.</a:t>
            </a:r>
          </a:p>
          <a:p>
            <a:pPr defTabSz="912879"/>
            <a:endParaRPr lang="en-US" altLang="en-US" smtClean="0"/>
          </a:p>
        </p:txBody>
      </p:sp>
      <p:sp>
        <p:nvSpPr>
          <p:cNvPr id="4" name="Slide Number Placeholder 3"/>
          <p:cNvSpPr>
            <a:spLocks noGrp="1"/>
          </p:cNvSpPr>
          <p:nvPr>
            <p:ph type="sldNum" sz="quarter" idx="5"/>
          </p:nvPr>
        </p:nvSpPr>
        <p:spPr/>
        <p:txBody>
          <a:bodyPr/>
          <a:lstStyle/>
          <a:p>
            <a:pPr>
              <a:defRPr/>
            </a:pPr>
            <a:fld id="{416626E7-1650-4B10-A470-67FD63AA785B}"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79"/>
            <a:r>
              <a:rPr lang="en-US" altLang="en-US" smtClean="0"/>
              <a:t>Welcome to an Introduction to the Alaska English/Language Arts &amp; Mathematics Standards.</a:t>
            </a:r>
          </a:p>
          <a:p>
            <a:pPr defTabSz="912879"/>
            <a:endParaRPr lang="en-US" altLang="en-US" smtClean="0"/>
          </a:p>
        </p:txBody>
      </p:sp>
      <p:sp>
        <p:nvSpPr>
          <p:cNvPr id="4" name="Slide Number Placeholder 3"/>
          <p:cNvSpPr>
            <a:spLocks noGrp="1"/>
          </p:cNvSpPr>
          <p:nvPr>
            <p:ph type="sldNum" sz="quarter" idx="5"/>
          </p:nvPr>
        </p:nvSpPr>
        <p:spPr/>
        <p:txBody>
          <a:bodyPr/>
          <a:lstStyle/>
          <a:p>
            <a:pPr>
              <a:defRPr/>
            </a:pPr>
            <a:fld id="{6954A13A-5806-46E6-BD95-54983A5192EC}" type="slidenum">
              <a:rPr lang="en-US">
                <a:solidFill>
                  <a:prstClr val="black"/>
                </a:solidFill>
              </a:rPr>
              <a:pPr>
                <a:defRPr/>
              </a:pPr>
              <a:t>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content area of Reading is divided into focus areas. Reading literature (10 standard), reading informational texts (10 standards) and at grades k-5 reading foundational skills. The speaking and listening Content area contains 6 standards and the language content area which also contains 6 standards includes vocabulary and conventions. Vocabulary and conventions are treated in their own strand not because these areas should be handled in isolation, but because their use extends across reading, writing, speaking and listening. </a:t>
            </a:r>
          </a:p>
        </p:txBody>
      </p:sp>
      <p:sp>
        <p:nvSpPr>
          <p:cNvPr id="4" name="Slide Number Placeholder 3"/>
          <p:cNvSpPr>
            <a:spLocks noGrp="1"/>
          </p:cNvSpPr>
          <p:nvPr>
            <p:ph type="sldNum" sz="quarter" idx="5"/>
          </p:nvPr>
        </p:nvSpPr>
        <p:spPr/>
        <p:txBody>
          <a:bodyPr/>
          <a:lstStyle/>
          <a:p>
            <a:pPr>
              <a:defRPr/>
            </a:pPr>
            <a:fld id="{44E9A460-E626-4565-B039-F358C2F157C2}"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anchor standards are then backward mapped  to the grade specific standard. Those are the expectation of a particular Anchor Standard in a particular grade level. The grade specific standards are organized by individual grades in kindergarten through grade 8.  In high school the standards are organized in grade bands of 9-10 and 11-12.</a:t>
            </a:r>
          </a:p>
          <a:p>
            <a:endParaRPr lang="en-US" altLang="en-US" smtClean="0"/>
          </a:p>
          <a:p>
            <a:r>
              <a:rPr lang="en-US" altLang="en-US" smtClean="0"/>
              <a:t>The standards for these skills are targeted in grades K-5. The expectation is that these skills should be mastered by 5th grade so they can be utilized throughout the rest of a student's academic career.</a:t>
            </a:r>
          </a:p>
          <a:p>
            <a:endParaRPr lang="en-US" altLang="en-US" smtClean="0"/>
          </a:p>
          <a:p>
            <a:r>
              <a:rPr lang="en-US" altLang="en-US" smtClean="0"/>
              <a:t>Also as a part of the Alaska Standards for ELA are the Standards for Literacy in History/Social Studies, Science, and Technical Subjects in grades 6-12</a:t>
            </a:r>
          </a:p>
        </p:txBody>
      </p:sp>
      <p:sp>
        <p:nvSpPr>
          <p:cNvPr id="4" name="Slide Number Placeholder 3"/>
          <p:cNvSpPr>
            <a:spLocks noGrp="1"/>
          </p:cNvSpPr>
          <p:nvPr>
            <p:ph type="sldNum" sz="quarter" idx="5"/>
          </p:nvPr>
        </p:nvSpPr>
        <p:spPr/>
        <p:txBody>
          <a:bodyPr/>
          <a:lstStyle/>
          <a:p>
            <a:pPr>
              <a:defRPr/>
            </a:pPr>
            <a:fld id="{AA3B5248-0218-4185-9B84-D173361C8EF7}"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532"/>
            <a:r>
              <a:rPr lang="en-US" altLang="en-US" smtClean="0"/>
              <a:t>These standards do not address the content a student will be required to know about the subjects of History/Social Studies, Science, and Technical Subjects in grades 6-12. What these standards address is LITERACY within those content areas, or, how to read and write within these disciplines.</a:t>
            </a:r>
          </a:p>
          <a:p>
            <a:pPr defTabSz="903532"/>
            <a:r>
              <a:rPr lang="en-US" altLang="en-US" smtClean="0"/>
              <a:t>There are only standards for reading and writing, have the same anchor standards as reading and writing and are grouped into 3 grade groups, 6-8, 9-10, 11-12.</a:t>
            </a:r>
          </a:p>
        </p:txBody>
      </p:sp>
      <p:sp>
        <p:nvSpPr>
          <p:cNvPr id="4" name="Slide Number Placeholder 3"/>
          <p:cNvSpPr>
            <a:spLocks noGrp="1"/>
          </p:cNvSpPr>
          <p:nvPr>
            <p:ph type="sldNum" sz="quarter" idx="5"/>
          </p:nvPr>
        </p:nvSpPr>
        <p:spPr/>
        <p:txBody>
          <a:bodyPr/>
          <a:lstStyle/>
          <a:p>
            <a:pPr>
              <a:defRPr/>
            </a:pPr>
            <a:fld id="{F64DADE9-7F2F-4766-B2B7-57F9F27E8749}"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are key contacts for the new Alaska Standards.  </a:t>
            </a:r>
          </a:p>
        </p:txBody>
      </p:sp>
      <p:sp>
        <p:nvSpPr>
          <p:cNvPr id="4" name="Slide Number Placeholder 3"/>
          <p:cNvSpPr>
            <a:spLocks noGrp="1"/>
          </p:cNvSpPr>
          <p:nvPr>
            <p:ph type="sldNum" sz="quarter" idx="5"/>
          </p:nvPr>
        </p:nvSpPr>
        <p:spPr/>
        <p:txBody>
          <a:bodyPr/>
          <a:lstStyle/>
          <a:p>
            <a:pPr>
              <a:defRPr/>
            </a:pPr>
            <a:fld id="{8A00B929-F5EF-4003-9978-2B4D0E9BF99B}" type="slidenum">
              <a:rPr lang="en-US" smtClean="0">
                <a:solidFill>
                  <a:prstClr val="black"/>
                </a:solidFill>
              </a:rPr>
              <a:pPr>
                <a:defRPr/>
              </a:pPr>
              <a:t>29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458200" y="5638800"/>
            <a:ext cx="685800" cy="365125"/>
          </a:xfrm>
        </p:spPr>
        <p:txBody>
          <a:bodyPr/>
          <a:lstStyle>
            <a:lvl1pPr algn="ctr">
              <a:defRPr/>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272130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DB0CB96-07D7-45EB-B4E2-F00DA69250A4}" type="datetime1">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8109649-DAE6-42BA-9B34-826F0E2B71B9}" type="slidenum">
              <a:rPr lang="en-US"/>
              <a:pPr>
                <a:defRPr/>
              </a:pPr>
              <a:t>‹#›</a:t>
            </a:fld>
            <a:endParaRPr lang="en-US"/>
          </a:p>
        </p:txBody>
      </p:sp>
    </p:spTree>
    <p:extLst>
      <p:ext uri="{BB962C8B-B14F-4D97-AF65-F5344CB8AC3E}">
        <p14:creationId xmlns:p14="http://schemas.microsoft.com/office/powerpoint/2010/main" val="138518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5677162-DA28-42BB-89BE-8811099957E7}" type="datetime1">
              <a:rPr lang="en-US"/>
              <a:pPr>
                <a:defRPr/>
              </a:pPr>
              <a:t>10/31/2013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2C5CE9B-4092-4794-807B-E6F9D4E25966}" type="slidenum">
              <a:rPr lang="en-US"/>
              <a:pPr>
                <a:defRPr/>
              </a:pPr>
              <a:t>‹#›</a:t>
            </a:fld>
            <a:endParaRPr lang="en-US"/>
          </a:p>
        </p:txBody>
      </p:sp>
    </p:spTree>
    <p:extLst>
      <p:ext uri="{BB962C8B-B14F-4D97-AF65-F5344CB8AC3E}">
        <p14:creationId xmlns:p14="http://schemas.microsoft.com/office/powerpoint/2010/main" val="78258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AF5D1E2-9747-4CDE-A81F-893D6F403563}" type="datetime1">
              <a:rPr lang="en-US"/>
              <a:pPr>
                <a:defRPr/>
              </a:pPr>
              <a:t>10/31/2013</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9975414-6A12-43E9-A472-8C2B10144390}" type="slidenum">
              <a:rPr lang="en-US"/>
              <a:pPr>
                <a:defRPr/>
              </a:pPr>
              <a:t>‹#›</a:t>
            </a:fld>
            <a:endParaRPr lang="en-US"/>
          </a:p>
        </p:txBody>
      </p:sp>
    </p:spTree>
    <p:extLst>
      <p:ext uri="{BB962C8B-B14F-4D97-AF65-F5344CB8AC3E}">
        <p14:creationId xmlns:p14="http://schemas.microsoft.com/office/powerpoint/2010/main" val="134255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A7EC850-DD53-4D64-9283-A3866A7A09FF}" type="datetime1">
              <a:rPr lang="en-US"/>
              <a:pPr>
                <a:defRPr/>
              </a:pPr>
              <a:t>10/31/2013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566C47A-5AD3-4A79-B4DB-0D5FBB32A0CD}" type="slidenum">
              <a:rPr lang="en-US"/>
              <a:pPr>
                <a:defRPr/>
              </a:pPr>
              <a:t>‹#›</a:t>
            </a:fld>
            <a:endParaRPr lang="en-US"/>
          </a:p>
        </p:txBody>
      </p:sp>
    </p:spTree>
    <p:extLst>
      <p:ext uri="{BB962C8B-B14F-4D97-AF65-F5344CB8AC3E}">
        <p14:creationId xmlns:p14="http://schemas.microsoft.com/office/powerpoint/2010/main" val="2161371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58B0E12-AECC-49D2-BE65-54B7E488F3F9}" type="datetime1">
              <a:rPr lang="en-US"/>
              <a:pPr>
                <a:defRPr/>
              </a:pPr>
              <a:t>10/31/2013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7AF17D2-7B9C-4DBF-9D7E-6CC26A2743F5}" type="slidenum">
              <a:rPr lang="en-US"/>
              <a:pPr>
                <a:defRPr/>
              </a:pPr>
              <a:t>‹#›</a:t>
            </a:fld>
            <a:endParaRPr lang="en-US"/>
          </a:p>
        </p:txBody>
      </p:sp>
    </p:spTree>
    <p:extLst>
      <p:ext uri="{BB962C8B-B14F-4D97-AF65-F5344CB8AC3E}">
        <p14:creationId xmlns:p14="http://schemas.microsoft.com/office/powerpoint/2010/main" val="285063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fontAlgn="base">
              <a:spcBef>
                <a:spcPct val="0"/>
              </a:spcBef>
              <a:spcAft>
                <a:spcPct val="0"/>
              </a:spcAft>
              <a:defRPr>
                <a:latin typeface="Arial" pitchFamily="34" charset="0"/>
              </a:defRPr>
            </a:lvl1pPr>
          </a:lstStyle>
          <a:p>
            <a:pPr>
              <a:defRPr/>
            </a:pPr>
            <a:fld id="{5994BC83-330F-466F-9C95-CB2292EFE8FF}" type="datetime1">
              <a:rPr lang="en-US"/>
              <a:pPr>
                <a:defRPr/>
              </a:pPr>
              <a:t>10/31/2013</a:t>
            </a:fld>
            <a:endParaRPr lang="en-US"/>
          </a:p>
        </p:txBody>
      </p:sp>
      <p:sp>
        <p:nvSpPr>
          <p:cNvPr id="6" name="Footer Placeholder 5"/>
          <p:cNvSpPr>
            <a:spLocks noGrp="1"/>
          </p:cNvSpPr>
          <p:nvPr>
            <p:ph type="ftr" sz="quarter" idx="15"/>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6"/>
          </p:nvPr>
        </p:nvSpPr>
        <p:spPr/>
        <p:txBody>
          <a:bodyPr/>
          <a:lstStyle>
            <a:lvl1pPr fontAlgn="base">
              <a:spcBef>
                <a:spcPct val="0"/>
              </a:spcBef>
              <a:spcAft>
                <a:spcPct val="0"/>
              </a:spcAft>
              <a:defRPr>
                <a:latin typeface="Arial" pitchFamily="34" charset="0"/>
              </a:defRPr>
            </a:lvl1pPr>
          </a:lstStyle>
          <a:p>
            <a:pPr>
              <a:defRPr/>
            </a:pPr>
            <a:fld id="{379245C1-86E1-4899-BC9F-DF7F36F5F99C}" type="slidenum">
              <a:rPr lang="en-US"/>
              <a:pPr>
                <a:defRPr/>
              </a:pPr>
              <a:t>‹#›</a:t>
            </a:fld>
            <a:endParaRPr lang="en-US"/>
          </a:p>
        </p:txBody>
      </p:sp>
    </p:spTree>
    <p:extLst>
      <p:ext uri="{BB962C8B-B14F-4D97-AF65-F5344CB8AC3E}">
        <p14:creationId xmlns:p14="http://schemas.microsoft.com/office/powerpoint/2010/main" val="109107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84F5B6D-8BCC-46B8-8445-85F2A05101C9}" type="datetime1">
              <a:rPr lang="en-US"/>
              <a:pPr>
                <a:defRPr/>
              </a:pPr>
              <a:t>10/31/2013</a:t>
            </a:fld>
            <a:endParaRPr lang="en-US"/>
          </a:p>
        </p:txBody>
      </p:sp>
      <p:sp>
        <p:nvSpPr>
          <p:cNvPr id="6" name="Slide Number Placeholder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2DA005A1-2A81-4AF1-BAEF-B7AC5EBF17EF}" type="slidenum">
              <a:rPr lang="en-US"/>
              <a:pPr>
                <a:defRPr/>
              </a:pPr>
              <a:t>‹#›</a:t>
            </a:fld>
            <a:endParaRPr lang="en-US"/>
          </a:p>
        </p:txBody>
      </p:sp>
      <p:sp>
        <p:nvSpPr>
          <p:cNvPr id="7" name="Footer Placeholder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289708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37A2170-F5E0-4235-B5AC-D2E9128F2FD1}" type="datetime1">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76D0E58-1AE5-4FF4-A84D-F35AC2FDF00B}" type="slidenum">
              <a:rPr lang="en-US"/>
              <a:pPr>
                <a:defRPr/>
              </a:pPr>
              <a:t>‹#›</a:t>
            </a:fld>
            <a:endParaRPr lang="en-US"/>
          </a:p>
        </p:txBody>
      </p:sp>
    </p:spTree>
    <p:extLst>
      <p:ext uri="{BB962C8B-B14F-4D97-AF65-F5344CB8AC3E}">
        <p14:creationId xmlns:p14="http://schemas.microsoft.com/office/powerpoint/2010/main" val="2048876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3386F6F-9EC2-40BE-B6CB-7DBDF35090D9}" type="datetime1">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0568D77-39B4-4EFC-A0CC-A2B5B4E7B7B4}" type="slidenum">
              <a:rPr lang="en-US"/>
              <a:pPr>
                <a:defRPr/>
              </a:pPr>
              <a:t>‹#›</a:t>
            </a:fld>
            <a:endParaRPr lang="en-US"/>
          </a:p>
        </p:txBody>
      </p:sp>
    </p:spTree>
    <p:extLst>
      <p:ext uri="{BB962C8B-B14F-4D97-AF65-F5344CB8AC3E}">
        <p14:creationId xmlns:p14="http://schemas.microsoft.com/office/powerpoint/2010/main" val="4209460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751" r="8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400" y="2286000"/>
            <a:ext cx="8229600" cy="1036638"/>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51793058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58200" y="5638800"/>
            <a:ext cx="685800" cy="365125"/>
          </a:xfrm>
        </p:spPr>
        <p:txBody>
          <a:bodyPr/>
          <a:lstStyle>
            <a:lvl1pPr algn="ctr">
              <a:defRPr sz="1400"/>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37865614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04292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5" name="Freeform 21"/>
            <p:cNvSpPr>
              <a:spLocks/>
            </p:cNvSpPr>
            <p:nvPr/>
          </p:nvSpPr>
          <p:spPr bwMode="auto">
            <a:xfrm>
              <a:off x="0" y="0"/>
              <a:ext cx="7239000" cy="1285875"/>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6" name="Slide Number Placeholder 2"/>
          <p:cNvSpPr>
            <a:spLocks noGrp="1"/>
          </p:cNvSpPr>
          <p:nvPr>
            <p:ph type="sldNum" sz="quarter" idx="10"/>
          </p:nvPr>
        </p:nvSpPr>
        <p:spPr>
          <a:xfrm>
            <a:off x="6934200" y="6324600"/>
            <a:ext cx="1524000" cy="533400"/>
          </a:xfrm>
          <a:prstGeom prst="rect">
            <a:avLst/>
          </a:prstGeom>
        </p:spPr>
        <p:txBody>
          <a:bodyPr/>
          <a:lstStyle>
            <a:lvl1pPr>
              <a:defRPr>
                <a:solidFill>
                  <a:prstClr val="white">
                    <a:lumMod val="65000"/>
                  </a:prstClr>
                </a:solidFill>
              </a:defRPr>
            </a:lvl1pPr>
          </a:lstStyle>
          <a:p>
            <a:pPr>
              <a:defRPr/>
            </a:pPr>
            <a:fld id="{250EA4BB-B72F-4B90-BDE1-24F67D006514}" type="slidenum">
              <a:rPr lang="en-US"/>
              <a:pPr>
                <a:defRPr/>
              </a:pPr>
              <a:t>‹#›</a:t>
            </a:fld>
            <a:endParaRPr lang="en-US" dirty="0"/>
          </a:p>
        </p:txBody>
      </p:sp>
      <p:sp>
        <p:nvSpPr>
          <p:cNvPr id="7" name="Footer Placeholder 3"/>
          <p:cNvSpPr>
            <a:spLocks noGrp="1"/>
          </p:cNvSpPr>
          <p:nvPr>
            <p:ph type="ftr" sz="quarter" idx="11"/>
          </p:nvPr>
        </p:nvSpPr>
        <p:spPr>
          <a:xfrm>
            <a:off x="0" y="6324600"/>
            <a:ext cx="6705600" cy="533400"/>
          </a:xfrm>
        </p:spPr>
        <p:txBody>
          <a:bodyPr/>
          <a:lstStyle>
            <a:lvl1pPr>
              <a:defRPr>
                <a:solidFill>
                  <a:prstClr val="black"/>
                </a:solidFill>
              </a:defRPr>
            </a:lvl1pPr>
          </a:lstStyle>
          <a:p>
            <a:pPr>
              <a:defRPr/>
            </a:pPr>
            <a:endParaRPr lang="en-US"/>
          </a:p>
        </p:txBody>
      </p:sp>
    </p:spTree>
    <p:extLst>
      <p:ext uri="{BB962C8B-B14F-4D97-AF65-F5344CB8AC3E}">
        <p14:creationId xmlns:p14="http://schemas.microsoft.com/office/powerpoint/2010/main" val="27965502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sp>
          <p:nvSpPr>
            <p:cNvPr id="5" name="Freeform 21"/>
            <p:cNvSpPr>
              <a:spLocks/>
            </p:cNvSpPr>
            <p:nvPr/>
          </p:nvSpPr>
          <p:spPr bwMode="auto">
            <a:xfrm>
              <a:off x="0" y="0"/>
              <a:ext cx="7239000" cy="1285875"/>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a:solidFill>
                  <a:prstClr val="black"/>
                </a:solidFill>
                <a:latin typeface="Arial" pitchFamily="34" charset="0"/>
              </a:endParaRPr>
            </a:p>
          </p:txBody>
        </p:sp>
      </p:grpSp>
      <p:sp>
        <p:nvSpPr>
          <p:cNvPr id="6" name="Slide Number Placeholder 2"/>
          <p:cNvSpPr>
            <a:spLocks noGrp="1"/>
          </p:cNvSpPr>
          <p:nvPr>
            <p:ph type="sldNum" sz="quarter" idx="10"/>
          </p:nvPr>
        </p:nvSpPr>
        <p:spPr>
          <a:xfrm>
            <a:off x="6934200" y="6324600"/>
            <a:ext cx="1524000" cy="533400"/>
          </a:xfrm>
          <a:prstGeom prst="rect">
            <a:avLst/>
          </a:prstGeom>
        </p:spPr>
        <p:txBody>
          <a:bodyPr/>
          <a:lstStyle>
            <a:lvl1pPr>
              <a:defRPr>
                <a:solidFill>
                  <a:prstClr val="white">
                    <a:lumMod val="65000"/>
                  </a:prstClr>
                </a:solidFill>
              </a:defRPr>
            </a:lvl1pPr>
          </a:lstStyle>
          <a:p>
            <a:pPr>
              <a:defRPr/>
            </a:pPr>
            <a:fld id="{47642427-380B-4DA4-928D-48925E535E0E}" type="slidenum">
              <a:rPr lang="en-US"/>
              <a:pPr>
                <a:defRPr/>
              </a:pPr>
              <a:t>‹#›</a:t>
            </a:fld>
            <a:endParaRPr lang="en-US" dirty="0"/>
          </a:p>
        </p:txBody>
      </p:sp>
      <p:sp>
        <p:nvSpPr>
          <p:cNvPr id="7" name="Footer Placeholder 3"/>
          <p:cNvSpPr>
            <a:spLocks noGrp="1"/>
          </p:cNvSpPr>
          <p:nvPr>
            <p:ph type="ftr" sz="quarter" idx="11"/>
          </p:nvPr>
        </p:nvSpPr>
        <p:spPr>
          <a:xfrm>
            <a:off x="0" y="6324600"/>
            <a:ext cx="6705600" cy="533400"/>
          </a:xfrm>
        </p:spPr>
        <p:txBody>
          <a:bodyPr/>
          <a:lstStyle>
            <a:lvl1pPr>
              <a:defRPr>
                <a:solidFill>
                  <a:prstClr val="black"/>
                </a:solidFill>
              </a:defRPr>
            </a:lvl1pPr>
          </a:lstStyle>
          <a:p>
            <a:pPr>
              <a:defRPr/>
            </a:pPr>
            <a:endParaRPr lang="en-US"/>
          </a:p>
        </p:txBody>
      </p:sp>
    </p:spTree>
    <p:extLst>
      <p:ext uri="{BB962C8B-B14F-4D97-AF65-F5344CB8AC3E}">
        <p14:creationId xmlns:p14="http://schemas.microsoft.com/office/powerpoint/2010/main" val="179416872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lgn="ctr">
              <a:defRPr/>
            </a:lvl1pPr>
          </a:lstStyle>
          <a:p>
            <a:pPr>
              <a:defRPr/>
            </a:pPr>
            <a:fld id="{C960AD68-B613-4AFF-971C-5E6915E21629}" type="slidenum">
              <a:rPr lang="en-US"/>
              <a:pPr>
                <a:defRPr/>
              </a:pPr>
              <a:t>‹#›</a:t>
            </a:fld>
            <a:endParaRPr lang="en-US"/>
          </a:p>
        </p:txBody>
      </p:sp>
    </p:spTree>
    <p:extLst>
      <p:ext uri="{BB962C8B-B14F-4D97-AF65-F5344CB8AC3E}">
        <p14:creationId xmlns:p14="http://schemas.microsoft.com/office/powerpoint/2010/main" val="2942375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537073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806294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314508694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982747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128708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pPr algn="ctr"/>
            <a:fld id="{4C0DCE1E-8A6A-4DD0-9C7E-0A30779B2309}" type="slidenum">
              <a:rPr lang="en-US" smtClean="0">
                <a:solidFill>
                  <a:srgbClr val="000000">
                    <a:tint val="75000"/>
                  </a:srgbClr>
                </a:solidFill>
              </a:rPr>
              <a:pPr algn="ctr"/>
              <a:t>‹#›</a:t>
            </a:fld>
            <a:endParaRPr lang="en-US" dirty="0">
              <a:solidFill>
                <a:srgbClr val="000000">
                  <a:tint val="75000"/>
                </a:srgbClr>
              </a:solidFill>
            </a:endParaRPr>
          </a:p>
        </p:txBody>
      </p:sp>
    </p:spTree>
    <p:extLst>
      <p:ext uri="{BB962C8B-B14F-4D97-AF65-F5344CB8AC3E}">
        <p14:creationId xmlns:p14="http://schemas.microsoft.com/office/powerpoint/2010/main" val="2893335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58200" y="5638800"/>
            <a:ext cx="685800" cy="365125"/>
          </a:xfrm>
        </p:spPr>
        <p:txBody>
          <a:bodyPr/>
          <a:lstStyle>
            <a:lvl1pPr>
              <a:defRPr sz="1400"/>
            </a:lvl1pPr>
          </a:lstStyle>
          <a:p>
            <a:pPr algn="ctr"/>
            <a:fld id="{4C0DCE1E-8A6A-4DD0-9C7E-0A30779B2309}" type="slidenum">
              <a:rPr lang="en-US" smtClean="0"/>
              <a:pPr algn="ctr"/>
              <a:t>‹#›</a:t>
            </a:fld>
            <a:endParaRPr lang="en-US" dirty="0"/>
          </a:p>
        </p:txBody>
      </p:sp>
    </p:spTree>
    <p:extLst>
      <p:ext uri="{BB962C8B-B14F-4D97-AF65-F5344CB8AC3E}">
        <p14:creationId xmlns:p14="http://schemas.microsoft.com/office/powerpoint/2010/main" val="4698169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188812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1775982-4A84-4D8C-AE30-25DA51483B70}"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F3CA4F39-47F4-450C-87B9-59F4EB7520D0}" type="slidenum">
              <a:rPr lang="en-US"/>
              <a:pPr>
                <a:defRPr/>
              </a:pPr>
              <a:t>‹#›</a:t>
            </a:fld>
            <a:endParaRPr lang="en-US"/>
          </a:p>
        </p:txBody>
      </p:sp>
    </p:spTree>
    <p:extLst>
      <p:ext uri="{BB962C8B-B14F-4D97-AF65-F5344CB8AC3E}">
        <p14:creationId xmlns:p14="http://schemas.microsoft.com/office/powerpoint/2010/main" val="4024194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B3421C0-0FF5-4472-A42C-CD9484FD68FE}"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B16983C-D378-4B99-B477-A9E6813DBC40}" type="slidenum">
              <a:rPr lang="en-US"/>
              <a:pPr>
                <a:defRPr/>
              </a:pPr>
              <a:t>‹#›</a:t>
            </a:fld>
            <a:endParaRPr lang="en-US"/>
          </a:p>
        </p:txBody>
      </p:sp>
    </p:spTree>
    <p:extLst>
      <p:ext uri="{BB962C8B-B14F-4D97-AF65-F5344CB8AC3E}">
        <p14:creationId xmlns:p14="http://schemas.microsoft.com/office/powerpoint/2010/main" val="1549960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170ED32-5161-475A-990D-E98D0C684F60}"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B76E694-95E1-4600-B502-8805181E4BAA}" type="slidenum">
              <a:rPr lang="en-US"/>
              <a:pPr>
                <a:defRPr/>
              </a:pPr>
              <a:t>‹#›</a:t>
            </a:fld>
            <a:endParaRPr lang="en-US"/>
          </a:p>
        </p:txBody>
      </p:sp>
    </p:spTree>
    <p:extLst>
      <p:ext uri="{BB962C8B-B14F-4D97-AF65-F5344CB8AC3E}">
        <p14:creationId xmlns:p14="http://schemas.microsoft.com/office/powerpoint/2010/main" val="54102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D52C304B-97A2-4E86-BFB6-1C9B8745D20E}" type="datetimeFigureOut">
              <a:rPr lang="en-US"/>
              <a:pPr>
                <a:defRPr/>
              </a:pPr>
              <a:t>10/31/2013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F7FDE18-59BC-4BE3-80A8-16F9EC56C119}" type="slidenum">
              <a:rPr lang="en-US"/>
              <a:pPr>
                <a:defRPr/>
              </a:pPr>
              <a:t>‹#›</a:t>
            </a:fld>
            <a:endParaRPr lang="en-US"/>
          </a:p>
        </p:txBody>
      </p:sp>
    </p:spTree>
    <p:extLst>
      <p:ext uri="{BB962C8B-B14F-4D97-AF65-F5344CB8AC3E}">
        <p14:creationId xmlns:p14="http://schemas.microsoft.com/office/powerpoint/2010/main" val="427930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6372144-2B65-409D-8349-B1A3F36B6FCD}" type="datetimeFigureOut">
              <a:rPr lang="en-US"/>
              <a:pPr>
                <a:defRPr/>
              </a:pPr>
              <a:t>10/31/2013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B66419C-E319-4BCC-B471-9C346868162E}" type="slidenum">
              <a:rPr lang="en-US"/>
              <a:pPr>
                <a:defRPr/>
              </a:pPr>
              <a:t>‹#›</a:t>
            </a:fld>
            <a:endParaRPr lang="en-US"/>
          </a:p>
        </p:txBody>
      </p:sp>
    </p:spTree>
    <p:extLst>
      <p:ext uri="{BB962C8B-B14F-4D97-AF65-F5344CB8AC3E}">
        <p14:creationId xmlns:p14="http://schemas.microsoft.com/office/powerpoint/2010/main" val="3738345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A125B12-0BCC-4DF5-ADC2-C76F4F698E9D}" type="datetimeFigureOut">
              <a:rPr lang="en-US"/>
              <a:pPr>
                <a:defRPr/>
              </a:pPr>
              <a:t>10/31/2013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154F4BB-7460-49F3-950B-C5F21EDA6BF2}" type="slidenum">
              <a:rPr lang="en-US"/>
              <a:pPr>
                <a:defRPr/>
              </a:pPr>
              <a:t>‹#›</a:t>
            </a:fld>
            <a:endParaRPr lang="en-US"/>
          </a:p>
        </p:txBody>
      </p:sp>
    </p:spTree>
    <p:extLst>
      <p:ext uri="{BB962C8B-B14F-4D97-AF65-F5344CB8AC3E}">
        <p14:creationId xmlns:p14="http://schemas.microsoft.com/office/powerpoint/2010/main" val="333853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5967E61-3922-452F-9E0D-9A079819963C}" type="datetimeFigureOut">
              <a:rPr lang="en-US"/>
              <a:pPr>
                <a:defRPr/>
              </a:pPr>
              <a:t>10/31/2013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E1E43D0-5B92-498A-AC35-BA815EDF251A}" type="slidenum">
              <a:rPr lang="en-US"/>
              <a:pPr>
                <a:defRPr/>
              </a:pPr>
              <a:t>‹#›</a:t>
            </a:fld>
            <a:endParaRPr lang="en-US"/>
          </a:p>
        </p:txBody>
      </p:sp>
    </p:spTree>
    <p:extLst>
      <p:ext uri="{BB962C8B-B14F-4D97-AF65-F5344CB8AC3E}">
        <p14:creationId xmlns:p14="http://schemas.microsoft.com/office/powerpoint/2010/main" val="1547865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fontAlgn="base">
              <a:spcBef>
                <a:spcPct val="0"/>
              </a:spcBef>
              <a:spcAft>
                <a:spcPct val="0"/>
              </a:spcAft>
              <a:defRPr>
                <a:latin typeface="Arial" pitchFamily="34" charset="0"/>
              </a:defRPr>
            </a:lvl1pPr>
          </a:lstStyle>
          <a:p>
            <a:pPr>
              <a:defRPr/>
            </a:pPr>
            <a:fld id="{ED0EA9DA-3E90-4237-993A-4E16FF1F5AFF}" type="datetimeFigureOut">
              <a:rPr lang="en-US"/>
              <a:pPr>
                <a:defRPr/>
              </a:pPr>
              <a:t>10/31/2013</a:t>
            </a:fld>
            <a:endParaRPr lang="en-US"/>
          </a:p>
        </p:txBody>
      </p:sp>
      <p:sp>
        <p:nvSpPr>
          <p:cNvPr id="6" name="Footer Placeholder 5"/>
          <p:cNvSpPr>
            <a:spLocks noGrp="1"/>
          </p:cNvSpPr>
          <p:nvPr>
            <p:ph type="ftr" sz="quarter" idx="15"/>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6"/>
          </p:nvPr>
        </p:nvSpPr>
        <p:spPr/>
        <p:txBody>
          <a:bodyPr/>
          <a:lstStyle>
            <a:lvl1pPr fontAlgn="base">
              <a:spcBef>
                <a:spcPct val="0"/>
              </a:spcBef>
              <a:spcAft>
                <a:spcPct val="0"/>
              </a:spcAft>
              <a:defRPr>
                <a:latin typeface="Arial" pitchFamily="34" charset="0"/>
              </a:defRPr>
            </a:lvl1pPr>
          </a:lstStyle>
          <a:p>
            <a:pPr>
              <a:defRPr/>
            </a:pPr>
            <a:fld id="{C5894721-195F-46B7-9F6E-19DA82667864}" type="slidenum">
              <a:rPr lang="en-US"/>
              <a:pPr>
                <a:defRPr/>
              </a:pPr>
              <a:t>‹#›</a:t>
            </a:fld>
            <a:endParaRPr lang="en-US"/>
          </a:p>
        </p:txBody>
      </p:sp>
    </p:spTree>
    <p:extLst>
      <p:ext uri="{BB962C8B-B14F-4D97-AF65-F5344CB8AC3E}">
        <p14:creationId xmlns:p14="http://schemas.microsoft.com/office/powerpoint/2010/main" val="2284910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5F5363A-D261-4BE7-B780-E3F4E7EAA1B1}" type="datetimeFigureOut">
              <a:rPr lang="en-US"/>
              <a:pPr>
                <a:defRPr/>
              </a:pPr>
              <a:t>10/31/2013</a:t>
            </a:fld>
            <a:endParaRPr lang="en-US"/>
          </a:p>
        </p:txBody>
      </p:sp>
      <p:sp>
        <p:nvSpPr>
          <p:cNvPr id="6" name="Slide Number Placeholder 8"/>
          <p:cNvSpPr>
            <a:spLocks noGrp="1"/>
          </p:cNvSpPr>
          <p:nvPr>
            <p:ph type="sldNum" sz="quarter" idx="11"/>
          </p:nvPr>
        </p:nvSpPr>
        <p:spPr/>
        <p:txBody>
          <a:bodyPr/>
          <a:lstStyle>
            <a:lvl1pPr fontAlgn="base">
              <a:spcBef>
                <a:spcPct val="0"/>
              </a:spcBef>
              <a:spcAft>
                <a:spcPct val="0"/>
              </a:spcAft>
              <a:defRPr>
                <a:latin typeface="Arial" pitchFamily="34" charset="0"/>
              </a:defRPr>
            </a:lvl1pPr>
          </a:lstStyle>
          <a:p>
            <a:pPr>
              <a:defRPr/>
            </a:pPr>
            <a:fld id="{800B2C2B-6489-4C1E-948F-A72EA2054EC7}" type="slidenum">
              <a:rPr lang="en-US"/>
              <a:pPr>
                <a:defRPr/>
              </a:pPr>
              <a:t>‹#›</a:t>
            </a:fld>
            <a:endParaRPr lang="en-US"/>
          </a:p>
        </p:txBody>
      </p:sp>
      <p:sp>
        <p:nvSpPr>
          <p:cNvPr id="7" name="Footer Placeholder 9"/>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392326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9626088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F403C05-47BB-4DB8-BE00-35C13304C803}"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94AC6DA-7F0A-4055-A1ED-DBAC033CA6AE}" type="slidenum">
              <a:rPr lang="en-US"/>
              <a:pPr>
                <a:defRPr/>
              </a:pPr>
              <a:t>‹#›</a:t>
            </a:fld>
            <a:endParaRPr lang="en-US"/>
          </a:p>
        </p:txBody>
      </p:sp>
    </p:spTree>
    <p:extLst>
      <p:ext uri="{BB962C8B-B14F-4D97-AF65-F5344CB8AC3E}">
        <p14:creationId xmlns:p14="http://schemas.microsoft.com/office/powerpoint/2010/main" val="1274025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666CFC3-6FE4-4FB5-8120-86C936996018}"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D15EE8A-F2FB-4BC9-B7FA-B71C53417BE6}" type="slidenum">
              <a:rPr lang="en-US"/>
              <a:pPr>
                <a:defRPr/>
              </a:pPr>
              <a:t>‹#›</a:t>
            </a:fld>
            <a:endParaRPr lang="en-US"/>
          </a:p>
        </p:txBody>
      </p:sp>
    </p:spTree>
    <p:extLst>
      <p:ext uri="{BB962C8B-B14F-4D97-AF65-F5344CB8AC3E}">
        <p14:creationId xmlns:p14="http://schemas.microsoft.com/office/powerpoint/2010/main" val="343456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8ABA26-9034-440E-B873-5EB4E8823DF7}" type="slidenum">
              <a:rPr lang="en-US" smtClean="0">
                <a:solidFill>
                  <a:prstClr val="white"/>
                </a:solidFill>
                <a:sym typeface="Arial"/>
              </a:rPr>
              <a:pPr>
                <a:defRPr/>
              </a:pPr>
              <a:t>‹#›</a:t>
            </a:fld>
            <a:endParaRPr lang="en-US" dirty="0">
              <a:solidFill>
                <a:prstClr val="white"/>
              </a:solidFill>
              <a:sym typeface="Arial"/>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prstClr val="white"/>
                </a:solidFill>
                <a:sym typeface="Arial"/>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dirty="0">
                <a:solidFill>
                  <a:prstClr val="white"/>
                </a:solidFill>
                <a:sym typeface="Arial"/>
              </a:endParaRPr>
            </a:p>
          </p:txBody>
        </p:sp>
      </p:grpSp>
      <p:sp>
        <p:nvSpPr>
          <p:cNvPr id="7" name="TextBox 6"/>
          <p:cNvSpPr txBox="1"/>
          <p:nvPr userDrawn="1"/>
        </p:nvSpPr>
        <p:spPr>
          <a:xfrm>
            <a:off x="1295400" y="6564313"/>
            <a:ext cx="2438400" cy="320675"/>
          </a:xfrm>
          <a:prstGeom prst="rect">
            <a:avLst/>
          </a:prstGeom>
        </p:spPr>
        <p:txBody>
          <a:bodyPr anchor="ctr">
            <a:normAutofit fontScale="55000" lnSpcReduction="20000"/>
          </a:bodyPr>
          <a:lstStyle/>
          <a:p>
            <a:pPr>
              <a:defRPr/>
            </a:pPr>
            <a:r>
              <a:rPr lang="en-US" sz="2800" kern="0" dirty="0">
                <a:solidFill>
                  <a:prstClr val="white"/>
                </a:solidFill>
                <a:latin typeface="Arial"/>
                <a:ea typeface="Arial"/>
                <a:cs typeface="Arial"/>
                <a:sym typeface="Arial"/>
              </a:rPr>
              <a:t>www.achievethecore.org</a:t>
            </a:r>
          </a:p>
        </p:txBody>
      </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7391416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751" r="8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533400" y="2286000"/>
            <a:ext cx="8229600" cy="1036638"/>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55229056"/>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72718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smtClean="0">
                <a:solidFill>
                  <a:prstClr val="black"/>
                </a:solidFill>
                <a:latin typeface="Arial" pitchFamily="34" charset="0"/>
              </a:endParaRPr>
            </a:p>
          </p:txBody>
        </p:sp>
        <p:sp>
          <p:nvSpPr>
            <p:cNvPr id="5" name="Freeform 21"/>
            <p:cNvSpPr>
              <a:spLocks/>
            </p:cNvSpPr>
            <p:nvPr/>
          </p:nvSpPr>
          <p:spPr bwMode="auto">
            <a:xfrm>
              <a:off x="0" y="0"/>
              <a:ext cx="7239000" cy="1285875"/>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smtClean="0">
                <a:solidFill>
                  <a:prstClr val="black"/>
                </a:solidFill>
                <a:latin typeface="Arial" pitchFamily="34" charset="0"/>
              </a:endParaRPr>
            </a:p>
          </p:txBody>
        </p:sp>
      </p:grpSp>
      <p:sp>
        <p:nvSpPr>
          <p:cNvPr id="6" name="Slide Number Placeholder 2"/>
          <p:cNvSpPr>
            <a:spLocks noGrp="1"/>
          </p:cNvSpPr>
          <p:nvPr>
            <p:ph type="sldNum" sz="quarter" idx="10"/>
          </p:nvPr>
        </p:nvSpPr>
        <p:spPr>
          <a:xfrm>
            <a:off x="6934200" y="6324600"/>
            <a:ext cx="1524000" cy="533400"/>
          </a:xfrm>
          <a:prstGeom prst="rect">
            <a:avLst/>
          </a:prstGeom>
        </p:spPr>
        <p:txBody>
          <a:bodyPr/>
          <a:lstStyle>
            <a:lvl1pPr>
              <a:defRPr>
                <a:solidFill>
                  <a:prstClr val="white">
                    <a:lumMod val="65000"/>
                  </a:prstClr>
                </a:solidFill>
              </a:defRPr>
            </a:lvl1pPr>
          </a:lstStyle>
          <a:p>
            <a:pPr>
              <a:defRPr/>
            </a:pPr>
            <a:fld id="{F31831BD-87B1-4625-A223-B567B8180995}" type="slidenum">
              <a:rPr lang="en-US"/>
              <a:pPr>
                <a:defRPr/>
              </a:pPr>
              <a:t>‹#›</a:t>
            </a:fld>
            <a:endParaRPr lang="en-US" dirty="0"/>
          </a:p>
        </p:txBody>
      </p:sp>
      <p:sp>
        <p:nvSpPr>
          <p:cNvPr id="7" name="Footer Placeholder 3"/>
          <p:cNvSpPr>
            <a:spLocks noGrp="1"/>
          </p:cNvSpPr>
          <p:nvPr>
            <p:ph type="ftr" sz="quarter" idx="11"/>
          </p:nvPr>
        </p:nvSpPr>
        <p:spPr>
          <a:xfrm>
            <a:off x="0" y="6324600"/>
            <a:ext cx="6705600" cy="533400"/>
          </a:xfrm>
        </p:spPr>
        <p:txBody>
          <a:bodyPr/>
          <a:lstStyle>
            <a:lvl1pPr>
              <a:defRPr>
                <a:solidFill>
                  <a:prstClr val="black"/>
                </a:solidFill>
              </a:defRPr>
            </a:lvl1pPr>
          </a:lstStyle>
          <a:p>
            <a:pPr>
              <a:defRPr/>
            </a:pPr>
            <a:r>
              <a:rPr lang="en-US"/>
              <a:t>Source:</a:t>
            </a:r>
          </a:p>
        </p:txBody>
      </p:sp>
    </p:spTree>
    <p:extLst>
      <p:ext uri="{BB962C8B-B14F-4D97-AF65-F5344CB8AC3E}">
        <p14:creationId xmlns:p14="http://schemas.microsoft.com/office/powerpoint/2010/main" val="484533675"/>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smtClean="0">
                <a:solidFill>
                  <a:prstClr val="black"/>
                </a:solidFill>
                <a:latin typeface="Arial" pitchFamily="34" charset="0"/>
              </a:endParaRPr>
            </a:p>
          </p:txBody>
        </p:sp>
        <p:sp>
          <p:nvSpPr>
            <p:cNvPr id="5" name="Freeform 21"/>
            <p:cNvSpPr>
              <a:spLocks/>
            </p:cNvSpPr>
            <p:nvPr/>
          </p:nvSpPr>
          <p:spPr bwMode="auto">
            <a:xfrm>
              <a:off x="0" y="0"/>
              <a:ext cx="7239000" cy="1285875"/>
            </a:xfrm>
            <a:custGeom>
              <a:avLst/>
              <a:gdLst>
                <a:gd name="T0" fmla="*/ 0 w 4560"/>
                <a:gd name="T1" fmla="*/ 0 h 810"/>
                <a:gd name="T2" fmla="*/ 2147483647 w 4560"/>
                <a:gd name="T3" fmla="*/ 0 h 810"/>
                <a:gd name="T4" fmla="*/ 2147483647 w 4560"/>
                <a:gd name="T5" fmla="*/ 2147483647 h 810"/>
                <a:gd name="T6" fmla="*/ 0 w 4560"/>
                <a:gd name="T7" fmla="*/ 2147483647 h 810"/>
                <a:gd name="T8" fmla="*/ 0 w 4560"/>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0" h="810">
                  <a:moveTo>
                    <a:pt x="0" y="0"/>
                  </a:moveTo>
                  <a:lnTo>
                    <a:pt x="3216" y="0"/>
                  </a:lnTo>
                  <a:lnTo>
                    <a:pt x="4560" y="810"/>
                  </a:lnTo>
                  <a:lnTo>
                    <a:pt x="0" y="810"/>
                  </a:lnTo>
                  <a:lnTo>
                    <a:pt x="0" y="0"/>
                  </a:lnTo>
                  <a:close/>
                </a:path>
              </a:pathLst>
            </a:custGeom>
            <a:solidFill>
              <a:srgbClr val="0091B2"/>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pPr fontAlgn="base">
                <a:spcBef>
                  <a:spcPct val="0"/>
                </a:spcBef>
                <a:spcAft>
                  <a:spcPct val="0"/>
                </a:spcAft>
              </a:pPr>
              <a:endParaRPr lang="en-US" smtClean="0">
                <a:solidFill>
                  <a:prstClr val="black"/>
                </a:solidFill>
                <a:latin typeface="Arial" pitchFamily="34" charset="0"/>
              </a:endParaRPr>
            </a:p>
          </p:txBody>
        </p:sp>
      </p:grpSp>
      <p:sp>
        <p:nvSpPr>
          <p:cNvPr id="6" name="Slide Number Placeholder 2"/>
          <p:cNvSpPr>
            <a:spLocks noGrp="1"/>
          </p:cNvSpPr>
          <p:nvPr>
            <p:ph type="sldNum" sz="quarter" idx="10"/>
          </p:nvPr>
        </p:nvSpPr>
        <p:spPr>
          <a:xfrm>
            <a:off x="6934200" y="6324600"/>
            <a:ext cx="1524000" cy="533400"/>
          </a:xfrm>
          <a:prstGeom prst="rect">
            <a:avLst/>
          </a:prstGeom>
        </p:spPr>
        <p:txBody>
          <a:bodyPr/>
          <a:lstStyle>
            <a:lvl1pPr>
              <a:defRPr>
                <a:solidFill>
                  <a:prstClr val="white">
                    <a:lumMod val="65000"/>
                  </a:prstClr>
                </a:solidFill>
              </a:defRPr>
            </a:lvl1pPr>
          </a:lstStyle>
          <a:p>
            <a:pPr>
              <a:defRPr/>
            </a:pPr>
            <a:fld id="{D50B82A7-4120-4290-94E9-29EF8990582B}" type="slidenum">
              <a:rPr lang="en-US"/>
              <a:pPr>
                <a:defRPr/>
              </a:pPr>
              <a:t>‹#›</a:t>
            </a:fld>
            <a:endParaRPr lang="en-US" dirty="0"/>
          </a:p>
        </p:txBody>
      </p:sp>
      <p:sp>
        <p:nvSpPr>
          <p:cNvPr id="7" name="Footer Placeholder 3"/>
          <p:cNvSpPr>
            <a:spLocks noGrp="1"/>
          </p:cNvSpPr>
          <p:nvPr>
            <p:ph type="ftr" sz="quarter" idx="11"/>
          </p:nvPr>
        </p:nvSpPr>
        <p:spPr>
          <a:xfrm>
            <a:off x="0" y="6324600"/>
            <a:ext cx="6705600" cy="533400"/>
          </a:xfrm>
        </p:spPr>
        <p:txBody>
          <a:bodyPr/>
          <a:lstStyle>
            <a:lvl1pPr>
              <a:defRPr>
                <a:solidFill>
                  <a:prstClr val="black"/>
                </a:solidFill>
              </a:defRPr>
            </a:lvl1pPr>
          </a:lstStyle>
          <a:p>
            <a:pPr>
              <a:defRPr/>
            </a:pPr>
            <a:r>
              <a:rPr lang="en-US"/>
              <a:t>Source:</a:t>
            </a:r>
          </a:p>
        </p:txBody>
      </p:sp>
    </p:spTree>
    <p:extLst>
      <p:ext uri="{BB962C8B-B14F-4D97-AF65-F5344CB8AC3E}">
        <p14:creationId xmlns:p14="http://schemas.microsoft.com/office/powerpoint/2010/main" val="145876273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lgn="ctr">
              <a:defRPr/>
            </a:lvl1pPr>
          </a:lstStyle>
          <a:p>
            <a:pPr>
              <a:defRPr/>
            </a:pPr>
            <a:fld id="{504AC583-E364-4008-992A-A14E0EBD8D67}" type="slidenum">
              <a:rPr lang="en-US"/>
              <a:pPr>
                <a:defRPr/>
              </a:pPr>
              <a:t>‹#›</a:t>
            </a:fld>
            <a:endParaRPr lang="en-US"/>
          </a:p>
        </p:txBody>
      </p:sp>
    </p:spTree>
    <p:extLst>
      <p:ext uri="{BB962C8B-B14F-4D97-AF65-F5344CB8AC3E}">
        <p14:creationId xmlns:p14="http://schemas.microsoft.com/office/powerpoint/2010/main" val="3599015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9B2D0D3-321A-46C1-B097-64D296351335}"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62C93DA-BB90-45F1-BA11-308E646FD9F1}" type="slidenum">
              <a:rPr lang="en-US"/>
              <a:pPr>
                <a:defRPr/>
              </a:pPr>
              <a:t>‹#›</a:t>
            </a:fld>
            <a:endParaRPr lang="en-US"/>
          </a:p>
        </p:txBody>
      </p:sp>
    </p:spTree>
    <p:extLst>
      <p:ext uri="{BB962C8B-B14F-4D97-AF65-F5344CB8AC3E}">
        <p14:creationId xmlns:p14="http://schemas.microsoft.com/office/powerpoint/2010/main" val="495857410"/>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DB3261A-CCDB-4A89-9B7A-94BDDE2F8B39}"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614EDC0-12BA-45C1-A3A2-803B025ACDE5}" type="slidenum">
              <a:rPr lang="en-US"/>
              <a:pPr>
                <a:defRPr/>
              </a:pPr>
              <a:t>‹#›</a:t>
            </a:fld>
            <a:endParaRPr lang="en-US"/>
          </a:p>
        </p:txBody>
      </p:sp>
    </p:spTree>
    <p:extLst>
      <p:ext uri="{BB962C8B-B14F-4D97-AF65-F5344CB8AC3E}">
        <p14:creationId xmlns:p14="http://schemas.microsoft.com/office/powerpoint/2010/main" val="39825189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396674742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8B52D69-753C-47DA-9D11-84277AAD6614}"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57733B6-BB05-4122-9C8B-1087C809DAD1}" type="slidenum">
              <a:rPr lang="en-US"/>
              <a:pPr>
                <a:defRPr/>
              </a:pPr>
              <a:t>‹#›</a:t>
            </a:fld>
            <a:endParaRPr lang="en-US"/>
          </a:p>
        </p:txBody>
      </p:sp>
    </p:spTree>
    <p:extLst>
      <p:ext uri="{BB962C8B-B14F-4D97-AF65-F5344CB8AC3E}">
        <p14:creationId xmlns:p14="http://schemas.microsoft.com/office/powerpoint/2010/main" val="4209781435"/>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0D149C3-AB2D-4F59-9CEF-3E3B97DC9192}" type="datetimeFigureOut">
              <a:rPr lang="en-US"/>
              <a:pPr>
                <a:defRPr/>
              </a:pPr>
              <a:t>10/31/2013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C7AED744-EB00-43FF-880A-D76FAA38767A}" type="slidenum">
              <a:rPr lang="en-US"/>
              <a:pPr>
                <a:defRPr/>
              </a:pPr>
              <a:t>‹#›</a:t>
            </a:fld>
            <a:endParaRPr lang="en-US"/>
          </a:p>
        </p:txBody>
      </p:sp>
    </p:spTree>
    <p:extLst>
      <p:ext uri="{BB962C8B-B14F-4D97-AF65-F5344CB8AC3E}">
        <p14:creationId xmlns:p14="http://schemas.microsoft.com/office/powerpoint/2010/main" val="3895776718"/>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59241F3-1CE5-495A-95E4-83550EA2F0E7}" type="datetimeFigureOut">
              <a:rPr lang="en-US"/>
              <a:pPr>
                <a:defRPr/>
              </a:pPr>
              <a:t>10/31/2013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065F26C5-A645-4A44-950D-EE6EB6C18F92}" type="slidenum">
              <a:rPr lang="en-US"/>
              <a:pPr>
                <a:defRPr/>
              </a:pPr>
              <a:t>‹#›</a:t>
            </a:fld>
            <a:endParaRPr lang="en-US"/>
          </a:p>
        </p:txBody>
      </p:sp>
    </p:spTree>
    <p:extLst>
      <p:ext uri="{BB962C8B-B14F-4D97-AF65-F5344CB8AC3E}">
        <p14:creationId xmlns:p14="http://schemas.microsoft.com/office/powerpoint/2010/main" val="70635492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7871B4C-4015-476D-8DE3-42538B625747}" type="datetimeFigureOut">
              <a:rPr lang="en-US"/>
              <a:pPr>
                <a:defRPr/>
              </a:pPr>
              <a:t>10/31/2013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421536D-03C8-4467-9CBA-AB549797B64F}" type="slidenum">
              <a:rPr lang="en-US"/>
              <a:pPr>
                <a:defRPr/>
              </a:pPr>
              <a:t>‹#›</a:t>
            </a:fld>
            <a:endParaRPr lang="en-US"/>
          </a:p>
        </p:txBody>
      </p:sp>
    </p:spTree>
    <p:extLst>
      <p:ext uri="{BB962C8B-B14F-4D97-AF65-F5344CB8AC3E}">
        <p14:creationId xmlns:p14="http://schemas.microsoft.com/office/powerpoint/2010/main" val="284326496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8F13276-E7CE-483B-9B2C-32708F69BC7E}" type="datetimeFigureOut">
              <a:rPr lang="en-US"/>
              <a:pPr>
                <a:defRPr/>
              </a:pPr>
              <a:t>10/31/2013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D41AD88-36D0-4E18-8294-4C7DEC6065EE}" type="slidenum">
              <a:rPr lang="en-US"/>
              <a:pPr>
                <a:defRPr/>
              </a:pPr>
              <a:t>‹#›</a:t>
            </a:fld>
            <a:endParaRPr lang="en-US"/>
          </a:p>
        </p:txBody>
      </p:sp>
    </p:spTree>
    <p:extLst>
      <p:ext uri="{BB962C8B-B14F-4D97-AF65-F5344CB8AC3E}">
        <p14:creationId xmlns:p14="http://schemas.microsoft.com/office/powerpoint/2010/main" val="2842076197"/>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9BD6AD7-4902-42A8-AB39-5FFF3DC52CA9}" type="datetimeFigureOut">
              <a:rPr lang="en-US"/>
              <a:pPr>
                <a:defRPr/>
              </a:pPr>
              <a:t>10/31/2013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B26B029-0E93-44F2-87CA-9B6A1AA8BB29}" type="slidenum">
              <a:rPr lang="en-US"/>
              <a:pPr>
                <a:defRPr/>
              </a:pPr>
              <a:t>‹#›</a:t>
            </a:fld>
            <a:endParaRPr lang="en-US"/>
          </a:p>
        </p:txBody>
      </p:sp>
    </p:spTree>
    <p:extLst>
      <p:ext uri="{BB962C8B-B14F-4D97-AF65-F5344CB8AC3E}">
        <p14:creationId xmlns:p14="http://schemas.microsoft.com/office/powerpoint/2010/main" val="1146741299"/>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C779111-0FAF-48B6-8D3C-04876B61A128}" type="datetimeFigureOut">
              <a:rPr lang="en-US"/>
              <a:pPr>
                <a:defRPr/>
              </a:pPr>
              <a:t>10/31/2013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EA3B81D-1C76-482C-BF11-D330F8CCD4C3}" type="slidenum">
              <a:rPr lang="en-US"/>
              <a:pPr>
                <a:defRPr/>
              </a:pPr>
              <a:t>‹#›</a:t>
            </a:fld>
            <a:endParaRPr lang="en-US"/>
          </a:p>
        </p:txBody>
      </p:sp>
    </p:spTree>
    <p:extLst>
      <p:ext uri="{BB962C8B-B14F-4D97-AF65-F5344CB8AC3E}">
        <p14:creationId xmlns:p14="http://schemas.microsoft.com/office/powerpoint/2010/main" val="1383869106"/>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C11390E-1B90-4B02-91F1-5E51794F3ED0}"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3FEB682-D257-476A-BD9D-4CD12EEBCAC8}" type="slidenum">
              <a:rPr lang="en-US"/>
              <a:pPr>
                <a:defRPr/>
              </a:pPr>
              <a:t>‹#›</a:t>
            </a:fld>
            <a:endParaRPr lang="en-US"/>
          </a:p>
        </p:txBody>
      </p:sp>
    </p:spTree>
    <p:extLst>
      <p:ext uri="{BB962C8B-B14F-4D97-AF65-F5344CB8AC3E}">
        <p14:creationId xmlns:p14="http://schemas.microsoft.com/office/powerpoint/2010/main" val="30666325"/>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75CAFE9-FAC1-4C65-80DA-4AD65635A192}" type="datetimeFigureOut">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9CF412F-ABE6-47E8-9D7C-13B45C0720F8}" type="slidenum">
              <a:rPr lang="en-US"/>
              <a:pPr>
                <a:defRPr/>
              </a:pPr>
              <a:t>‹#›</a:t>
            </a:fld>
            <a:endParaRPr lang="en-US"/>
          </a:p>
        </p:txBody>
      </p:sp>
    </p:spTree>
    <p:extLst>
      <p:ext uri="{BB962C8B-B14F-4D97-AF65-F5344CB8AC3E}">
        <p14:creationId xmlns:p14="http://schemas.microsoft.com/office/powerpoint/2010/main" val="1353207289"/>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458200" y="5638800"/>
            <a:ext cx="685800" cy="365125"/>
          </a:xfrm>
        </p:spPr>
        <p:txBody>
          <a:bodyPr/>
          <a:lstStyle>
            <a:lvl1pPr algn="ctr">
              <a:defRPr/>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13673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defRPr sz="1400"/>
            </a:lvl1pPr>
          </a:lstStyle>
          <a:p>
            <a:pPr algn="ctr"/>
            <a:fld id="{4C0DCE1E-8A6A-4DD0-9C7E-0A30779B2309}" type="slidenum">
              <a:rPr lang="en-US" smtClean="0"/>
              <a:pPr algn="ctr"/>
              <a:t>‹#›</a:t>
            </a:fld>
            <a:endParaRPr lang="en-US" dirty="0"/>
          </a:p>
        </p:txBody>
      </p:sp>
    </p:spTree>
    <p:extLst>
      <p:ext uri="{BB962C8B-B14F-4D97-AF65-F5344CB8AC3E}">
        <p14:creationId xmlns:p14="http://schemas.microsoft.com/office/powerpoint/2010/main" val="135963649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58200" y="5638800"/>
            <a:ext cx="685800" cy="365125"/>
          </a:xfrm>
        </p:spPr>
        <p:txBody>
          <a:bodyPr/>
          <a:lstStyle>
            <a:lvl1pPr algn="ct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23738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58200" y="5638800"/>
            <a:ext cx="685800" cy="365125"/>
          </a:xfrm>
        </p:spPr>
        <p:txBody>
          <a:bodyPr/>
          <a:lstStyle>
            <a:lvl1pP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578529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859464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451428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888448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48583" y="5638800"/>
            <a:ext cx="685800" cy="365125"/>
          </a:xfrm>
        </p:spPr>
        <p:txBody>
          <a:bodyPr/>
          <a:lstStyle>
            <a:lvl1pPr algn="ct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8875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8590526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6908198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62231406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14385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48583" y="5638800"/>
            <a:ext cx="685800" cy="365125"/>
          </a:xfrm>
        </p:spPr>
        <p:txBody>
          <a:bodyPr/>
          <a:lstStyle>
            <a:lvl1pPr algn="ctr">
              <a:defRPr sz="1400"/>
            </a:lvl1pPr>
          </a:lstStyle>
          <a:p>
            <a:fld id="{4C0DCE1E-8A6A-4DD0-9C7E-0A30779B2309}" type="slidenum">
              <a:rPr lang="en-US" smtClean="0"/>
              <a:pPr/>
              <a:t>‹#›</a:t>
            </a:fld>
            <a:endParaRPr lang="en-US" dirty="0"/>
          </a:p>
        </p:txBody>
      </p:sp>
    </p:spTree>
    <p:extLst>
      <p:ext uri="{BB962C8B-B14F-4D97-AF65-F5344CB8AC3E}">
        <p14:creationId xmlns:p14="http://schemas.microsoft.com/office/powerpoint/2010/main" val="350266619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3229821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56526079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1108087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46425936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6311244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5825967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444656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5854854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9118614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4940785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CECA5ACF-A3E9-4A80-9609-D49FB1186D1F}" type="datetime1">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354571C-B0C8-44EC-8A89-6B97F732F9FF}" type="slidenum">
              <a:rPr lang="en-US"/>
              <a:pPr>
                <a:defRPr/>
              </a:pPr>
              <a:t>‹#›</a:t>
            </a:fld>
            <a:endParaRPr lang="en-US"/>
          </a:p>
        </p:txBody>
      </p:sp>
    </p:spTree>
    <p:extLst>
      <p:ext uri="{BB962C8B-B14F-4D97-AF65-F5344CB8AC3E}">
        <p14:creationId xmlns:p14="http://schemas.microsoft.com/office/powerpoint/2010/main" val="3298033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458200" y="5638800"/>
            <a:ext cx="685800" cy="365125"/>
          </a:xfrm>
        </p:spPr>
        <p:txBody>
          <a:bodyPr/>
          <a:lstStyle>
            <a:lvl1pPr algn="ctr">
              <a:defRPr/>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134570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58200" y="5638800"/>
            <a:ext cx="685800" cy="365125"/>
          </a:xfrm>
        </p:spPr>
        <p:txBody>
          <a:bodyPr/>
          <a:lstStyle>
            <a:lvl1pPr algn="ct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152053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58200" y="5638800"/>
            <a:ext cx="685800" cy="365125"/>
          </a:xfrm>
        </p:spPr>
        <p:txBody>
          <a:bodyPr/>
          <a:lstStyle>
            <a:lvl1pP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61416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717732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906385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904140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48583" y="5638800"/>
            <a:ext cx="685800" cy="365125"/>
          </a:xfrm>
        </p:spPr>
        <p:txBody>
          <a:bodyPr/>
          <a:lstStyle>
            <a:lvl1pPr algn="ctr">
              <a:defRPr sz="1400"/>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483524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467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8458200" y="5638800"/>
            <a:ext cx="685800" cy="365125"/>
          </a:xfrm>
        </p:spPr>
        <p:txBody>
          <a:bodyPr/>
          <a:lstStyle>
            <a:lvl1pPr algn="ctr">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31600978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458200" y="5638800"/>
            <a:ext cx="685800" cy="365125"/>
          </a:xfrm>
        </p:spPr>
        <p:txBody>
          <a:bodyPr/>
          <a:lstStyle>
            <a:lvl1pPr algn="ctr">
              <a:defRPr sz="1400"/>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197536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7724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458200" y="5638800"/>
            <a:ext cx="685800" cy="365125"/>
          </a:xfrm>
        </p:spPr>
        <p:txBody>
          <a:bodyPr/>
          <a:lstStyle>
            <a:lvl1pPr>
              <a:defRPr sz="1400"/>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2856859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DC215E8-2C69-4613-A8BE-BC4F5D9A5064}" type="datetime1">
              <a:rPr lang="en-US"/>
              <a:pPr>
                <a:defRPr/>
              </a:pPr>
              <a:t>10/31/2013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D201409-ABFB-4434-9F90-DFFB12699B57}" type="slidenum">
              <a:rPr lang="en-US"/>
              <a:pPr>
                <a:defRPr/>
              </a:pPr>
              <a:t>‹#›</a:t>
            </a:fld>
            <a:endParaRPr lang="en-US"/>
          </a:p>
        </p:txBody>
      </p:sp>
    </p:spTree>
    <p:extLst>
      <p:ext uri="{BB962C8B-B14F-4D97-AF65-F5344CB8AC3E}">
        <p14:creationId xmlns:p14="http://schemas.microsoft.com/office/powerpoint/2010/main" val="25653324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6002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00100639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0" y="1524000"/>
            <a:ext cx="3660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2000" y="2133600"/>
            <a:ext cx="3660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458200" y="5638800"/>
            <a:ext cx="685800" cy="365125"/>
          </a:xfrm>
        </p:spPr>
        <p:txBody>
          <a:bodyPr/>
          <a:lstStyle>
            <a:lvl1pPr algn="ctr">
              <a:defRPr sz="1400"/>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89380076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152400"/>
            <a:ext cx="8077200" cy="566738"/>
          </a:xfrm>
        </p:spPr>
        <p:txBody>
          <a:bodyPr anchor="b">
            <a:normAutofit/>
          </a:bodyPr>
          <a:lstStyle>
            <a:lvl1pPr algn="l">
              <a:defRPr sz="2800" b="1">
                <a:latin typeface="Times New Roman" pitchFamily="18" charset="0"/>
                <a:cs typeface="Times New Roman" pitchFamily="18" charset="0"/>
              </a:defRPr>
            </a:lvl1pPr>
          </a:lstStyle>
          <a:p>
            <a:r>
              <a:rPr lang="en-US" dirty="0" smtClean="0"/>
              <a:t>[Title]</a:t>
            </a:r>
            <a:endParaRPr lang="en-US" dirty="0"/>
          </a:p>
        </p:txBody>
      </p:sp>
      <p:sp>
        <p:nvSpPr>
          <p:cNvPr id="3" name="Picture Placeholder 2"/>
          <p:cNvSpPr>
            <a:spLocks noGrp="1"/>
          </p:cNvSpPr>
          <p:nvPr>
            <p:ph type="pic" idx="1"/>
          </p:nvPr>
        </p:nvSpPr>
        <p:spPr>
          <a:xfrm>
            <a:off x="1676400"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a:xfrm>
            <a:off x="8458200" y="5638800"/>
            <a:ext cx="685800" cy="365125"/>
          </a:xfrm>
        </p:spPr>
        <p:txBody>
          <a:bodyPr/>
          <a:lstStyle>
            <a:lvl1pPr>
              <a:defRPr sz="1400"/>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82362208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448583" y="5638800"/>
            <a:ext cx="685800" cy="365125"/>
          </a:xfrm>
        </p:spPr>
        <p:txBody>
          <a:bodyPr/>
          <a:lstStyle>
            <a:lvl1pPr algn="ctr">
              <a:defRPr sz="1400"/>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1850639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458200" y="5638800"/>
            <a:ext cx="685800" cy="365125"/>
          </a:xfrm>
          <a:prstGeom prst="rect">
            <a:avLst/>
          </a:prstGeom>
          <a:solidFill>
            <a:schemeClr val="bg1"/>
          </a:solidFill>
        </p:spPr>
        <p:txBody>
          <a:bodyPr vert="horz" lIns="91440" tIns="45720" rIns="91440" bIns="45720" rtlCol="0" anchor="ctr"/>
          <a:lstStyle>
            <a:lvl1pPr algn="ctr">
              <a:defRPr sz="1400">
                <a:solidFill>
                  <a:schemeClr val="tx1">
                    <a:tint val="75000"/>
                  </a:schemeClr>
                </a:solidFill>
              </a:defRPr>
            </a:lvl1pPr>
          </a:lstStyle>
          <a:p>
            <a:fld id="{4C0DCE1E-8A6A-4DD0-9C7E-0A30779B2309}" type="slidenum">
              <a:rPr lang="en-US" smtClean="0"/>
              <a:pPr/>
              <a:t>‹#›</a:t>
            </a:fld>
            <a:endParaRPr lang="en-US" dirty="0"/>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72091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2" r:id="rId4"/>
    <p:sldLayoutId id="2147483653" r:id="rId5"/>
    <p:sldLayoutId id="2147483657" r:id="rId6"/>
    <p:sldLayoutId id="214748365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icrosoft JhengHei" panose="020B0604030504040204" pitchFamily="34" charset="-120"/>
          <a:ea typeface="Microsoft JhengHei"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58200" y="5638800"/>
            <a:ext cx="685800" cy="365125"/>
          </a:xfrm>
          <a:prstGeom prst="rect">
            <a:avLst/>
          </a:prstGeom>
          <a:solidFill>
            <a:schemeClr val="bg1"/>
          </a:solidFill>
        </p:spPr>
        <p:txBody>
          <a:bodyPr vert="horz" lIns="91440" tIns="45720" rIns="91440" bIns="45720" rtlCol="0" anchor="ctr"/>
          <a:lstStyle>
            <a:lvl1pPr algn="ctr">
              <a:defRPr sz="14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dirty="0">
              <a:solidFill>
                <a:srgbClr val="000000">
                  <a:tint val="75000"/>
                </a:srgbClr>
              </a:solidFill>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35940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000000"/>
                </a:solidFill>
                <a:latin typeface="Calibri"/>
              </a:defRPr>
            </a:lvl1pPr>
          </a:lstStyle>
          <a:p>
            <a:pPr>
              <a:defRPr/>
            </a:pPr>
            <a:fld id="{8656DC6F-80E1-4CC4-999D-1DBE5505C9DD}" type="slidenum">
              <a:rPr lang="en-US"/>
              <a:pPr>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rgbClr val="EEECE1"/>
                </a:solidFill>
                <a:latin typeface="Calibri"/>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rgbClr val="EEECE1"/>
                </a:solidFill>
                <a:latin typeface="Calibri"/>
              </a:defRPr>
            </a:lvl1pPr>
          </a:lstStyle>
          <a:p>
            <a:pPr>
              <a:defRPr/>
            </a:pPr>
            <a:fld id="{43A2775E-BEC6-4E3C-A6C5-A08ACB1811A8}" type="datetime1">
              <a:rPr lang="en-US"/>
              <a:pPr>
                <a:defRPr/>
              </a:pPr>
              <a:t>10/31/2013</a:t>
            </a:fld>
            <a:endParaRPr lang="en-US"/>
          </a:p>
        </p:txBody>
      </p:sp>
      <p:pic>
        <p:nvPicPr>
          <p:cNvPr id="1033" name="Picture 2"/>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515350" y="6251575"/>
            <a:ext cx="552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21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rtl="0" eaLnBrk="0" fontAlgn="base" hangingPunct="0">
        <a:spcBef>
          <a:spcPct val="0"/>
        </a:spcBef>
        <a:spcAft>
          <a:spcPct val="0"/>
        </a:spcAft>
        <a:defRPr sz="4600" kern="1200" spc="-1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Cambria" pitchFamily="18" charset="0"/>
        </a:defRPr>
      </a:lvl2pPr>
      <a:lvl3pPr algn="l" rtl="0" eaLnBrk="0" fontAlgn="base" hangingPunct="0">
        <a:spcBef>
          <a:spcPct val="0"/>
        </a:spcBef>
        <a:spcAft>
          <a:spcPct val="0"/>
        </a:spcAft>
        <a:defRPr sz="4600">
          <a:solidFill>
            <a:schemeClr val="tx1"/>
          </a:solidFill>
          <a:latin typeface="Cambria" pitchFamily="18" charset="0"/>
        </a:defRPr>
      </a:lvl3pPr>
      <a:lvl4pPr algn="l" rtl="0" eaLnBrk="0" fontAlgn="base" hangingPunct="0">
        <a:spcBef>
          <a:spcPct val="0"/>
        </a:spcBef>
        <a:spcAft>
          <a:spcPct val="0"/>
        </a:spcAft>
        <a:defRPr sz="4600">
          <a:solidFill>
            <a:schemeClr val="tx1"/>
          </a:solidFill>
          <a:latin typeface="Cambria" pitchFamily="18" charset="0"/>
        </a:defRPr>
      </a:lvl4pPr>
      <a:lvl5pPr algn="l" rtl="0" eaLnBrk="0" fontAlgn="base" hangingPunct="0">
        <a:spcBef>
          <a:spcPct val="0"/>
        </a:spcBef>
        <a:spcAft>
          <a:spcPct val="0"/>
        </a:spcAft>
        <a:defRPr sz="4600">
          <a:solidFill>
            <a:schemeClr val="tx1"/>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3496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Calibri"/>
              </a:defRPr>
            </a:lvl1pPr>
          </a:lstStyle>
          <a:p>
            <a:pPr>
              <a:defRPr/>
            </a:pPr>
            <a:fld id="{F53D3A69-9742-4C81-B89E-6BD0855BDD37}" type="slidenum">
              <a:rPr lang="en-US"/>
              <a:pPr>
                <a:defRPr/>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rgbClr val="EEECE1"/>
                </a:solidFill>
                <a:latin typeface="Calibri"/>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rgbClr val="EEECE1"/>
                </a:solidFill>
                <a:latin typeface="Calibri"/>
              </a:defRPr>
            </a:lvl1pPr>
          </a:lstStyle>
          <a:p>
            <a:pPr>
              <a:defRPr/>
            </a:pPr>
            <a:fld id="{3260E76A-5F17-4F6F-A37D-BE63E7D99479}" type="datetimeFigureOut">
              <a:rPr lang="en-US"/>
              <a:pPr>
                <a:defRPr/>
              </a:pPr>
              <a:t>10/31/2013</a:t>
            </a:fld>
            <a:endParaRPr lang="en-US"/>
          </a:p>
        </p:txBody>
      </p:sp>
    </p:spTree>
    <p:extLst>
      <p:ext uri="{BB962C8B-B14F-4D97-AF65-F5344CB8AC3E}">
        <p14:creationId xmlns:p14="http://schemas.microsoft.com/office/powerpoint/2010/main" val="21352794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B43FC673-5C1B-4726-AEF4-22D74FE723B8}" type="datetimeFigureOut">
              <a:rPr lang="en-US"/>
              <a:pPr>
                <a:defRPr/>
              </a:pPr>
              <a:t>10/31/2013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92AE90C7-2FE6-4A28-A5FB-DDBCF3712E46}" type="slidenum">
              <a:rPr lang="en-US"/>
              <a:pPr>
                <a:defRPr/>
              </a:pPr>
              <a:t>‹#›</a:t>
            </a:fld>
            <a:endParaRPr lang="en-US"/>
          </a:p>
        </p:txBody>
      </p:sp>
    </p:spTree>
    <p:extLst>
      <p:ext uri="{BB962C8B-B14F-4D97-AF65-F5344CB8AC3E}">
        <p14:creationId xmlns:p14="http://schemas.microsoft.com/office/powerpoint/2010/main" val="372176977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458200" y="5638800"/>
            <a:ext cx="685800" cy="365125"/>
          </a:xfrm>
          <a:prstGeom prst="rect">
            <a:avLst/>
          </a:prstGeom>
          <a:solidFill>
            <a:schemeClr val="bg1"/>
          </a:solidFill>
        </p:spPr>
        <p:txBody>
          <a:bodyPr vert="horz" lIns="91440" tIns="45720" rIns="91440" bIns="45720" rtlCol="0" anchor="ctr"/>
          <a:lstStyle>
            <a:lvl1pPr algn="ctr">
              <a:defRPr sz="1400">
                <a:solidFill>
                  <a:schemeClr val="tx1">
                    <a:tint val="75000"/>
                  </a:schemeClr>
                </a:solidFill>
              </a:defRPr>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00436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icrosoft JhengHei" panose="020B0604030504040204" pitchFamily="34" charset="-120"/>
          <a:ea typeface="Microsoft JhengHei"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43717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8486266" y="5638800"/>
            <a:ext cx="685800" cy="365125"/>
          </a:xfrm>
          <a:prstGeom prst="rect">
            <a:avLst/>
          </a:prstGeom>
          <a:solidFill>
            <a:schemeClr val="bg1"/>
          </a:solidFill>
        </p:spPr>
        <p:txBody>
          <a:bodyPr vert="horz" lIns="91440" tIns="45720" rIns="91440" bIns="45720" rtlCol="0" anchor="ctr"/>
          <a:lstStyle>
            <a:lvl1pPr algn="ctr">
              <a:defRPr sz="1200">
                <a:solidFill>
                  <a:schemeClr val="tx1">
                    <a:tint val="75000"/>
                  </a:schemeClr>
                </a:solidFill>
              </a:defRPr>
            </a:lvl1pPr>
          </a:lstStyle>
          <a:p>
            <a:fld id="{4C0DCE1E-8A6A-4DD0-9C7E-0A30779B2309}" type="slidenum">
              <a:rPr lang="en-US" smtClean="0">
                <a:solidFill>
                  <a:srgbClr val="000000">
                    <a:tint val="75000"/>
                  </a:srgbClr>
                </a:solidFill>
              </a:rPr>
              <a:pPr/>
              <a:t>‹#›</a:t>
            </a:fld>
            <a:endParaRPr lang="en-US">
              <a:solidFill>
                <a:srgbClr val="000000">
                  <a:tint val="75000"/>
                </a:srgbClr>
              </a:solidFill>
            </a:endParaRPr>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95551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8458200" y="0"/>
            <a:ext cx="685800" cy="6858000"/>
          </a:xfrm>
          <a:prstGeom prst="rect">
            <a:avLst/>
          </a:prstGeom>
          <a:solidFill>
            <a:srgbClr val="7097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458200" y="5638800"/>
            <a:ext cx="685800" cy="365125"/>
          </a:xfrm>
          <a:prstGeom prst="rect">
            <a:avLst/>
          </a:prstGeom>
          <a:solidFill>
            <a:schemeClr val="bg1"/>
          </a:solidFill>
        </p:spPr>
        <p:txBody>
          <a:bodyPr vert="horz" lIns="91440" tIns="45720" rIns="91440" bIns="45720" rtlCol="0" anchor="ctr"/>
          <a:lstStyle>
            <a:lvl1pPr algn="ctr">
              <a:defRPr sz="1400">
                <a:solidFill>
                  <a:schemeClr val="tx1">
                    <a:tint val="75000"/>
                  </a:schemeClr>
                </a:solidFill>
              </a:defRPr>
            </a:lvl1pPr>
          </a:lstStyle>
          <a:p>
            <a:fld id="{4C0DCE1E-8A6A-4DD0-9C7E-0A30779B2309}" type="slidenum">
              <a:rPr lang="en-US" smtClean="0">
                <a:solidFill>
                  <a:prstClr val="black">
                    <a:tint val="75000"/>
                  </a:prstClr>
                </a:solidFill>
              </a: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517730" y="6202532"/>
            <a:ext cx="566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61757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icrosoft JhengHei" panose="020B0604030504040204" pitchFamily="34" charset="-120"/>
          <a:ea typeface="Microsoft JhengHei" panose="020B0604030504040204"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JhengHei" panose="020B0604030504040204" pitchFamily="34" charset="-120"/>
          <a:ea typeface="Microsoft JhengHei"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icrosoft JhengHei" panose="020B0604030504040204" pitchFamily="34" charset="-120"/>
          <a:ea typeface="Microsoft JhengHei"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icrosoft JhengHei" panose="020B0604030504040204" pitchFamily="34" charset="-120"/>
          <a:ea typeface="Microsoft JhengHei"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mailto:karen.melin@alaska.gov"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livebinders.com/play/play?tab_layout=side&amp;id=1117828"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livebinders.com/play/play?tab_layout=side&amp;id=1117828" TargetMode="External"/><Relationship Id="rId2" Type="http://schemas.openxmlformats.org/officeDocument/2006/relationships/image" Target="../media/image13.JPG"/><Relationship Id="rId1" Type="http://schemas.openxmlformats.org/officeDocument/2006/relationships/slideLayout" Target="../slideLayouts/slideLayout60.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6.gif"/></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7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72.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7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6.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2.xml"/><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72.xml"/><Relationship Id="rId5" Type="http://schemas.openxmlformats.org/officeDocument/2006/relationships/image" Target="../media/image69.png"/><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89.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ww.achieve.org/ccss-cte-classroom-tasks" TargetMode="Externa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D201409-ABFB-4434-9F90-DFFB12699B57}" type="slidenum">
              <a:rPr lang="en-US" smtClean="0"/>
              <a:pPr>
                <a:defRPr/>
              </a:pPr>
              <a:t>1</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76" y="4807488"/>
            <a:ext cx="240188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25" y="4983701"/>
            <a:ext cx="15113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58318"/>
            <a:ext cx="5881687" cy="327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70563" y="3886200"/>
            <a:ext cx="3906437" cy="2862322"/>
          </a:xfrm>
          <a:prstGeom prst="rect">
            <a:avLst/>
          </a:prstGeom>
          <a:noFill/>
        </p:spPr>
        <p:txBody>
          <a:bodyPr wrap="square" rtlCol="0">
            <a:spAutoFit/>
          </a:bodyPr>
          <a:lstStyle/>
          <a:p>
            <a:pPr algn="ctr"/>
            <a:r>
              <a:rPr lang="en-US" sz="3600" dirty="0" smtClean="0"/>
              <a:t>CTE and </a:t>
            </a:r>
          </a:p>
          <a:p>
            <a:pPr algn="ctr"/>
            <a:r>
              <a:rPr lang="en-US" sz="3600" dirty="0" smtClean="0"/>
              <a:t>The Alaska English Language Arts  </a:t>
            </a:r>
          </a:p>
          <a:p>
            <a:pPr algn="ctr"/>
            <a:r>
              <a:rPr lang="en-US" sz="3600" dirty="0" smtClean="0"/>
              <a:t>and Math Standards</a:t>
            </a:r>
          </a:p>
        </p:txBody>
      </p:sp>
    </p:spTree>
    <p:extLst>
      <p:ext uri="{BB962C8B-B14F-4D97-AF65-F5344CB8AC3E}">
        <p14:creationId xmlns:p14="http://schemas.microsoft.com/office/powerpoint/2010/main" val="4268693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228600"/>
            <a:ext cx="89725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070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2177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49225" y="5486400"/>
            <a:ext cx="5032375"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8985306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2590800" cy="4181475"/>
          </a:xfrm>
        </p:spPr>
        <p:txBody>
          <a:bodyPr/>
          <a:lstStyle/>
          <a:p>
            <a:pPr eaLnBrk="1" fontAlgn="auto" hangingPunct="1">
              <a:spcAft>
                <a:spcPts val="0"/>
              </a:spcAft>
              <a:defRPr/>
            </a:pPr>
            <a:r>
              <a:rPr lang="en-US" sz="3200" dirty="0" smtClean="0">
                <a:latin typeface="+mn-lt"/>
              </a:rPr>
              <a:t>Standards for Literacy in History/Social Studies, Science, and Technical Subjects </a:t>
            </a:r>
            <a:br>
              <a:rPr lang="en-US" sz="3200" dirty="0" smtClean="0">
                <a:latin typeface="+mn-lt"/>
              </a:rPr>
            </a:br>
            <a:r>
              <a:rPr lang="en-US" sz="3200" dirty="0" smtClean="0">
                <a:latin typeface="+mn-lt"/>
              </a:rPr>
              <a:t>grades 6-12</a:t>
            </a:r>
            <a:endParaRPr lang="en-US" sz="3200" dirty="0">
              <a:latin typeface="+mn-lt"/>
            </a:endParaRPr>
          </a:p>
        </p:txBody>
      </p:sp>
      <p:sp>
        <p:nvSpPr>
          <p:cNvPr id="5" name="Title 1"/>
          <p:cNvSpPr txBox="1">
            <a:spLocks/>
          </p:cNvSpPr>
          <p:nvPr/>
        </p:nvSpPr>
        <p:spPr>
          <a:xfrm>
            <a:off x="82550" y="274638"/>
            <a:ext cx="83820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endParaRPr lang="en-US" sz="4000" dirty="0">
              <a:solidFill>
                <a:srgbClr val="1F497D"/>
              </a:solidFill>
              <a:latin typeface="Calibri"/>
            </a:endParaRPr>
          </a:p>
        </p:txBody>
      </p:sp>
      <p:sp>
        <p:nvSpPr>
          <p:cNvPr id="87044"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algn="ctr" eaLnBrk="1" fontAlgn="base" hangingPunct="1">
              <a:spcBef>
                <a:spcPct val="0"/>
              </a:spcBef>
              <a:spcAft>
                <a:spcPct val="0"/>
              </a:spcAft>
              <a:buClrTx/>
              <a:buFontTx/>
              <a:buNone/>
            </a:pPr>
            <a:endParaRPr lang="en-US" altLang="en-US" sz="1800" smtClean="0">
              <a:solidFill>
                <a:srgbClr val="000000"/>
              </a:solidFill>
              <a:latin typeface="Arial" pitchFamily="34" charset="0"/>
              <a:cs typeface="Arial" pitchFamily="34" charset="0"/>
            </a:endParaRPr>
          </a:p>
        </p:txBody>
      </p:sp>
      <p:grpSp>
        <p:nvGrpSpPr>
          <p:cNvPr id="87045" name="Group 24"/>
          <p:cNvGrpSpPr>
            <a:grpSpLocks/>
          </p:cNvGrpSpPr>
          <p:nvPr/>
        </p:nvGrpSpPr>
        <p:grpSpPr bwMode="auto">
          <a:xfrm>
            <a:off x="2957513" y="384175"/>
            <a:ext cx="5233987" cy="5919788"/>
            <a:chOff x="2958008" y="383443"/>
            <a:chExt cx="5232732" cy="5921058"/>
          </a:xfrm>
        </p:grpSpPr>
        <p:sp>
          <p:nvSpPr>
            <p:cNvPr id="7" name="Rectangle 6"/>
            <p:cNvSpPr>
              <a:spLocks noChangeArrowheads="1"/>
            </p:cNvSpPr>
            <p:nvPr/>
          </p:nvSpPr>
          <p:spPr bwMode="auto">
            <a:xfrm>
              <a:off x="2958008" y="383443"/>
              <a:ext cx="2958390" cy="5857544"/>
            </a:xfrm>
            <a:prstGeom prst="rect">
              <a:avLst/>
            </a:prstGeom>
            <a:solidFill>
              <a:schemeClr val="bg1">
                <a:lumMod val="50000"/>
                <a:lumOff val="0"/>
                <a:alpha val="75000"/>
              </a:schemeClr>
            </a:solidFill>
            <a:ln w="9525" cmpd="sng">
              <a:solidFill>
                <a:schemeClr val="tx1"/>
              </a:solidFill>
              <a:miter lim="800000"/>
              <a:headEnd/>
              <a:tailEnd/>
            </a:ln>
            <a:effectLst>
              <a:outerShdw dist="28398" dir="3806097" algn="ctr" rotWithShape="0">
                <a:schemeClr val="accent1">
                  <a:lumMod val="50000"/>
                  <a:lumOff val="0"/>
                  <a:alpha val="50000"/>
                </a:schemeClr>
              </a:outerShdw>
            </a:effectLst>
          </p:spPr>
          <p:txBody>
            <a:bodyPr upright="1"/>
            <a:lstStyle/>
            <a:p>
              <a:pPr algn="ctr">
                <a:lnSpc>
                  <a:spcPct val="115000"/>
                </a:lnSpc>
                <a:spcAft>
                  <a:spcPts val="1000"/>
                </a:spcAft>
                <a:defRPr/>
              </a:pPr>
              <a:r>
                <a:rPr lang="en-US" b="1">
                  <a:solidFill>
                    <a:prstClr val="black"/>
                  </a:solidFill>
                  <a:ea typeface="Times New Roman"/>
                  <a:cs typeface="Times New Roman"/>
                </a:rPr>
                <a:t>READING</a:t>
              </a:r>
              <a:endParaRPr lang="en-US" sz="1100">
                <a:solidFill>
                  <a:prstClr val="black"/>
                </a:solidFill>
                <a:ea typeface="Times New Roman"/>
                <a:cs typeface="Times New Roman"/>
              </a:endParaRPr>
            </a:p>
          </p:txBody>
        </p:sp>
        <p:sp>
          <p:nvSpPr>
            <p:cNvPr id="8" name="Rectangle 7"/>
            <p:cNvSpPr>
              <a:spLocks noChangeArrowheads="1"/>
            </p:cNvSpPr>
            <p:nvPr/>
          </p:nvSpPr>
          <p:spPr bwMode="auto">
            <a:xfrm>
              <a:off x="6030671" y="412024"/>
              <a:ext cx="2160069" cy="5867071"/>
            </a:xfrm>
            <a:prstGeom prst="rect">
              <a:avLst/>
            </a:prstGeom>
            <a:solidFill>
              <a:schemeClr val="bg1">
                <a:lumMod val="65000"/>
                <a:lumOff val="0"/>
                <a:alpha val="89999"/>
              </a:schemeClr>
            </a:solidFill>
            <a:ln w="9525">
              <a:solidFill>
                <a:srgbClr val="000000"/>
              </a:solidFill>
              <a:miter lim="800000"/>
              <a:headEnd/>
              <a:tailEnd/>
            </a:ln>
          </p:spPr>
          <p:txBody>
            <a:bodyPr upright="1"/>
            <a:lstStyle/>
            <a:p>
              <a:pPr algn="ctr">
                <a:lnSpc>
                  <a:spcPct val="115000"/>
                </a:lnSpc>
                <a:spcAft>
                  <a:spcPts val="1000"/>
                </a:spcAft>
                <a:defRPr/>
              </a:pPr>
              <a:r>
                <a:rPr lang="en-US" b="1">
                  <a:solidFill>
                    <a:prstClr val="black"/>
                  </a:solidFill>
                  <a:ea typeface="Times New Roman"/>
                  <a:cs typeface="Times New Roman"/>
                </a:rPr>
                <a:t>WRITING</a:t>
              </a:r>
              <a:endParaRPr lang="en-US" sz="1100">
                <a:solidFill>
                  <a:prstClr val="black"/>
                </a:solidFill>
                <a:ea typeface="Times New Roman"/>
                <a:cs typeface="Times New Roman"/>
              </a:endParaRPr>
            </a:p>
            <a:p>
              <a:pPr algn="ctr">
                <a:lnSpc>
                  <a:spcPct val="115000"/>
                </a:lnSpc>
                <a:spcAft>
                  <a:spcPts val="1000"/>
                </a:spcAft>
                <a:defRPr/>
              </a:pPr>
              <a:r>
                <a:rPr lang="en-US" b="1">
                  <a:solidFill>
                    <a:prstClr val="black"/>
                  </a:solidFill>
                  <a:ea typeface="Times New Roman"/>
                  <a:cs typeface="Times New Roman"/>
                </a:rPr>
                <a:t> </a:t>
              </a:r>
              <a:endParaRPr lang="en-US" sz="1100">
                <a:solidFill>
                  <a:prstClr val="black"/>
                </a:solidFill>
                <a:ea typeface="Times New Roman"/>
                <a:cs typeface="Times New Roman"/>
              </a:endParaRPr>
            </a:p>
          </p:txBody>
        </p:sp>
        <p:sp>
          <p:nvSpPr>
            <p:cNvPr id="10" name="AutoShape 11"/>
            <p:cNvSpPr>
              <a:spLocks noChangeArrowheads="1"/>
            </p:cNvSpPr>
            <p:nvPr/>
          </p:nvSpPr>
          <p:spPr bwMode="auto">
            <a:xfrm>
              <a:off x="3769025" y="940776"/>
              <a:ext cx="1702980" cy="1868888"/>
            </a:xfrm>
            <a:prstGeom prst="roundRect">
              <a:avLst>
                <a:gd name="adj" fmla="val 16667"/>
              </a:avLst>
            </a:prstGeom>
            <a:solidFill>
              <a:schemeClr val="accent1">
                <a:lumMod val="50000"/>
              </a:schemeClr>
            </a:solidFill>
            <a:ln w="9525">
              <a:solidFill>
                <a:srgbClr val="000000"/>
              </a:solidFill>
              <a:round/>
              <a:headEnd/>
              <a:tailEnd/>
            </a:ln>
          </p:spPr>
          <p:txBody>
            <a:bodyPr upright="1"/>
            <a:lstStyle/>
            <a:p>
              <a:pPr algn="ctr">
                <a:lnSpc>
                  <a:spcPct val="115000"/>
                </a:lnSpc>
                <a:defRPr/>
              </a:pPr>
              <a:r>
                <a:rPr lang="en-US" sz="1200" b="1" dirty="0">
                  <a:solidFill>
                    <a:prstClr val="white"/>
                  </a:solidFill>
                  <a:ea typeface="Times New Roman"/>
                  <a:cs typeface="Times New Roman"/>
                </a:rPr>
                <a:t>10 Anchor Standards</a:t>
              </a:r>
              <a:r>
                <a:rPr lang="en-US" sz="1400" b="1" dirty="0">
                  <a:solidFill>
                    <a:prstClr val="white"/>
                  </a:solidFill>
                  <a:ea typeface="Times New Roman"/>
                  <a:cs typeface="Times New Roman"/>
                </a:rPr>
                <a:t> </a:t>
              </a:r>
              <a:r>
                <a:rPr lang="en-US" sz="1000" b="1" dirty="0">
                  <a:solidFill>
                    <a:prstClr val="white"/>
                  </a:solidFill>
                  <a:ea typeface="Times New Roman"/>
                  <a:cs typeface="Times New Roman"/>
                </a:rPr>
                <a:t>Arranged in 4 strands</a:t>
              </a:r>
              <a:endParaRPr lang="en-US" sz="1100" dirty="0">
                <a:solidFill>
                  <a:prstClr val="white"/>
                </a:solidFill>
                <a:ea typeface="Times New Roman"/>
                <a:cs typeface="Times New Roman"/>
              </a:endParaRPr>
            </a:p>
            <a:p>
              <a:pPr marL="342900" indent="-342900">
                <a:lnSpc>
                  <a:spcPct val="115000"/>
                </a:lnSpc>
                <a:buFont typeface="Symbol"/>
                <a:buChar char=""/>
                <a:defRPr/>
              </a:pPr>
              <a:r>
                <a:rPr lang="en-US" sz="900" b="1" dirty="0">
                  <a:solidFill>
                    <a:prstClr val="white"/>
                  </a:solidFill>
                  <a:ea typeface="Times New Roman"/>
                  <a:cs typeface="Times New Roman"/>
                </a:rPr>
                <a:t>Key Ideas and Details</a:t>
              </a:r>
              <a:endParaRPr lang="en-US" sz="1100" dirty="0">
                <a:solidFill>
                  <a:prstClr val="white"/>
                </a:solidFill>
                <a:ea typeface="Times New Roman"/>
                <a:cs typeface="Times New Roman"/>
              </a:endParaRPr>
            </a:p>
            <a:p>
              <a:pPr marL="342900" indent="-342900">
                <a:lnSpc>
                  <a:spcPct val="115000"/>
                </a:lnSpc>
                <a:buFont typeface="Symbol"/>
                <a:buChar char=""/>
                <a:defRPr/>
              </a:pPr>
              <a:r>
                <a:rPr lang="en-US" sz="900" b="1" dirty="0">
                  <a:solidFill>
                    <a:prstClr val="white"/>
                  </a:solidFill>
                  <a:ea typeface="Times New Roman"/>
                  <a:cs typeface="Times New Roman"/>
                </a:rPr>
                <a:t>Craft and Structure </a:t>
              </a:r>
              <a:endParaRPr lang="en-US" sz="1100" dirty="0">
                <a:solidFill>
                  <a:prstClr val="white"/>
                </a:solidFill>
                <a:ea typeface="Times New Roman"/>
                <a:cs typeface="Times New Roman"/>
              </a:endParaRPr>
            </a:p>
            <a:p>
              <a:pPr marL="342900" indent="-342900">
                <a:lnSpc>
                  <a:spcPct val="115000"/>
                </a:lnSpc>
                <a:buFont typeface="Symbol"/>
                <a:buChar char=""/>
                <a:defRPr/>
              </a:pPr>
              <a:r>
                <a:rPr lang="en-US" sz="900" b="1" dirty="0">
                  <a:solidFill>
                    <a:prstClr val="white"/>
                  </a:solidFill>
                  <a:ea typeface="Times New Roman"/>
                  <a:cs typeface="Times New Roman"/>
                </a:rPr>
                <a:t>Integration of Knowledge and Ideas </a:t>
              </a:r>
              <a:endParaRPr lang="en-US" sz="1100" dirty="0">
                <a:solidFill>
                  <a:prstClr val="white"/>
                </a:solidFill>
                <a:ea typeface="Times New Roman"/>
                <a:cs typeface="Times New Roman"/>
              </a:endParaRPr>
            </a:p>
            <a:p>
              <a:pPr marL="342900" indent="-342900">
                <a:lnSpc>
                  <a:spcPct val="115000"/>
                </a:lnSpc>
                <a:buFont typeface="Symbol"/>
                <a:buChar char=""/>
                <a:defRPr/>
              </a:pPr>
              <a:r>
                <a:rPr lang="en-US" sz="900" b="1" dirty="0">
                  <a:solidFill>
                    <a:prstClr val="white"/>
                  </a:solidFill>
                  <a:ea typeface="Times New Roman"/>
                  <a:cs typeface="Times New Roman"/>
                </a:rPr>
                <a:t>Range of Reading</a:t>
              </a:r>
              <a:r>
                <a:rPr lang="en-US" sz="900" b="1" dirty="0">
                  <a:solidFill>
                    <a:prstClr val="black"/>
                  </a:solidFill>
                  <a:ea typeface="Times New Roman"/>
                  <a:cs typeface="Times New Roman"/>
                </a:rPr>
                <a:t/>
              </a:r>
              <a:br>
                <a:rPr lang="en-US" sz="900" b="1" dirty="0">
                  <a:solidFill>
                    <a:prstClr val="black"/>
                  </a:solidFill>
                  <a:ea typeface="Times New Roman"/>
                  <a:cs typeface="Times New Roman"/>
                </a:rPr>
              </a:br>
              <a:r>
                <a:rPr lang="en-US" sz="900" b="1" dirty="0">
                  <a:solidFill>
                    <a:prstClr val="white"/>
                  </a:solidFill>
                  <a:ea typeface="Times New Roman"/>
                  <a:cs typeface="Times New Roman"/>
                </a:rPr>
                <a:t> and Level of Text Complexity</a:t>
              </a:r>
              <a:endParaRPr lang="en-US" sz="1100" dirty="0">
                <a:solidFill>
                  <a:prstClr val="white"/>
                </a:solidFill>
                <a:ea typeface="Times New Roman"/>
                <a:cs typeface="Times New Roman"/>
              </a:endParaRPr>
            </a:p>
            <a:p>
              <a:pPr>
                <a:lnSpc>
                  <a:spcPct val="115000"/>
                </a:lnSpc>
                <a:defRPr/>
              </a:pPr>
              <a:r>
                <a:rPr lang="en-US" sz="1400" b="1" dirty="0">
                  <a:solidFill>
                    <a:prstClr val="black"/>
                  </a:solidFill>
                  <a:ea typeface="Times New Roman"/>
                  <a:cs typeface="Times New Roman"/>
                </a:rPr>
                <a:t> </a:t>
              </a:r>
              <a:endParaRPr lang="en-US" sz="1100" dirty="0">
                <a:solidFill>
                  <a:prstClr val="black"/>
                </a:solidFill>
                <a:ea typeface="Times New Roman"/>
                <a:cs typeface="Times New Roman"/>
              </a:endParaRPr>
            </a:p>
            <a:p>
              <a:pPr algn="ctr">
                <a:lnSpc>
                  <a:spcPct val="115000"/>
                </a:lnSpc>
                <a:spcAft>
                  <a:spcPts val="1000"/>
                </a:spcAft>
                <a:defRPr/>
              </a:pPr>
              <a:r>
                <a:rPr lang="en-US" sz="1400" b="1" dirty="0">
                  <a:solidFill>
                    <a:prstClr val="black"/>
                  </a:solidFill>
                  <a:ea typeface="Times New Roman"/>
                  <a:cs typeface="Times New Roman"/>
                </a:rPr>
                <a:t> </a:t>
              </a:r>
              <a:endParaRPr lang="en-US" sz="1100" dirty="0">
                <a:solidFill>
                  <a:prstClr val="black"/>
                </a:solidFill>
                <a:ea typeface="Times New Roman"/>
                <a:cs typeface="Times New Roman"/>
              </a:endParaRPr>
            </a:p>
          </p:txBody>
        </p:sp>
        <p:sp>
          <p:nvSpPr>
            <p:cNvPr id="12" name="AutoShape 16"/>
            <p:cNvSpPr>
              <a:spLocks noChangeArrowheads="1"/>
            </p:cNvSpPr>
            <p:nvPr/>
          </p:nvSpPr>
          <p:spPr bwMode="auto">
            <a:xfrm>
              <a:off x="6179860" y="940776"/>
              <a:ext cx="1890259" cy="1565611"/>
            </a:xfrm>
            <a:prstGeom prst="roundRect">
              <a:avLst>
                <a:gd name="adj" fmla="val 16667"/>
              </a:avLst>
            </a:prstGeom>
            <a:solidFill>
              <a:schemeClr val="accent1">
                <a:lumMod val="50000"/>
              </a:schemeClr>
            </a:solidFill>
            <a:ln w="9525">
              <a:solidFill>
                <a:srgbClr val="000000"/>
              </a:solidFill>
              <a:round/>
              <a:headEnd/>
              <a:tailEnd/>
            </a:ln>
          </p:spPr>
          <p:txBody>
            <a:bodyPr upright="1"/>
            <a:lstStyle/>
            <a:p>
              <a:pPr algn="ctr">
                <a:lnSpc>
                  <a:spcPct val="115000"/>
                </a:lnSpc>
                <a:defRPr/>
              </a:pPr>
              <a:r>
                <a:rPr lang="en-US" sz="1200" b="1" dirty="0">
                  <a:solidFill>
                    <a:prstClr val="white"/>
                  </a:solidFill>
                  <a:ea typeface="Times New Roman"/>
                  <a:cs typeface="Times New Roman"/>
                </a:rPr>
                <a:t>10 Anchor Standards </a:t>
              </a:r>
              <a:endParaRPr lang="en-US" sz="1100" dirty="0">
                <a:solidFill>
                  <a:prstClr val="white"/>
                </a:solidFill>
                <a:ea typeface="Times New Roman"/>
                <a:cs typeface="Times New Roman"/>
              </a:endParaRPr>
            </a:p>
            <a:p>
              <a:pPr algn="ctr">
                <a:lnSpc>
                  <a:spcPct val="115000"/>
                </a:lnSpc>
                <a:defRPr/>
              </a:pPr>
              <a:r>
                <a:rPr lang="en-US" sz="1100" dirty="0">
                  <a:solidFill>
                    <a:prstClr val="white"/>
                  </a:solidFill>
                  <a:ea typeface="Times New Roman"/>
                  <a:cs typeface="Times New Roman"/>
                </a:rPr>
                <a:t>Arranged in 4 Strands</a:t>
              </a:r>
            </a:p>
            <a:p>
              <a:pPr marL="342900" indent="-342900">
                <a:lnSpc>
                  <a:spcPct val="115000"/>
                </a:lnSpc>
                <a:buFont typeface="Symbol"/>
                <a:buChar char=""/>
                <a:defRPr/>
              </a:pPr>
              <a:r>
                <a:rPr lang="en-US" sz="900" b="1" dirty="0">
                  <a:solidFill>
                    <a:prstClr val="white"/>
                  </a:solidFill>
                  <a:ea typeface="Times New Roman"/>
                  <a:cs typeface="Times New Roman"/>
                </a:rPr>
                <a:t>Text Types and Purpose</a:t>
              </a:r>
              <a:endParaRPr lang="en-US" sz="1100" dirty="0">
                <a:solidFill>
                  <a:prstClr val="white"/>
                </a:solidFill>
                <a:ea typeface="Times New Roman"/>
                <a:cs typeface="Times New Roman"/>
              </a:endParaRPr>
            </a:p>
            <a:p>
              <a:pPr marL="342900" indent="-342900">
                <a:lnSpc>
                  <a:spcPct val="115000"/>
                </a:lnSpc>
                <a:buFont typeface="Symbol"/>
                <a:buChar char=""/>
                <a:defRPr/>
              </a:pPr>
              <a:r>
                <a:rPr lang="en-US" sz="900" b="1" dirty="0">
                  <a:solidFill>
                    <a:prstClr val="white"/>
                  </a:solidFill>
                  <a:ea typeface="Times New Roman"/>
                  <a:cs typeface="Times New Roman"/>
                </a:rPr>
                <a:t>Production and Distribution of Writing </a:t>
              </a:r>
              <a:endParaRPr lang="en-US" sz="1100" dirty="0">
                <a:solidFill>
                  <a:prstClr val="white"/>
                </a:solidFill>
                <a:ea typeface="Times New Roman"/>
                <a:cs typeface="Times New Roman"/>
              </a:endParaRPr>
            </a:p>
            <a:p>
              <a:pPr marL="342900" indent="-342900">
                <a:lnSpc>
                  <a:spcPct val="115000"/>
                </a:lnSpc>
                <a:buFont typeface="Symbol"/>
                <a:buChar char=""/>
                <a:defRPr/>
              </a:pPr>
              <a:r>
                <a:rPr lang="en-US" sz="900" b="1" dirty="0">
                  <a:solidFill>
                    <a:prstClr val="white"/>
                  </a:solidFill>
                  <a:ea typeface="Times New Roman"/>
                  <a:cs typeface="Times New Roman"/>
                </a:rPr>
                <a:t>Research to Build and Present Knowledge</a:t>
              </a:r>
              <a:endParaRPr lang="en-US" sz="1100" dirty="0">
                <a:solidFill>
                  <a:prstClr val="white"/>
                </a:solidFill>
                <a:ea typeface="Times New Roman"/>
                <a:cs typeface="Times New Roman"/>
              </a:endParaRPr>
            </a:p>
            <a:p>
              <a:pPr marL="342900" indent="-342900">
                <a:lnSpc>
                  <a:spcPct val="115000"/>
                </a:lnSpc>
                <a:buFont typeface="Symbol"/>
                <a:buChar char=""/>
                <a:defRPr/>
              </a:pPr>
              <a:r>
                <a:rPr lang="en-US" sz="900" b="1" dirty="0">
                  <a:solidFill>
                    <a:prstClr val="white"/>
                  </a:solidFill>
                  <a:ea typeface="Times New Roman"/>
                  <a:cs typeface="Times New Roman"/>
                </a:rPr>
                <a:t>Range of Writing</a:t>
              </a:r>
              <a:endParaRPr lang="en-US" sz="1100" dirty="0">
                <a:solidFill>
                  <a:prstClr val="white"/>
                </a:solidFill>
                <a:ea typeface="Times New Roman"/>
                <a:cs typeface="Times New Roman"/>
              </a:endParaRPr>
            </a:p>
            <a:p>
              <a:pPr>
                <a:lnSpc>
                  <a:spcPct val="115000"/>
                </a:lnSpc>
                <a:defRPr/>
              </a:pPr>
              <a:r>
                <a:rPr lang="en-US" sz="1000" b="1" dirty="0">
                  <a:solidFill>
                    <a:prstClr val="black"/>
                  </a:solidFill>
                  <a:ea typeface="Times New Roman"/>
                  <a:cs typeface="Times New Roman"/>
                </a:rPr>
                <a:t> </a:t>
              </a:r>
              <a:endParaRPr lang="en-US" sz="1100" dirty="0">
                <a:solidFill>
                  <a:prstClr val="black"/>
                </a:solidFill>
                <a:ea typeface="Times New Roman"/>
                <a:cs typeface="Times New Roman"/>
              </a:endParaRPr>
            </a:p>
            <a:p>
              <a:pPr>
                <a:lnSpc>
                  <a:spcPct val="115000"/>
                </a:lnSpc>
                <a:spcAft>
                  <a:spcPts val="1000"/>
                </a:spcAft>
                <a:defRPr/>
              </a:pPr>
              <a:r>
                <a:rPr lang="en-US" sz="1100" b="1" dirty="0">
                  <a:solidFill>
                    <a:prstClr val="black"/>
                  </a:solidFill>
                  <a:ea typeface="Times New Roman"/>
                  <a:cs typeface="Times New Roman"/>
                </a:rPr>
                <a:t> </a:t>
              </a:r>
              <a:endParaRPr lang="en-US" sz="1100" dirty="0">
                <a:solidFill>
                  <a:prstClr val="black"/>
                </a:solidFill>
                <a:ea typeface="Times New Roman"/>
                <a:cs typeface="Times New Roman"/>
              </a:endParaRPr>
            </a:p>
          </p:txBody>
        </p:sp>
        <p:sp>
          <p:nvSpPr>
            <p:cNvPr id="14" name="Text Box 48"/>
            <p:cNvSpPr txBox="1">
              <a:spLocks noChangeArrowheads="1"/>
            </p:cNvSpPr>
            <p:nvPr/>
          </p:nvSpPr>
          <p:spPr bwMode="auto">
            <a:xfrm>
              <a:off x="4616547" y="3714733"/>
              <a:ext cx="855458" cy="1076556"/>
            </a:xfrm>
            <a:prstGeom prst="rect">
              <a:avLst/>
            </a:prstGeom>
            <a:noFill/>
            <a:ln>
              <a:noFill/>
            </a:ln>
            <a:extLst/>
          </p:spPr>
          <p:txBody>
            <a:bodyPr upright="1"/>
            <a:lstStyle/>
            <a:p>
              <a:pPr indent="-342900">
                <a:lnSpc>
                  <a:spcPct val="150000"/>
                </a:lnSpc>
                <a:spcAft>
                  <a:spcPts val="500"/>
                </a:spcAft>
                <a:buFont typeface="Symbol"/>
                <a:buChar char=""/>
                <a:defRPr/>
              </a:pPr>
              <a:r>
                <a:rPr lang="en-US" sz="1000" b="1" dirty="0">
                  <a:solidFill>
                    <a:prstClr val="black"/>
                  </a:solidFill>
                  <a:ea typeface="Times New Roman"/>
                  <a:cs typeface="Times New Roman"/>
                </a:rPr>
                <a:t>6-8</a:t>
              </a:r>
              <a:endParaRPr lang="en-US" sz="1100" dirty="0">
                <a:solidFill>
                  <a:prstClr val="black"/>
                </a:solidFill>
                <a:ea typeface="Times New Roman"/>
                <a:cs typeface="Times New Roman"/>
              </a:endParaRPr>
            </a:p>
            <a:p>
              <a:pPr marL="342900" indent="-342900">
                <a:lnSpc>
                  <a:spcPct val="115000"/>
                </a:lnSpc>
                <a:spcBef>
                  <a:spcPts val="500"/>
                </a:spcBef>
                <a:spcAft>
                  <a:spcPts val="500"/>
                </a:spcAft>
                <a:buFont typeface="Symbol"/>
                <a:buChar char=""/>
                <a:defRPr/>
              </a:pPr>
              <a:r>
                <a:rPr lang="en-US" sz="1000" b="1" dirty="0">
                  <a:solidFill>
                    <a:prstClr val="black"/>
                  </a:solidFill>
                  <a:ea typeface="Times New Roman"/>
                  <a:cs typeface="Times New Roman"/>
                </a:rPr>
                <a:t>9-10</a:t>
              </a:r>
              <a:endParaRPr lang="en-US" sz="1100" dirty="0">
                <a:solidFill>
                  <a:prstClr val="black"/>
                </a:solidFill>
                <a:ea typeface="Times New Roman"/>
                <a:cs typeface="Times New Roman"/>
              </a:endParaRPr>
            </a:p>
            <a:p>
              <a:pPr marL="342900" indent="-342900">
                <a:lnSpc>
                  <a:spcPct val="115000"/>
                </a:lnSpc>
                <a:spcBef>
                  <a:spcPts val="500"/>
                </a:spcBef>
                <a:spcAft>
                  <a:spcPts val="500"/>
                </a:spcAft>
                <a:buFont typeface="Symbol"/>
                <a:buChar char=""/>
                <a:defRPr/>
              </a:pPr>
              <a:r>
                <a:rPr lang="en-US" sz="1000" b="1" dirty="0">
                  <a:solidFill>
                    <a:prstClr val="black"/>
                  </a:solidFill>
                  <a:ea typeface="Times New Roman"/>
                  <a:cs typeface="Times New Roman"/>
                </a:rPr>
                <a:t>11-12</a:t>
              </a:r>
              <a:endParaRPr lang="en-US" sz="1100" dirty="0">
                <a:solidFill>
                  <a:prstClr val="black"/>
                </a:solidFill>
                <a:ea typeface="Times New Roman"/>
                <a:cs typeface="Times New Roman"/>
              </a:endParaRPr>
            </a:p>
            <a:p>
              <a:pPr>
                <a:lnSpc>
                  <a:spcPct val="115000"/>
                </a:lnSpc>
                <a:defRPr/>
              </a:pPr>
              <a:r>
                <a:rPr lang="en-US" sz="1000" dirty="0">
                  <a:solidFill>
                    <a:prstClr val="black"/>
                  </a:solidFill>
                  <a:ea typeface="Times New Roman"/>
                  <a:cs typeface="Times New Roman"/>
                </a:rPr>
                <a:t> </a:t>
              </a:r>
              <a:endParaRPr lang="en-US" sz="1100" dirty="0">
                <a:solidFill>
                  <a:prstClr val="black"/>
                </a:solidFill>
                <a:ea typeface="Times New Roman"/>
                <a:cs typeface="Times New Roman"/>
              </a:endParaRPr>
            </a:p>
          </p:txBody>
        </p:sp>
        <p:cxnSp>
          <p:nvCxnSpPr>
            <p:cNvPr id="87051" name="AutoShape 59"/>
            <p:cNvCxnSpPr>
              <a:cxnSpLocks noChangeShapeType="1"/>
            </p:cNvCxnSpPr>
            <p:nvPr/>
          </p:nvCxnSpPr>
          <p:spPr bwMode="auto">
            <a:xfrm>
              <a:off x="7125256" y="2513905"/>
              <a:ext cx="0" cy="2027201"/>
            </a:xfrm>
            <a:prstGeom prst="straightConnector1">
              <a:avLst/>
            </a:prstGeom>
            <a:noFill/>
            <a:ln w="34925">
              <a:solidFill>
                <a:srgbClr val="000000"/>
              </a:solidFill>
              <a:round/>
              <a:headEnd/>
              <a:tailEnd/>
            </a:ln>
            <a:extLst>
              <a:ext uri="{909E8E84-426E-40DD-AFC4-6F175D3DCCD1}">
                <a14:hiddenFill xmlns:a14="http://schemas.microsoft.com/office/drawing/2010/main">
                  <a:noFill/>
                </a14:hiddenFill>
              </a:ext>
            </a:extLst>
          </p:spPr>
        </p:cxnSp>
        <p:sp>
          <p:nvSpPr>
            <p:cNvPr id="87052" name="Text Box 60"/>
            <p:cNvSpPr txBox="1">
              <a:spLocks noChangeArrowheads="1"/>
            </p:cNvSpPr>
            <p:nvPr/>
          </p:nvSpPr>
          <p:spPr bwMode="auto">
            <a:xfrm>
              <a:off x="7079310" y="3571461"/>
              <a:ext cx="945336" cy="1287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eaLnBrk="1" fontAlgn="base" hangingPunct="1">
                <a:lnSpc>
                  <a:spcPct val="150000"/>
                </a:lnSpc>
                <a:spcBef>
                  <a:spcPct val="0"/>
                </a:spcBef>
                <a:spcAft>
                  <a:spcPts val="600"/>
                </a:spcAft>
                <a:buClrTx/>
                <a:buFont typeface="Symbol" pitchFamily="18" charset="2"/>
                <a:buChar char=""/>
              </a:pPr>
              <a:r>
                <a:rPr lang="en-US" altLang="en-US" sz="1100" b="1" smtClean="0">
                  <a:solidFill>
                    <a:srgbClr val="000000"/>
                  </a:solidFill>
                  <a:cs typeface="Times New Roman" pitchFamily="18" charset="0"/>
                </a:rPr>
                <a:t>6-8</a:t>
              </a:r>
              <a:endParaRPr lang="en-US" altLang="en-US" sz="1100" smtClean="0">
                <a:solidFill>
                  <a:srgbClr val="000000"/>
                </a:solidFill>
                <a:cs typeface="Times New Roman" pitchFamily="18" charset="0"/>
              </a:endParaRPr>
            </a:p>
            <a:p>
              <a:pPr eaLnBrk="1" fontAlgn="base" hangingPunct="1">
                <a:lnSpc>
                  <a:spcPct val="150000"/>
                </a:lnSpc>
                <a:spcBef>
                  <a:spcPct val="0"/>
                </a:spcBef>
                <a:spcAft>
                  <a:spcPts val="600"/>
                </a:spcAft>
                <a:buClrTx/>
                <a:buFont typeface="Symbol" pitchFamily="18" charset="2"/>
                <a:buChar char=""/>
              </a:pPr>
              <a:r>
                <a:rPr lang="en-US" altLang="en-US" sz="1100" b="1" smtClean="0">
                  <a:solidFill>
                    <a:srgbClr val="000000"/>
                  </a:solidFill>
                  <a:cs typeface="Times New Roman" pitchFamily="18" charset="0"/>
                </a:rPr>
                <a:t>9-10</a:t>
              </a:r>
              <a:endParaRPr lang="en-US" altLang="en-US" sz="1100" smtClean="0">
                <a:solidFill>
                  <a:srgbClr val="000000"/>
                </a:solidFill>
                <a:cs typeface="Times New Roman" pitchFamily="18" charset="0"/>
              </a:endParaRPr>
            </a:p>
            <a:p>
              <a:pPr eaLnBrk="1" fontAlgn="base" hangingPunct="1">
                <a:lnSpc>
                  <a:spcPct val="150000"/>
                </a:lnSpc>
                <a:spcBef>
                  <a:spcPct val="0"/>
                </a:spcBef>
                <a:spcAft>
                  <a:spcPts val="600"/>
                </a:spcAft>
                <a:buClrTx/>
                <a:buFont typeface="Symbol" pitchFamily="18" charset="2"/>
                <a:buChar char=""/>
              </a:pPr>
              <a:r>
                <a:rPr lang="en-US" altLang="en-US" sz="1100" b="1" smtClean="0">
                  <a:solidFill>
                    <a:srgbClr val="000000"/>
                  </a:solidFill>
                  <a:cs typeface="Times New Roman" pitchFamily="18" charset="0"/>
                </a:rPr>
                <a:t>11-12</a:t>
              </a:r>
              <a:endParaRPr lang="en-US" altLang="en-US" sz="1100" smtClean="0">
                <a:solidFill>
                  <a:srgbClr val="000000"/>
                </a:solidFill>
                <a:cs typeface="Times New Roman" pitchFamily="18" charset="0"/>
              </a:endParaRPr>
            </a:p>
          </p:txBody>
        </p:sp>
        <p:sp>
          <p:nvSpPr>
            <p:cNvPr id="87053" name="AutoShape 68"/>
            <p:cNvSpPr>
              <a:spLocks noChangeArrowheads="1"/>
            </p:cNvSpPr>
            <p:nvPr/>
          </p:nvSpPr>
          <p:spPr bwMode="auto">
            <a:xfrm>
              <a:off x="6780650" y="3020546"/>
              <a:ext cx="689212" cy="547632"/>
            </a:xfrm>
            <a:prstGeom prst="roundRect">
              <a:avLst>
                <a:gd name="adj" fmla="val 16667"/>
              </a:avLst>
            </a:prstGeom>
            <a:solidFill>
              <a:schemeClr val="bg1"/>
            </a:solidFill>
            <a:ln w="3175">
              <a:solidFill>
                <a:srgbClr val="000000"/>
              </a:solidFill>
              <a:round/>
              <a:headEnd/>
              <a:tailEnd/>
            </a:ln>
          </p:spPr>
          <p:txBody>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eaLnBrk="1" fontAlgn="base" hangingPunct="1">
                <a:lnSpc>
                  <a:spcPct val="115000"/>
                </a:lnSpc>
                <a:spcBef>
                  <a:spcPct val="0"/>
                </a:spcBef>
                <a:spcAft>
                  <a:spcPts val="1000"/>
                </a:spcAft>
                <a:buClrTx/>
                <a:buFontTx/>
                <a:buNone/>
              </a:pPr>
              <a:r>
                <a:rPr lang="en-US" altLang="en-US" sz="800" smtClean="0">
                  <a:solidFill>
                    <a:srgbClr val="000000"/>
                  </a:solidFill>
                  <a:cs typeface="Times New Roman" pitchFamily="18" charset="0"/>
                </a:rPr>
                <a:t>Grade Specific Standard</a:t>
              </a:r>
              <a:endParaRPr lang="en-US" altLang="en-US" sz="1100" smtClean="0">
                <a:solidFill>
                  <a:srgbClr val="000000"/>
                </a:solidFill>
                <a:cs typeface="Times New Roman" pitchFamily="18" charset="0"/>
              </a:endParaRPr>
            </a:p>
          </p:txBody>
        </p:sp>
        <p:cxnSp>
          <p:nvCxnSpPr>
            <p:cNvPr id="87054" name="AutoShape 24"/>
            <p:cNvCxnSpPr>
              <a:cxnSpLocks noChangeShapeType="1"/>
            </p:cNvCxnSpPr>
            <p:nvPr/>
          </p:nvCxnSpPr>
          <p:spPr bwMode="auto">
            <a:xfrm>
              <a:off x="4620499" y="2809460"/>
              <a:ext cx="0" cy="1731646"/>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sp>
          <p:nvSpPr>
            <p:cNvPr id="87055" name="AutoShape 70"/>
            <p:cNvSpPr>
              <a:spLocks noChangeArrowheads="1"/>
            </p:cNvSpPr>
            <p:nvPr/>
          </p:nvSpPr>
          <p:spPr bwMode="auto">
            <a:xfrm>
              <a:off x="4341089" y="3097688"/>
              <a:ext cx="661271" cy="595670"/>
            </a:xfrm>
            <a:prstGeom prst="roundRect">
              <a:avLst>
                <a:gd name="adj" fmla="val 16667"/>
              </a:avLst>
            </a:prstGeom>
            <a:solidFill>
              <a:schemeClr val="bg1"/>
            </a:solidFill>
            <a:ln w="3175">
              <a:solidFill>
                <a:srgbClr val="000000"/>
              </a:solidFill>
              <a:round/>
              <a:headEnd/>
              <a:tailEnd/>
            </a:ln>
          </p:spPr>
          <p:txBody>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eaLnBrk="1" fontAlgn="base" hangingPunct="1">
                <a:lnSpc>
                  <a:spcPct val="115000"/>
                </a:lnSpc>
                <a:spcBef>
                  <a:spcPct val="0"/>
                </a:spcBef>
                <a:spcAft>
                  <a:spcPts val="1000"/>
                </a:spcAft>
                <a:buClrTx/>
                <a:buFontTx/>
                <a:buNone/>
              </a:pPr>
              <a:r>
                <a:rPr lang="en-US" altLang="en-US" sz="800" smtClean="0">
                  <a:solidFill>
                    <a:srgbClr val="000000"/>
                  </a:solidFill>
                  <a:cs typeface="Times New Roman" pitchFamily="18" charset="0"/>
                </a:rPr>
                <a:t>Grade Specific Standards</a:t>
              </a:r>
              <a:endParaRPr lang="en-US" altLang="en-US" sz="1100" smtClean="0">
                <a:solidFill>
                  <a:srgbClr val="000000"/>
                </a:solidFill>
                <a:cs typeface="Times New Roman" pitchFamily="18" charset="0"/>
              </a:endParaRPr>
            </a:p>
          </p:txBody>
        </p:sp>
        <p:sp>
          <p:nvSpPr>
            <p:cNvPr id="20" name="Rounded Rectangle 19"/>
            <p:cNvSpPr/>
            <p:nvPr/>
          </p:nvSpPr>
          <p:spPr>
            <a:xfrm>
              <a:off x="3107197" y="5628081"/>
              <a:ext cx="5029581" cy="395372"/>
            </a:xfrm>
            <a:prstGeom prst="roundRect">
              <a:avLst/>
            </a:prstGeom>
            <a:solidFill>
              <a:schemeClr val="accent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1000"/>
                </a:spcAft>
                <a:defRPr/>
              </a:pPr>
              <a:r>
                <a:rPr lang="en-US" sz="1000" b="1">
                  <a:solidFill>
                    <a:prstClr val="white"/>
                  </a:solidFill>
                  <a:ea typeface="Times New Roman"/>
                  <a:cs typeface="Times New Roman"/>
                </a:rPr>
                <a:t>Standards for Literacy in History/Social Studies, Science, and Technical Subjects 6-12</a:t>
              </a:r>
              <a:endParaRPr lang="en-US" sz="1100">
                <a:solidFill>
                  <a:prstClr val="white"/>
                </a:solidFill>
                <a:ea typeface="Times New Roman"/>
                <a:cs typeface="Times New Roman"/>
              </a:endParaRPr>
            </a:p>
          </p:txBody>
        </p:sp>
        <p:sp>
          <p:nvSpPr>
            <p:cNvPr id="87057" name="Rectangle 16"/>
            <p:cNvSpPr>
              <a:spLocks noChangeArrowheads="1"/>
            </p:cNvSpPr>
            <p:nvPr/>
          </p:nvSpPr>
          <p:spPr bwMode="auto">
            <a:xfrm>
              <a:off x="5118781" y="447261"/>
              <a:ext cx="0" cy="0"/>
            </a:xfrm>
            <a:prstGeom prst="rect">
              <a:avLst/>
            </a:prstGeom>
            <a:solidFill>
              <a:schemeClr val="accent1"/>
            </a:solidFill>
            <a:ln w="9525">
              <a:solidFill>
                <a:schemeClr val="tx1"/>
              </a:solidFill>
              <a:miter lim="800000"/>
              <a:headEnd/>
              <a:tailEnd/>
            </a:ln>
          </p:spPr>
          <p:txBody>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eaLnBrk="1" fontAlgn="base" hangingPunct="1">
                <a:spcBef>
                  <a:spcPct val="0"/>
                </a:spcBef>
                <a:spcAft>
                  <a:spcPct val="0"/>
                </a:spcAft>
                <a:buClrTx/>
                <a:buFontTx/>
                <a:buNone/>
              </a:pPr>
              <a:endParaRPr lang="en-US" altLang="en-US" sz="1800" smtClean="0">
                <a:solidFill>
                  <a:srgbClr val="000000"/>
                </a:solidFill>
              </a:endParaRPr>
            </a:p>
          </p:txBody>
        </p:sp>
        <p:sp>
          <p:nvSpPr>
            <p:cNvPr id="11" name="Oval 10"/>
            <p:cNvSpPr/>
            <p:nvPr/>
          </p:nvSpPr>
          <p:spPr>
            <a:xfrm>
              <a:off x="3073867" y="5313688"/>
              <a:ext cx="5024820" cy="990813"/>
            </a:xfrm>
            <a:prstGeom prst="ellipse">
              <a:avLst/>
            </a:prstGeom>
            <a:noFill/>
            <a:ln w="5715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solidFill>
                  <a:prstClr val="black"/>
                </a:solidFill>
              </a:endParaRPr>
            </a:p>
          </p:txBody>
        </p:sp>
      </p:grpSp>
    </p:spTree>
    <p:extLst>
      <p:ext uri="{BB962C8B-B14F-4D97-AF65-F5344CB8AC3E}">
        <p14:creationId xmlns:p14="http://schemas.microsoft.com/office/powerpoint/2010/main" val="1810123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239" y="76200"/>
            <a:ext cx="7924800" cy="929640"/>
          </a:xfrm>
        </p:spPr>
        <p:txBody>
          <a:bodyPr>
            <a:normAutofit/>
          </a:bodyPr>
          <a:lstStyle/>
          <a:p>
            <a:r>
              <a:rPr lang="en-US" sz="4000" b="1" dirty="0" smtClean="0">
                <a:solidFill>
                  <a:srgbClr val="000066"/>
                </a:solidFill>
              </a:rPr>
              <a:t>Reading Anchor Standards</a:t>
            </a:r>
            <a:endParaRPr lang="en-US" sz="4000" b="1" dirty="0">
              <a:solidFill>
                <a:srgbClr val="000066"/>
              </a:solidFill>
            </a:endParaRPr>
          </a:p>
        </p:txBody>
      </p:sp>
      <p:sp>
        <p:nvSpPr>
          <p:cNvPr id="3" name="Slide Number Placeholder 2"/>
          <p:cNvSpPr>
            <a:spLocks noGrp="1"/>
          </p:cNvSpPr>
          <p:nvPr>
            <p:ph type="sldNum" sz="quarter" idx="10"/>
          </p:nvPr>
        </p:nvSpPr>
        <p:spPr>
          <a:xfrm>
            <a:off x="8458200" y="5638800"/>
            <a:ext cx="685800" cy="365125"/>
          </a:xfrm>
        </p:spPr>
        <p:txBody>
          <a:bodyPr/>
          <a:lstStyle/>
          <a:p>
            <a:pPr algn="ctr"/>
            <a:fld id="{4C0DCE1E-8A6A-4DD0-9C7E-0A30779B2309}" type="slidenum">
              <a:rPr lang="en-US" smtClean="0">
                <a:solidFill>
                  <a:srgbClr val="000000">
                    <a:tint val="75000"/>
                  </a:srgbClr>
                </a:solidFill>
              </a:rPr>
              <a:pPr algn="ctr"/>
              <a:t>13</a:t>
            </a:fld>
            <a:endParaRPr lang="en-US" dirty="0">
              <a:solidFill>
                <a:srgbClr val="000000">
                  <a:tint val="75000"/>
                </a:srgbClr>
              </a:solidFill>
            </a:endParaRPr>
          </a:p>
        </p:txBody>
      </p:sp>
      <p:pic>
        <p:nvPicPr>
          <p:cNvPr id="4" name="Picture 5"/>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72067" y="1036316"/>
            <a:ext cx="6432381" cy="5799667"/>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28600"/>
            <a:ext cx="1219200" cy="1219200"/>
          </a:xfrm>
          <a:prstGeom prst="rect">
            <a:avLst/>
          </a:prstGeom>
        </p:spPr>
      </p:pic>
      <p:sp>
        <p:nvSpPr>
          <p:cNvPr id="5" name="Left Brace 4"/>
          <p:cNvSpPr/>
          <p:nvPr/>
        </p:nvSpPr>
        <p:spPr>
          <a:xfrm>
            <a:off x="897107" y="2286000"/>
            <a:ext cx="322093" cy="609600"/>
          </a:xfrm>
          <a:prstGeom prst="leftBrace">
            <a:avLst/>
          </a:prstGeom>
          <a:noFill/>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11" name="Right Arrow 10"/>
          <p:cNvSpPr/>
          <p:nvPr/>
        </p:nvSpPr>
        <p:spPr>
          <a:xfrm>
            <a:off x="838200" y="4343400"/>
            <a:ext cx="381000" cy="1981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ight Arrow 16"/>
          <p:cNvSpPr/>
          <p:nvPr/>
        </p:nvSpPr>
        <p:spPr>
          <a:xfrm>
            <a:off x="854773" y="5334000"/>
            <a:ext cx="381000" cy="1981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Arrow 17"/>
          <p:cNvSpPr/>
          <p:nvPr/>
        </p:nvSpPr>
        <p:spPr>
          <a:xfrm>
            <a:off x="812800" y="4800600"/>
            <a:ext cx="381000" cy="1981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309257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14</a:t>
            </a:fld>
            <a:endParaRPr lang="en-US">
              <a:solidFill>
                <a:srgbClr val="000000">
                  <a:tint val="75000"/>
                </a:srgbClr>
              </a:solidFill>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2275"/>
          <a:stretch/>
        </p:blipFill>
        <p:spPr bwMode="auto">
          <a:xfrm>
            <a:off x="2295302" y="1143000"/>
            <a:ext cx="4051766" cy="50292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3325"/>
            <a:ext cx="83058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1143000" y="2133600"/>
            <a:ext cx="1066800" cy="3810000"/>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1388189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15</a:t>
            </a:fld>
            <a:endParaRPr lang="en-US">
              <a:solidFill>
                <a:srgbClr val="000000">
                  <a:tint val="7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609600"/>
            <a:ext cx="3683000" cy="5979487"/>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467"/>
            <a:ext cx="4876801"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879600" y="1662851"/>
            <a:ext cx="381000" cy="1981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ight Arrow 8"/>
          <p:cNvSpPr/>
          <p:nvPr/>
        </p:nvSpPr>
        <p:spPr>
          <a:xfrm>
            <a:off x="1875367" y="5742940"/>
            <a:ext cx="381000" cy="1981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ight Arrow 10"/>
          <p:cNvSpPr/>
          <p:nvPr/>
        </p:nvSpPr>
        <p:spPr>
          <a:xfrm>
            <a:off x="1879600" y="4191000"/>
            <a:ext cx="381000" cy="1981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23826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6239" y="0"/>
            <a:ext cx="7924800" cy="929640"/>
          </a:xfrm>
        </p:spPr>
        <p:txBody>
          <a:bodyPr>
            <a:normAutofit/>
          </a:bodyPr>
          <a:lstStyle/>
          <a:p>
            <a:r>
              <a:rPr lang="en-US" sz="4000" b="1" dirty="0" smtClean="0">
                <a:solidFill>
                  <a:srgbClr val="002060"/>
                </a:solidFill>
              </a:rPr>
              <a:t>Writing Anchor Standards</a:t>
            </a:r>
            <a:endParaRPr lang="en-US" sz="4000" b="1" dirty="0">
              <a:solidFill>
                <a:srgbClr val="002060"/>
              </a:solidFill>
            </a:endParaRPr>
          </a:p>
        </p:txBody>
      </p:sp>
      <p:sp>
        <p:nvSpPr>
          <p:cNvPr id="3" name="Slide Number Placeholder 2"/>
          <p:cNvSpPr>
            <a:spLocks noGrp="1"/>
          </p:cNvSpPr>
          <p:nvPr>
            <p:ph type="sldNum" sz="quarter" idx="10"/>
          </p:nvPr>
        </p:nvSpPr>
        <p:spPr>
          <a:xfrm>
            <a:off x="8458200" y="5638800"/>
            <a:ext cx="685800" cy="365125"/>
          </a:xfrm>
        </p:spPr>
        <p:txBody>
          <a:bodyPr/>
          <a:lstStyle/>
          <a:p>
            <a:pPr algn="ctr"/>
            <a:fld id="{4C0DCE1E-8A6A-4DD0-9C7E-0A30779B2309}" type="slidenum">
              <a:rPr lang="en-US" smtClean="0">
                <a:solidFill>
                  <a:srgbClr val="000000">
                    <a:tint val="75000"/>
                  </a:srgbClr>
                </a:solidFill>
              </a:rPr>
              <a:pPr algn="ctr"/>
              <a:t>16</a:t>
            </a:fld>
            <a:endParaRPr lang="en-US" dirty="0">
              <a:solidFill>
                <a:srgbClr val="000000">
                  <a:tint val="75000"/>
                </a:srgb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203200"/>
            <a:ext cx="1219200" cy="12192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43" y="1143000"/>
            <a:ext cx="6846757"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506543" y="3543300"/>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ight Arrow 7"/>
          <p:cNvSpPr/>
          <p:nvPr/>
        </p:nvSpPr>
        <p:spPr>
          <a:xfrm>
            <a:off x="506543" y="4419600"/>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ight Arrow 9"/>
          <p:cNvSpPr/>
          <p:nvPr/>
        </p:nvSpPr>
        <p:spPr>
          <a:xfrm>
            <a:off x="492386" y="4724400"/>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ight Arrow 10"/>
          <p:cNvSpPr/>
          <p:nvPr/>
        </p:nvSpPr>
        <p:spPr>
          <a:xfrm>
            <a:off x="498076" y="5029200"/>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ight Arrow 11"/>
          <p:cNvSpPr/>
          <p:nvPr/>
        </p:nvSpPr>
        <p:spPr>
          <a:xfrm>
            <a:off x="468443" y="5562600"/>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4470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17</a:t>
            </a:fld>
            <a:endParaRPr lang="en-US">
              <a:solidFill>
                <a:srgbClr val="000000">
                  <a:tint val="75000"/>
                </a:srgb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5232"/>
            <a:ext cx="3943350" cy="6350869"/>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86106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981200" y="2209800"/>
            <a:ext cx="533400" cy="228600"/>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ight Arrow 7"/>
          <p:cNvSpPr/>
          <p:nvPr/>
        </p:nvSpPr>
        <p:spPr>
          <a:xfrm>
            <a:off x="1960033" y="5181600"/>
            <a:ext cx="533400" cy="228600"/>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46045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18</a:t>
            </a:fld>
            <a:endParaRPr lang="en-US">
              <a:solidFill>
                <a:srgbClr val="000000">
                  <a:tint val="75000"/>
                </a:srgbClr>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6106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028653" cy="553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Brace 4"/>
          <p:cNvSpPr/>
          <p:nvPr/>
        </p:nvSpPr>
        <p:spPr>
          <a:xfrm>
            <a:off x="1219200" y="1447800"/>
            <a:ext cx="685800" cy="4876800"/>
          </a:xfrm>
          <a:prstGeom prst="leftBrace">
            <a:avLst/>
          </a:prstGeom>
          <a:noFill/>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188487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19</a:t>
            </a:fld>
            <a:endParaRPr lang="en-US">
              <a:solidFill>
                <a:srgbClr val="000000">
                  <a:tint val="75000"/>
                </a:srgbClr>
              </a:solidFill>
            </a:endParaRPr>
          </a:p>
        </p:txBody>
      </p:sp>
      <p:sp>
        <p:nvSpPr>
          <p:cNvPr id="5" name="Title 1"/>
          <p:cNvSpPr>
            <a:spLocks noGrp="1"/>
          </p:cNvSpPr>
          <p:nvPr>
            <p:ph type="title"/>
          </p:nvPr>
        </p:nvSpPr>
        <p:spPr>
          <a:xfrm>
            <a:off x="457200" y="76200"/>
            <a:ext cx="7924800" cy="1143000"/>
          </a:xfrm>
        </p:spPr>
        <p:txBody>
          <a:bodyPr>
            <a:normAutofit fontScale="90000"/>
          </a:bodyPr>
          <a:lstStyle/>
          <a:p>
            <a:r>
              <a:rPr lang="en-US" sz="4000" b="1" dirty="0" smtClean="0">
                <a:solidFill>
                  <a:srgbClr val="002060"/>
                </a:solidFill>
              </a:rPr>
              <a:t>Speaking and Listening Anchor Standards</a:t>
            </a:r>
            <a:endParaRPr lang="en-US" sz="4000" b="1" dirty="0">
              <a:solidFill>
                <a:srgbClr val="00206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0867" y="152400"/>
            <a:ext cx="1219200" cy="1219200"/>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67270"/>
            <a:ext cx="8763000" cy="366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28600" y="3378716"/>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ight Arrow 7"/>
          <p:cNvSpPr/>
          <p:nvPr/>
        </p:nvSpPr>
        <p:spPr>
          <a:xfrm>
            <a:off x="228600" y="4495800"/>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ight Arrow 8"/>
          <p:cNvSpPr/>
          <p:nvPr/>
        </p:nvSpPr>
        <p:spPr>
          <a:xfrm>
            <a:off x="228600" y="5029200"/>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94436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0" y="1749425"/>
            <a:ext cx="8458200" cy="2593975"/>
          </a:xfrm>
        </p:spPr>
        <p:txBody>
          <a:bodyPr/>
          <a:lstStyle/>
          <a:p>
            <a:pPr algn="ctr" eaLnBrk="1" fontAlgn="auto" hangingPunct="1">
              <a:spcAft>
                <a:spcPts val="0"/>
              </a:spcAft>
              <a:defRPr/>
            </a:pPr>
            <a:r>
              <a:rPr lang="en-US" sz="3900" dirty="0" smtClean="0"/>
              <a:t/>
            </a:r>
            <a:br>
              <a:rPr lang="en-US" sz="3900" dirty="0" smtClean="0"/>
            </a:br>
            <a:r>
              <a:rPr lang="en-US" sz="3900" dirty="0" smtClean="0"/>
              <a:t>Alaska English/Language </a:t>
            </a:r>
            <a:r>
              <a:rPr lang="en-US" sz="3900" dirty="0" smtClean="0"/>
              <a:t>Arts</a:t>
            </a:r>
            <a:br>
              <a:rPr lang="en-US" sz="3900" dirty="0" smtClean="0"/>
            </a:br>
            <a:r>
              <a:rPr lang="en-US" sz="3900" dirty="0" smtClean="0"/>
              <a:t>Standards</a:t>
            </a:r>
            <a:endParaRPr lang="en-US" sz="3900" dirty="0" smtClean="0"/>
          </a:p>
        </p:txBody>
      </p:sp>
      <p:sp>
        <p:nvSpPr>
          <p:cNvPr id="5" name="Subtitle 4"/>
          <p:cNvSpPr>
            <a:spLocks noGrp="1"/>
          </p:cNvSpPr>
          <p:nvPr>
            <p:ph type="subTitle" idx="1"/>
          </p:nvPr>
        </p:nvSpPr>
        <p:spPr>
          <a:xfrm>
            <a:off x="76200" y="5943600"/>
            <a:ext cx="5105400" cy="838200"/>
          </a:xfrm>
        </p:spPr>
        <p:txBody>
          <a:bodyPr rtlCol="0">
            <a:normAutofit fontScale="25000" lnSpcReduction="20000"/>
          </a:bodyPr>
          <a:lstStyle/>
          <a:p>
            <a:pPr eaLnBrk="1" fontAlgn="auto" hangingPunct="1">
              <a:spcAft>
                <a:spcPts val="0"/>
              </a:spcAft>
              <a:defRPr/>
            </a:pPr>
            <a:r>
              <a:rPr lang="en-US" sz="6400" dirty="0" smtClean="0">
                <a:solidFill>
                  <a:schemeClr val="tx2"/>
                </a:solidFill>
              </a:rPr>
              <a:t>Karen Melin</a:t>
            </a:r>
          </a:p>
          <a:p>
            <a:pPr eaLnBrk="1" fontAlgn="auto" hangingPunct="1">
              <a:spcAft>
                <a:spcPts val="0"/>
              </a:spcAft>
              <a:defRPr/>
            </a:pPr>
            <a:r>
              <a:rPr lang="en-US" sz="6400" dirty="0" smtClean="0">
                <a:solidFill>
                  <a:schemeClr val="tx2"/>
                </a:solidFill>
              </a:rPr>
              <a:t>Administrator of Instructional Support</a:t>
            </a:r>
          </a:p>
          <a:p>
            <a:pPr eaLnBrk="1" fontAlgn="auto" hangingPunct="1">
              <a:spcAft>
                <a:spcPts val="0"/>
              </a:spcAft>
              <a:defRPr/>
            </a:pPr>
            <a:r>
              <a:rPr lang="en-US" sz="6400" dirty="0" smtClean="0">
                <a:solidFill>
                  <a:schemeClr val="tx2"/>
                </a:solidFill>
              </a:rPr>
              <a:t>Alaska Department of Education &amp; Early Development</a:t>
            </a:r>
          </a:p>
          <a:p>
            <a:pPr eaLnBrk="1" fontAlgn="auto" hangingPunct="1">
              <a:spcAft>
                <a:spcPts val="0"/>
              </a:spcAft>
              <a:defRPr/>
            </a:pPr>
            <a:endParaRPr lang="en-US" dirty="0" smtClean="0"/>
          </a:p>
        </p:txBody>
      </p:sp>
      <p:pic>
        <p:nvPicPr>
          <p:cNvPr id="74756" name="Picture 5" descr="Color EED.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04543"/>
            <a:ext cx="15160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Slide Number Placeholder 1"/>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p>
            <a:fld id="{F9843951-0BF9-4A7D-ACAE-DA16FEDF037E}" type="slidenum">
              <a:rPr lang="en-US" smtClean="0"/>
              <a:pPr/>
              <a:t>2</a:t>
            </a:fld>
            <a:endParaRPr lang="en-US"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
            <a:ext cx="24003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976671"/>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20</a:t>
            </a:fld>
            <a:endParaRPr lang="en-US">
              <a:solidFill>
                <a:srgbClr val="000000">
                  <a:tint val="75000"/>
                </a:srgb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85813"/>
            <a:ext cx="4905375" cy="5792517"/>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95250"/>
            <a:ext cx="9048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1371600" y="1447800"/>
            <a:ext cx="4572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09013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21</a:t>
            </a:fld>
            <a:endParaRPr lang="en-US">
              <a:solidFill>
                <a:srgbClr val="000000">
                  <a:tint val="75000"/>
                </a:srgb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210" y="1524000"/>
            <a:ext cx="6572450" cy="38862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95250"/>
            <a:ext cx="9048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685800" y="2362200"/>
            <a:ext cx="685800" cy="228600"/>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Arrow 6"/>
          <p:cNvSpPr/>
          <p:nvPr/>
        </p:nvSpPr>
        <p:spPr>
          <a:xfrm>
            <a:off x="685800" y="4277359"/>
            <a:ext cx="685800" cy="218441"/>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7645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22</a:t>
            </a:fld>
            <a:endParaRPr lang="en-US">
              <a:solidFill>
                <a:srgbClr val="000000">
                  <a:tint val="75000"/>
                </a:srgbClr>
              </a:solidFill>
            </a:endParaRPr>
          </a:p>
        </p:txBody>
      </p:sp>
      <p:sp>
        <p:nvSpPr>
          <p:cNvPr id="5" name="Title 1"/>
          <p:cNvSpPr>
            <a:spLocks noGrp="1"/>
          </p:cNvSpPr>
          <p:nvPr>
            <p:ph type="title"/>
          </p:nvPr>
        </p:nvSpPr>
        <p:spPr>
          <a:xfrm>
            <a:off x="304800" y="274638"/>
            <a:ext cx="7924800" cy="1143000"/>
          </a:xfrm>
        </p:spPr>
        <p:txBody>
          <a:bodyPr>
            <a:normAutofit/>
          </a:bodyPr>
          <a:lstStyle/>
          <a:p>
            <a:r>
              <a:rPr lang="en-US" sz="4000" b="1" dirty="0" smtClean="0">
                <a:solidFill>
                  <a:srgbClr val="002060"/>
                </a:solidFill>
              </a:rPr>
              <a:t>Language Anchor Standards</a:t>
            </a:r>
            <a:endParaRPr lang="en-US" sz="4000" b="1" dirty="0">
              <a:solidFill>
                <a:srgbClr val="00206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52400"/>
            <a:ext cx="1219200" cy="1219200"/>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7" y="1600200"/>
            <a:ext cx="87696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228600" y="5364481"/>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ight Arrow 8"/>
          <p:cNvSpPr/>
          <p:nvPr/>
        </p:nvSpPr>
        <p:spPr>
          <a:xfrm>
            <a:off x="228600" y="4038600"/>
            <a:ext cx="381000" cy="121919"/>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Left Brace 1"/>
          <p:cNvSpPr/>
          <p:nvPr/>
        </p:nvSpPr>
        <p:spPr>
          <a:xfrm>
            <a:off x="419100" y="3124200"/>
            <a:ext cx="190500" cy="45720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075144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23</a:t>
            </a:fld>
            <a:endParaRPr lang="en-US">
              <a:solidFill>
                <a:srgbClr val="000000">
                  <a:tint val="75000"/>
                </a:srgb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1352550"/>
            <a:ext cx="4676775" cy="4152900"/>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52400"/>
            <a:ext cx="9077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1447800" y="2057400"/>
            <a:ext cx="838200" cy="3448050"/>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2343261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24</a:t>
            </a:fld>
            <a:endParaRPr lang="en-US">
              <a:solidFill>
                <a:srgbClr val="000000">
                  <a:tint val="75000"/>
                </a:srgb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52400"/>
            <a:ext cx="90773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14399"/>
            <a:ext cx="4867275" cy="5576675"/>
          </a:xfrm>
          <a:prstGeom prst="rect">
            <a:avLst/>
          </a:prstGeom>
          <a:noFill/>
          <a:ln w="9525">
            <a:solidFill>
              <a:schemeClr val="tx1">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1143000" y="5638800"/>
            <a:ext cx="969433" cy="228600"/>
          </a:xfrm>
          <a:prstGeom prst="rightArrow">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514253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25</a:t>
            </a:fld>
            <a:endParaRPr lang="en-US">
              <a:solidFill>
                <a:srgbClr val="000000">
                  <a:tint val="75000"/>
                </a:srgb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336" y="-25400"/>
            <a:ext cx="6248400" cy="209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800" r="1472" b="1"/>
          <a:stretch/>
        </p:blipFill>
        <p:spPr bwMode="auto">
          <a:xfrm>
            <a:off x="813858" y="2067156"/>
            <a:ext cx="6817357" cy="4486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025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26</a:t>
            </a:fld>
            <a:endParaRPr lang="en-US">
              <a:solidFill>
                <a:srgbClr val="000000">
                  <a:tint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1"/>
            <a:ext cx="9144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336" y="-25400"/>
            <a:ext cx="6248400" cy="209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981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27</a:t>
            </a:fld>
            <a:endParaRPr lang="en-US">
              <a:solidFill>
                <a:srgbClr val="000000">
                  <a:tint val="75000"/>
                </a:srgbClr>
              </a:solidFill>
            </a:endParaRPr>
          </a:p>
        </p:txBody>
      </p:sp>
      <p:sp>
        <p:nvSpPr>
          <p:cNvPr id="3" name="TextBox 2"/>
          <p:cNvSpPr txBox="1"/>
          <p:nvPr/>
        </p:nvSpPr>
        <p:spPr>
          <a:xfrm>
            <a:off x="685800" y="304800"/>
            <a:ext cx="7010400" cy="707886"/>
          </a:xfrm>
          <a:prstGeom prst="rect">
            <a:avLst/>
          </a:prstGeom>
          <a:noFill/>
        </p:spPr>
        <p:txBody>
          <a:bodyPr wrap="square" rtlCol="0">
            <a:spAutoFit/>
          </a:bodyPr>
          <a:lstStyle/>
          <a:p>
            <a:pPr algn="ctr"/>
            <a:r>
              <a:rPr lang="en-US" sz="4000" dirty="0" smtClean="0">
                <a:solidFill>
                  <a:srgbClr val="000000"/>
                </a:solidFill>
              </a:rPr>
              <a:t>Goals</a:t>
            </a:r>
            <a:endParaRPr lang="en-US" sz="4400" dirty="0">
              <a:solidFill>
                <a:srgbClr val="000000"/>
              </a:solidFill>
            </a:endParaRPr>
          </a:p>
        </p:txBody>
      </p:sp>
      <p:sp>
        <p:nvSpPr>
          <p:cNvPr id="4" name="TextBox 3"/>
          <p:cNvSpPr txBox="1"/>
          <p:nvPr/>
        </p:nvSpPr>
        <p:spPr>
          <a:xfrm>
            <a:off x="152400" y="1676400"/>
            <a:ext cx="8305800" cy="2677656"/>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solidFill>
                  <a:srgbClr val="000000"/>
                </a:solidFill>
              </a:rPr>
              <a:t>Gain a greater understanding of the structure of the Alaska English Language Arts Standards</a:t>
            </a:r>
          </a:p>
          <a:p>
            <a:pPr marL="457200" indent="-457200">
              <a:buFont typeface="Wingdings" panose="05000000000000000000" pitchFamily="2" charset="2"/>
              <a:buChar char="ü"/>
            </a:pPr>
            <a:endParaRPr lang="en-US" sz="2800" dirty="0">
              <a:solidFill>
                <a:srgbClr val="000000"/>
              </a:solidFill>
            </a:endParaRPr>
          </a:p>
          <a:p>
            <a:pPr marL="457200" indent="-457200">
              <a:buFont typeface="Wingdings" panose="05000000000000000000" pitchFamily="2" charset="2"/>
              <a:buChar char="ü"/>
            </a:pPr>
            <a:endParaRPr lang="en-US" sz="2800" dirty="0" smtClean="0">
              <a:solidFill>
                <a:srgbClr val="000000"/>
              </a:solidFill>
            </a:endParaRPr>
          </a:p>
          <a:p>
            <a:pPr marL="457200" indent="-457200">
              <a:buFont typeface="Wingdings" panose="05000000000000000000" pitchFamily="2" charset="2"/>
              <a:buChar char="ü"/>
            </a:pPr>
            <a:r>
              <a:rPr lang="en-US" sz="2800" dirty="0" smtClean="0">
                <a:solidFill>
                  <a:srgbClr val="000000"/>
                </a:solidFill>
              </a:rPr>
              <a:t>Explore connections between Alaska English Language Arts Standards and CTE course</a:t>
            </a:r>
            <a:endParaRPr lang="en-US" sz="2800" dirty="0">
              <a:solidFill>
                <a:srgbClr val="000000"/>
              </a:solidFill>
            </a:endParaRPr>
          </a:p>
        </p:txBody>
      </p:sp>
    </p:spTree>
    <p:extLst>
      <p:ext uri="{BB962C8B-B14F-4D97-AF65-F5344CB8AC3E}">
        <p14:creationId xmlns:p14="http://schemas.microsoft.com/office/powerpoint/2010/main" val="3786667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C0DCE1E-8A6A-4DD0-9C7E-0A30779B2309}" type="slidenum">
              <a:rPr lang="en-US" smtClean="0">
                <a:solidFill>
                  <a:srgbClr val="000000">
                    <a:tint val="75000"/>
                  </a:srgbClr>
                </a:solidFill>
              </a:rPr>
              <a:pPr/>
              <a:t>28</a:t>
            </a:fld>
            <a:endParaRPr lang="en-US">
              <a:solidFill>
                <a:srgbClr val="000000">
                  <a:tint val="75000"/>
                </a:srgb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533400"/>
            <a:ext cx="7819185" cy="5871015"/>
          </a:xfrm>
          <a:prstGeom prst="rect">
            <a:avLst/>
          </a:prstGeom>
        </p:spPr>
      </p:pic>
    </p:spTree>
    <p:extLst>
      <p:ext uri="{BB962C8B-B14F-4D97-AF65-F5344CB8AC3E}">
        <p14:creationId xmlns:p14="http://schemas.microsoft.com/office/powerpoint/2010/main" val="448817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563563"/>
          </a:xfrm>
        </p:spPr>
        <p:txBody>
          <a:bodyPr>
            <a:normAutofit fontScale="90000"/>
          </a:bodyPr>
          <a:lstStyle/>
          <a:p>
            <a:pPr>
              <a:defRPr/>
            </a:pPr>
            <a:r>
              <a:rPr lang="en-US" dirty="0" smtClean="0">
                <a:latin typeface="+mn-lt"/>
              </a:rPr>
              <a:t>Contact Me!</a:t>
            </a:r>
            <a:endParaRPr lang="en-US" dirty="0">
              <a:latin typeface="+mn-lt"/>
            </a:endParaRPr>
          </a:p>
        </p:txBody>
      </p:sp>
      <p:sp>
        <p:nvSpPr>
          <p:cNvPr id="101379" name="Content Placeholder 2"/>
          <p:cNvSpPr>
            <a:spLocks noGrp="1"/>
          </p:cNvSpPr>
          <p:nvPr>
            <p:ph idx="1"/>
          </p:nvPr>
        </p:nvSpPr>
        <p:spPr>
          <a:xfrm>
            <a:off x="488156" y="2743200"/>
            <a:ext cx="7620000" cy="1083733"/>
          </a:xfrm>
        </p:spPr>
        <p:txBody>
          <a:bodyPr/>
          <a:lstStyle/>
          <a:p>
            <a:pPr marL="114300" indent="0">
              <a:buFont typeface="Arial" pitchFamily="34" charset="0"/>
              <a:buNone/>
            </a:pPr>
            <a:r>
              <a:rPr lang="en-US" altLang="en-US" sz="2800" dirty="0" smtClean="0"/>
              <a:t>Karen Melin, Language Arts Content Specialist</a:t>
            </a:r>
          </a:p>
          <a:p>
            <a:pPr marL="411163" lvl="1" indent="0">
              <a:buFont typeface="Arial" pitchFamily="34" charset="0"/>
              <a:buNone/>
            </a:pPr>
            <a:r>
              <a:rPr lang="en-US" altLang="en-US" sz="2800" dirty="0" smtClean="0">
                <a:hlinkClick r:id="rId3"/>
              </a:rPr>
              <a:t>karen.melin@alaska.gov</a:t>
            </a:r>
            <a:r>
              <a:rPr lang="en-US" altLang="en-US" sz="2800" dirty="0" smtClean="0"/>
              <a:t>, 907-465-6536</a:t>
            </a:r>
          </a:p>
          <a:p>
            <a:pPr marL="411163" lvl="1" indent="0">
              <a:buFont typeface="Arial" pitchFamily="34" charset="0"/>
              <a:buNone/>
            </a:pPr>
            <a:endParaRPr lang="en-US" altLang="en-US" sz="2800" dirty="0" smtClean="0"/>
          </a:p>
          <a:p>
            <a:pPr marL="114300" indent="0">
              <a:buFont typeface="Arial" pitchFamily="34" charset="0"/>
              <a:buNone/>
            </a:pPr>
            <a:endParaRPr lang="en-US" altLang="en-US" sz="2800" dirty="0" smtClean="0"/>
          </a:p>
        </p:txBody>
      </p:sp>
    </p:spTree>
    <p:extLst>
      <p:ext uri="{BB962C8B-B14F-4D97-AF65-F5344CB8AC3E}">
        <p14:creationId xmlns:p14="http://schemas.microsoft.com/office/powerpoint/2010/main" val="291120439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solidFill>
                  <a:srgbClr val="000000">
                    <a:tint val="75000"/>
                  </a:srgbClr>
                </a:solidFill>
              </a:rPr>
              <a:t>1</a:t>
            </a:r>
            <a:endParaRPr lang="en-US" dirty="0">
              <a:solidFill>
                <a:srgbClr val="000000">
                  <a:tint val="7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70"/>
            <a:ext cx="7771718" cy="574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914400"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69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4000"/>
                                        <p:tgtEl>
                                          <p:spTgt spid="1026"/>
                                        </p:tgtEl>
                                      </p:cBhvr>
                                    </p:animEffect>
                                    <p:set>
                                      <p:cBhvr>
                                        <p:cTn id="7" dur="1" fill="hold">
                                          <p:stCondLst>
                                            <p:cond delay="3999"/>
                                          </p:stCondLst>
                                        </p:cTn>
                                        <p:tgtEl>
                                          <p:spTgt spid="1026"/>
                                        </p:tgtEl>
                                        <p:attrNameLst>
                                          <p:attrName>style.visibility</p:attrName>
                                        </p:attrNameLst>
                                      </p:cBhvr>
                                      <p:to>
                                        <p:strVal val="hidden"/>
                                      </p:to>
                                    </p:set>
                                  </p:childTnLst>
                                </p:cTn>
                              </p:par>
                            </p:childTnLst>
                          </p:cTn>
                        </p:par>
                        <p:par>
                          <p:cTn id="8" fill="hold">
                            <p:stCondLst>
                              <p:cond delay="4000"/>
                            </p:stCondLst>
                            <p:childTnLst>
                              <p:par>
                                <p:cTn id="9" presetID="50" presetClass="path" presetSubtype="0" accel="50000" decel="50000" fill="hold" nodeType="afterEffect">
                                  <p:stCondLst>
                                    <p:cond delay="0"/>
                                  </p:stCondLst>
                                  <p:childTnLst>
                                    <p:animMotion origin="layout" path="M 0 0 L 0.125 0 C 0.181 0 0.25 0.069 0.25 0.125 L 0.25 0.25 E" pathEditMode="relative" ptsTypes="">
                                      <p:cBhvr>
                                        <p:cTn id="10" dur="2000" fill="hold"/>
                                        <p:tgtEl>
                                          <p:spTgt spid="3"/>
                                        </p:tgtEl>
                                        <p:attrNameLst>
                                          <p:attrName>ppt_x</p:attrName>
                                          <p:attrName>ppt_y</p:attrName>
                                        </p:attrNameLst>
                                      </p:cBhvr>
                                    </p:animMotion>
                                  </p:childTnLst>
                                </p:cTn>
                              </p:par>
                            </p:childTnLst>
                          </p:cTn>
                        </p:par>
                        <p:par>
                          <p:cTn id="11" fill="hold">
                            <p:stCondLst>
                              <p:cond delay="6000"/>
                            </p:stCondLst>
                            <p:childTnLst>
                              <p:par>
                                <p:cTn id="12" presetID="6" presetClass="emph" presetSubtype="0" fill="hold" nodeType="afterEffect">
                                  <p:stCondLst>
                                    <p:cond delay="0"/>
                                  </p:stCondLst>
                                  <p:childTnLst>
                                    <p:animScale>
                                      <p:cBhvr>
                                        <p:cTn id="1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9107" y="4191000"/>
            <a:ext cx="8382000" cy="1470025"/>
          </a:xfrm>
        </p:spPr>
        <p:txBody>
          <a:bodyPr/>
          <a:lstStyle/>
          <a:p>
            <a:r>
              <a:rPr lang="en-US" dirty="0" smtClean="0">
                <a:solidFill>
                  <a:srgbClr val="FF0000"/>
                </a:solidFill>
              </a:rPr>
              <a:t>Alaska Mathematics Standards</a:t>
            </a:r>
            <a:endParaRPr lang="en-US" dirty="0">
              <a:solidFill>
                <a:srgbClr val="FF0000"/>
              </a:solidFill>
            </a:endParaRPr>
          </a:p>
        </p:txBody>
      </p:sp>
      <p:sp>
        <p:nvSpPr>
          <p:cNvPr id="4" name="Subtitle 3"/>
          <p:cNvSpPr>
            <a:spLocks noGrp="1"/>
          </p:cNvSpPr>
          <p:nvPr>
            <p:ph type="subTitle" idx="1"/>
          </p:nvPr>
        </p:nvSpPr>
        <p:spPr>
          <a:xfrm>
            <a:off x="3810000" y="5483119"/>
            <a:ext cx="3581400" cy="1392810"/>
          </a:xfrm>
        </p:spPr>
        <p:txBody>
          <a:bodyPr>
            <a:normAutofit/>
          </a:bodyPr>
          <a:lstStyle/>
          <a:p>
            <a:r>
              <a:rPr lang="en-US" dirty="0" smtClean="0"/>
              <a:t>CTE Conference</a:t>
            </a:r>
          </a:p>
          <a:p>
            <a:r>
              <a:rPr lang="en-US" dirty="0" smtClean="0"/>
              <a:t>October 28, 2013</a:t>
            </a:r>
            <a:endParaRPr lang="en-US" dirty="0"/>
          </a:p>
        </p:txBody>
      </p:sp>
      <p:sp>
        <p:nvSpPr>
          <p:cNvPr id="2" name="Slide Number Placeholder 1"/>
          <p:cNvSpPr>
            <a:spLocks noGrp="1"/>
          </p:cNvSpPr>
          <p:nvPr>
            <p:ph type="sldNum" sz="quarter" idx="12"/>
          </p:nvPr>
        </p:nvSpPr>
        <p:spPr/>
        <p:txBody>
          <a:bodyPr/>
          <a:lstStyle/>
          <a:p>
            <a:fld id="{4C0DCE1E-8A6A-4DD0-9C7E-0A30779B2309}" type="slidenum">
              <a:rPr lang="en-US" smtClean="0"/>
              <a:pPr/>
              <a:t>30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177087" cy="399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5943600"/>
            <a:ext cx="3733800" cy="830997"/>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Deborah Riddle</a:t>
            </a:r>
          </a:p>
          <a:p>
            <a:r>
              <a:rPr lang="en-US" sz="1200" dirty="0" smtClean="0">
                <a:latin typeface="Arial" panose="020B0604020202020204" pitchFamily="34" charset="0"/>
                <a:cs typeface="Arial" panose="020B0604020202020204" pitchFamily="34" charset="0"/>
              </a:rPr>
              <a:t>Math Content Specialist</a:t>
            </a:r>
          </a:p>
          <a:p>
            <a:r>
              <a:rPr lang="en-US" sz="1200" dirty="0" smtClean="0">
                <a:latin typeface="Arial" panose="020B0604020202020204" pitchFamily="34" charset="0"/>
                <a:cs typeface="Arial" panose="020B0604020202020204" pitchFamily="34" charset="0"/>
              </a:rPr>
              <a:t>Alaska Department of Education &amp; Early Development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874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 Online</a:t>
            </a:r>
            <a:endParaRPr lang="en-US" dirty="0"/>
          </a:p>
        </p:txBody>
      </p:sp>
      <p:sp>
        <p:nvSpPr>
          <p:cNvPr id="3" name="Slide Number Placeholder 2"/>
          <p:cNvSpPr>
            <a:spLocks noGrp="1"/>
          </p:cNvSpPr>
          <p:nvPr>
            <p:ph type="sldNum" sz="quarter" idx="10"/>
          </p:nvPr>
        </p:nvSpPr>
        <p:spPr/>
        <p:txBody>
          <a:bodyPr/>
          <a:lstStyle/>
          <a:p>
            <a:fld id="{4C0DCE1E-8A6A-4DD0-9C7E-0A30779B2309}" type="slidenum">
              <a:rPr lang="en-US" smtClean="0"/>
              <a:pPr/>
              <a:t>31</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497" y="1693817"/>
            <a:ext cx="3533503" cy="27681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533400" y="5105400"/>
            <a:ext cx="7620000" cy="1354217"/>
          </a:xfrm>
          <a:prstGeom prst="rect">
            <a:avLst/>
          </a:prstGeom>
          <a:noFill/>
        </p:spPr>
        <p:txBody>
          <a:bodyPr wrap="square" rtlCol="0">
            <a:spAutoFit/>
          </a:bodyPr>
          <a:lstStyle/>
          <a:p>
            <a:r>
              <a:rPr lang="en-US" dirty="0">
                <a:latin typeface="Calibri"/>
                <a:ea typeface="Calibri"/>
                <a:cs typeface="Times New Roman"/>
              </a:rPr>
              <a:t> </a:t>
            </a:r>
          </a:p>
          <a:p>
            <a:r>
              <a:rPr lang="en-US" sz="3200" u="sng" dirty="0">
                <a:solidFill>
                  <a:srgbClr val="0000FF"/>
                </a:solidFill>
                <a:latin typeface="Microsoft JhengHei" panose="020B0604030504040204" pitchFamily="34" charset="-120"/>
                <a:ea typeface="Microsoft JhengHei" panose="020B0604030504040204" pitchFamily="34" charset="-120"/>
                <a:cs typeface="Times New Roman"/>
                <a:hlinkClick r:id="rId3"/>
              </a:rPr>
              <a:t>http://www.livebinders.com/play/play?tab_layout=side&amp;id=1117828</a:t>
            </a:r>
            <a:endParaRPr lang="en-US" sz="3200" dirty="0">
              <a:effectLst/>
              <a:latin typeface="Microsoft JhengHei" panose="020B0604030504040204" pitchFamily="34" charset="-120"/>
              <a:ea typeface="Microsoft JhengHei" panose="020B0604030504040204" pitchFamily="34" charset="-120"/>
              <a:cs typeface="Times New Roman"/>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389017"/>
            <a:ext cx="2895600" cy="2895600"/>
          </a:xfrm>
          <a:prstGeom prst="rect">
            <a:avLst/>
          </a:prstGeom>
        </p:spPr>
      </p:pic>
    </p:spTree>
    <p:extLst>
      <p:ext uri="{BB962C8B-B14F-4D97-AF65-F5344CB8AC3E}">
        <p14:creationId xmlns:p14="http://schemas.microsoft.com/office/powerpoint/2010/main" val="836169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 for Today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2662" y="4800600"/>
            <a:ext cx="2093876" cy="1788364"/>
          </a:xfrm>
        </p:spPr>
      </p:pic>
      <p:sp>
        <p:nvSpPr>
          <p:cNvPr id="3" name="Slide Number Placeholder 2"/>
          <p:cNvSpPr>
            <a:spLocks noGrp="1"/>
          </p:cNvSpPr>
          <p:nvPr>
            <p:ph type="sldNum" sz="quarter" idx="12"/>
          </p:nvPr>
        </p:nvSpPr>
        <p:spPr/>
        <p:txBody>
          <a:bodyPr/>
          <a:lstStyle/>
          <a:p>
            <a:fld id="{4C0DCE1E-8A6A-4DD0-9C7E-0A30779B2309}" type="slidenum">
              <a:rPr lang="en-US" smtClean="0"/>
              <a:pPr/>
              <a:t>32</a:t>
            </a:fld>
            <a:endParaRPr lang="en-US" dirty="0"/>
          </a:p>
        </p:txBody>
      </p:sp>
      <p:sp>
        <p:nvSpPr>
          <p:cNvPr id="7" name="TextBox 6"/>
          <p:cNvSpPr txBox="1"/>
          <p:nvPr/>
        </p:nvSpPr>
        <p:spPr>
          <a:xfrm>
            <a:off x="457200" y="1905000"/>
            <a:ext cx="7391400" cy="2339102"/>
          </a:xfrm>
          <a:prstGeom prst="rect">
            <a:avLst/>
          </a:prstGeom>
          <a:noFill/>
        </p:spPr>
        <p:txBody>
          <a:bodyPr wrap="square" rtlCol="0">
            <a:spAutoFit/>
          </a:bodyPr>
          <a:lstStyle/>
          <a:p>
            <a:r>
              <a:rPr lang="en-US" sz="3200" dirty="0" smtClean="0">
                <a:latin typeface="Microsoft JhengHei" panose="020B0604030504040204" pitchFamily="34" charset="-120"/>
                <a:ea typeface="Microsoft JhengHei" panose="020B0604030504040204" pitchFamily="34" charset="-120"/>
              </a:rPr>
              <a:t>Examine the Standards for Mathematical Practice</a:t>
            </a:r>
          </a:p>
          <a:p>
            <a:pPr marL="285750" indent="-285750">
              <a:buFont typeface="Arial" panose="020B0604020202020204" pitchFamily="34" charset="0"/>
              <a:buChar char="•"/>
            </a:pPr>
            <a:endParaRPr lang="en-US" sz="3200" dirty="0">
              <a:latin typeface="Microsoft JhengHei" panose="020B0604030504040204" pitchFamily="34" charset="-120"/>
              <a:ea typeface="Microsoft JhengHei" panose="020B0604030504040204" pitchFamily="34" charset="-120"/>
            </a:endParaRPr>
          </a:p>
          <a:p>
            <a:r>
              <a:rPr lang="en-US" sz="3200" dirty="0" smtClean="0">
                <a:latin typeface="Microsoft JhengHei" panose="020B0604030504040204" pitchFamily="34" charset="-120"/>
                <a:ea typeface="Microsoft JhengHei" panose="020B0604030504040204" pitchFamily="34" charset="-120"/>
              </a:rPr>
              <a:t>Navigate the Conceptual Categories</a:t>
            </a:r>
          </a:p>
          <a:p>
            <a:endParaRPr lang="en-US" dirty="0"/>
          </a:p>
        </p:txBody>
      </p:sp>
    </p:spTree>
    <p:extLst>
      <p:ext uri="{BB962C8B-B14F-4D97-AF65-F5344CB8AC3E}">
        <p14:creationId xmlns:p14="http://schemas.microsoft.com/office/powerpoint/2010/main" val="1865967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Standards</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33</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8300660"/>
              </p:ext>
            </p:extLst>
          </p:nvPr>
        </p:nvGraphicFramePr>
        <p:xfrm>
          <a:off x="304800" y="1600200"/>
          <a:ext cx="7772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771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 Mathematical Practices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1565366"/>
            <a:ext cx="2466975" cy="1847850"/>
          </a:xfrm>
        </p:spPr>
      </p:pic>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34</a:t>
            </a:fld>
            <a:endParaRPr lang="en-US" dirty="0"/>
          </a:p>
        </p:txBody>
      </p:sp>
      <p:sp>
        <p:nvSpPr>
          <p:cNvPr id="6" name="TextBox 5"/>
          <p:cNvSpPr txBox="1"/>
          <p:nvPr/>
        </p:nvSpPr>
        <p:spPr>
          <a:xfrm>
            <a:off x="533400" y="1600200"/>
            <a:ext cx="7010400" cy="4524315"/>
          </a:xfrm>
          <a:prstGeom prst="rect">
            <a:avLst/>
          </a:prstGeom>
          <a:noFill/>
        </p:spPr>
        <p:txBody>
          <a:bodyPr wrap="square" rtlCol="0">
            <a:spAutoFit/>
          </a:bodyPr>
          <a:lstStyle/>
          <a:p>
            <a:r>
              <a:rPr lang="en-US" sz="3600" dirty="0" smtClean="0">
                <a:latin typeface="Microsoft JhengHei" panose="020B0604030504040204" pitchFamily="34" charset="-120"/>
                <a:ea typeface="Microsoft JhengHei" panose="020B0604030504040204" pitchFamily="34" charset="-120"/>
              </a:rPr>
              <a:t>Activity:</a:t>
            </a:r>
          </a:p>
          <a:p>
            <a:endParaRPr lang="en-US" sz="3600" dirty="0">
              <a:latin typeface="Microsoft JhengHei" panose="020B0604030504040204" pitchFamily="34" charset="-120"/>
              <a:ea typeface="Microsoft JhengHei" panose="020B0604030504040204" pitchFamily="34" charset="-120"/>
            </a:endParaRPr>
          </a:p>
          <a:p>
            <a:r>
              <a:rPr lang="en-US" sz="3600" dirty="0" smtClean="0">
                <a:latin typeface="Microsoft JhengHei" panose="020B0604030504040204" pitchFamily="34" charset="-120"/>
                <a:ea typeface="Microsoft JhengHei" panose="020B0604030504040204" pitchFamily="34" charset="-120"/>
              </a:rPr>
              <a:t>Groups of 8</a:t>
            </a:r>
          </a:p>
          <a:p>
            <a:endParaRPr lang="en-US" sz="3600" dirty="0">
              <a:latin typeface="Microsoft JhengHei" panose="020B0604030504040204" pitchFamily="34" charset="-120"/>
              <a:ea typeface="Microsoft JhengHei" panose="020B0604030504040204" pitchFamily="34" charset="-120"/>
            </a:endParaRPr>
          </a:p>
          <a:p>
            <a:r>
              <a:rPr lang="en-US" sz="3600" dirty="0" smtClean="0">
                <a:latin typeface="Microsoft JhengHei" panose="020B0604030504040204" pitchFamily="34" charset="-120"/>
                <a:ea typeface="Microsoft JhengHei" panose="020B0604030504040204" pitchFamily="34" charset="-120"/>
              </a:rPr>
              <a:t>Pass out the Practices</a:t>
            </a:r>
          </a:p>
          <a:p>
            <a:endParaRPr lang="en-US" sz="3600" dirty="0">
              <a:latin typeface="Microsoft JhengHei" panose="020B0604030504040204" pitchFamily="34" charset="-120"/>
              <a:ea typeface="Microsoft JhengHei" panose="020B0604030504040204" pitchFamily="34" charset="-120"/>
            </a:endParaRPr>
          </a:p>
          <a:p>
            <a:r>
              <a:rPr lang="en-US" sz="3600" dirty="0" smtClean="0">
                <a:latin typeface="Microsoft JhengHei" panose="020B0604030504040204" pitchFamily="34" charset="-120"/>
                <a:ea typeface="Microsoft JhengHei" panose="020B0604030504040204" pitchFamily="34" charset="-120"/>
              </a:rPr>
              <a:t>Learn your practice and teach your group.</a:t>
            </a:r>
            <a:endParaRPr lang="en-US" sz="36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349241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Categories</a:t>
            </a:r>
            <a:endParaRPr lang="en-US" dirty="0"/>
          </a:p>
        </p:txBody>
      </p:sp>
      <p:sp>
        <p:nvSpPr>
          <p:cNvPr id="3" name="Content Placeholder 2"/>
          <p:cNvSpPr>
            <a:spLocks noGrp="1"/>
          </p:cNvSpPr>
          <p:nvPr>
            <p:ph idx="1"/>
          </p:nvPr>
        </p:nvSpPr>
        <p:spPr/>
        <p:txBody>
          <a:bodyPr/>
          <a:lstStyle/>
          <a:p>
            <a:r>
              <a:rPr lang="en-US" dirty="0" smtClean="0"/>
              <a:t>Career and college ready math standards</a:t>
            </a:r>
          </a:p>
          <a:p>
            <a:endParaRPr lang="en-US" dirty="0"/>
          </a:p>
          <a:p>
            <a:r>
              <a:rPr lang="en-US" dirty="0" smtClean="0"/>
              <a:t>Coherent view of high school mathematics</a:t>
            </a:r>
          </a:p>
          <a:p>
            <a:endParaRPr lang="en-US" dirty="0"/>
          </a:p>
          <a:p>
            <a:r>
              <a:rPr lang="en-US" dirty="0" smtClean="0"/>
              <a:t>Standards cross traditional course boundaries</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35</a:t>
            </a:fld>
            <a:endParaRPr lang="en-US" dirty="0"/>
          </a:p>
        </p:txBody>
      </p:sp>
    </p:spTree>
    <p:extLst>
      <p:ext uri="{BB962C8B-B14F-4D97-AF65-F5344CB8AC3E}">
        <p14:creationId xmlns:p14="http://schemas.microsoft.com/office/powerpoint/2010/main" val="3165252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a:t>
            </a:r>
            <a:endParaRPr lang="en-US" dirty="0"/>
          </a:p>
        </p:txBody>
      </p:sp>
      <p:sp>
        <p:nvSpPr>
          <p:cNvPr id="3" name="Content Placeholder 2"/>
          <p:cNvSpPr>
            <a:spLocks noGrp="1"/>
          </p:cNvSpPr>
          <p:nvPr>
            <p:ph idx="1"/>
          </p:nvPr>
        </p:nvSpPr>
        <p:spPr/>
        <p:txBody>
          <a:bodyPr/>
          <a:lstStyle/>
          <a:p>
            <a:r>
              <a:rPr lang="en-US" dirty="0" smtClean="0"/>
              <a:t>No mandated sequence of courses</a:t>
            </a:r>
          </a:p>
          <a:p>
            <a:endParaRPr lang="en-US" dirty="0"/>
          </a:p>
          <a:p>
            <a:r>
              <a:rPr lang="en-US" dirty="0" smtClean="0"/>
              <a:t>Freedom for districts to design courses to meet their needs</a:t>
            </a:r>
          </a:p>
          <a:p>
            <a:pPr lvl="1"/>
            <a:r>
              <a:rPr lang="en-US" dirty="0" smtClean="0"/>
              <a:t>Traditional</a:t>
            </a:r>
          </a:p>
          <a:p>
            <a:pPr lvl="1"/>
            <a:r>
              <a:rPr lang="en-US" dirty="0" smtClean="0"/>
              <a:t>Integrated</a:t>
            </a:r>
          </a:p>
          <a:p>
            <a:endParaRPr lang="en-US" dirty="0"/>
          </a:p>
          <a:p>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3886200"/>
            <a:ext cx="3344091" cy="24977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55230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a:t>
            </a:r>
            <a:endParaRPr lang="en-US" dirty="0"/>
          </a:p>
        </p:txBody>
      </p:sp>
      <p:sp>
        <p:nvSpPr>
          <p:cNvPr id="3" name="Content Placeholder 2"/>
          <p:cNvSpPr>
            <a:spLocks noGrp="1"/>
          </p:cNvSpPr>
          <p:nvPr>
            <p:ph idx="1"/>
          </p:nvPr>
        </p:nvSpPr>
        <p:spPr/>
        <p:txBody>
          <a:bodyPr/>
          <a:lstStyle/>
          <a:p>
            <a:pPr marL="0" indent="0">
              <a:buNone/>
            </a:pPr>
            <a:r>
              <a:rPr lang="en-US" dirty="0" smtClean="0"/>
              <a:t>Link classroom math to </a:t>
            </a:r>
          </a:p>
          <a:p>
            <a:r>
              <a:rPr lang="en-US" dirty="0" smtClean="0"/>
              <a:t>everyday life</a:t>
            </a:r>
          </a:p>
          <a:p>
            <a:r>
              <a:rPr lang="en-US" dirty="0"/>
              <a:t>w</a:t>
            </a:r>
            <a:r>
              <a:rPr lang="en-US" dirty="0" smtClean="0"/>
              <a:t>ork</a:t>
            </a:r>
          </a:p>
          <a:p>
            <a:r>
              <a:rPr lang="en-US" dirty="0"/>
              <a:t>d</a:t>
            </a:r>
            <a:r>
              <a:rPr lang="en-US" dirty="0" smtClean="0"/>
              <a:t>ecision making</a:t>
            </a:r>
          </a:p>
          <a:p>
            <a:endParaRPr lang="en-US" dirty="0"/>
          </a:p>
          <a:p>
            <a:pPr marL="0" indent="0" algn="ctr">
              <a:buNone/>
            </a:pPr>
            <a:r>
              <a:rPr lang="en-US" i="1" dirty="0" smtClean="0"/>
              <a:t>Choose mathematical processes to analyze a situation in order to understand it better.</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37</a:t>
            </a:fld>
            <a:endParaRPr lang="en-US" dirty="0"/>
          </a:p>
        </p:txBody>
      </p:sp>
      <p:sp>
        <p:nvSpPr>
          <p:cNvPr id="5" name="TextBox 4"/>
          <p:cNvSpPr txBox="1"/>
          <p:nvPr/>
        </p:nvSpPr>
        <p:spPr>
          <a:xfrm>
            <a:off x="4495800" y="2209800"/>
            <a:ext cx="3810000" cy="1077218"/>
          </a:xfrm>
          <a:prstGeom prst="rect">
            <a:avLst/>
          </a:prstGeom>
          <a:noFill/>
          <a:ln>
            <a:noFill/>
            <a:prstDash val="lgDashDot"/>
          </a:ln>
        </p:spPr>
        <p:txBody>
          <a:bodyPr wrap="square" rtlCol="0">
            <a:spAutoFit/>
          </a:bodyPr>
          <a:lstStyle/>
          <a:p>
            <a:pPr algn="ctr"/>
            <a:r>
              <a:rPr lang="en-US" sz="3200" b="1" dirty="0" smtClean="0">
                <a:solidFill>
                  <a:srgbClr val="7030A0"/>
                </a:solidFill>
                <a:latin typeface="Microsoft JhengHei" panose="020B0604030504040204" pitchFamily="34" charset="-120"/>
                <a:ea typeface="Microsoft JhengHei" panose="020B0604030504040204" pitchFamily="34" charset="-120"/>
              </a:rPr>
              <a:t>Standards indicated by *</a:t>
            </a:r>
            <a:endParaRPr lang="en-US" sz="3200" b="1" dirty="0">
              <a:solidFill>
                <a:srgbClr val="7030A0"/>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750883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Standards</a:t>
            </a:r>
            <a:endParaRPr lang="en-US" dirty="0"/>
          </a:p>
        </p:txBody>
      </p:sp>
      <p:sp>
        <p:nvSpPr>
          <p:cNvPr id="3" name="Content Placeholder 2"/>
          <p:cNvSpPr>
            <a:spLocks noGrp="1"/>
          </p:cNvSpPr>
          <p:nvPr>
            <p:ph idx="1"/>
          </p:nvPr>
        </p:nvSpPr>
        <p:spPr>
          <a:xfrm>
            <a:off x="2133600" y="1714500"/>
            <a:ext cx="6019800" cy="5143500"/>
          </a:xfrm>
        </p:spPr>
        <p:txBody>
          <a:bodyPr>
            <a:normAutofit/>
          </a:bodyPr>
          <a:lstStyle/>
          <a:p>
            <a:pPr marL="0" indent="0">
              <a:buNone/>
            </a:pPr>
            <a:r>
              <a:rPr lang="en-US" dirty="0" smtClean="0"/>
              <a:t>Number and Quantity</a:t>
            </a:r>
          </a:p>
          <a:p>
            <a:pPr marL="0" indent="0">
              <a:buNone/>
            </a:pPr>
            <a:endParaRPr lang="en-US" sz="2000" dirty="0" smtClean="0"/>
          </a:p>
          <a:p>
            <a:pPr marL="0" indent="0">
              <a:buNone/>
            </a:pPr>
            <a:r>
              <a:rPr lang="en-US" dirty="0" smtClean="0"/>
              <a:t>Algebra</a:t>
            </a:r>
          </a:p>
          <a:p>
            <a:pPr marL="0" indent="0">
              <a:buNone/>
            </a:pPr>
            <a:endParaRPr lang="en-US" sz="2000" dirty="0" smtClean="0"/>
          </a:p>
          <a:p>
            <a:pPr marL="0" indent="0">
              <a:buNone/>
            </a:pPr>
            <a:r>
              <a:rPr lang="en-US" dirty="0" smtClean="0"/>
              <a:t>Functions</a:t>
            </a:r>
          </a:p>
          <a:p>
            <a:pPr marL="0" indent="0">
              <a:buNone/>
            </a:pPr>
            <a:endParaRPr lang="en-US" sz="2000" dirty="0" smtClean="0"/>
          </a:p>
          <a:p>
            <a:pPr marL="0" indent="0">
              <a:buNone/>
            </a:pPr>
            <a:r>
              <a:rPr lang="en-US" dirty="0" smtClean="0"/>
              <a:t>Geometry</a:t>
            </a:r>
          </a:p>
          <a:p>
            <a:pPr marL="0" indent="0">
              <a:buNone/>
            </a:pPr>
            <a:endParaRPr lang="en-US" sz="2000" dirty="0" smtClean="0"/>
          </a:p>
          <a:p>
            <a:pPr marL="0" indent="0">
              <a:buNone/>
            </a:pPr>
            <a:r>
              <a:rPr lang="en-US" dirty="0" smtClean="0"/>
              <a:t>Statistics and Probability</a:t>
            </a:r>
          </a:p>
          <a:p>
            <a:pPr marL="0" indent="0">
              <a:buNone/>
            </a:pPr>
            <a:endParaRPr lang="en-US" dirty="0" smtClean="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38</a:t>
            </a:fld>
            <a:endParaRPr lang="en-US" dirty="0"/>
          </a:p>
        </p:txBody>
      </p:sp>
      <p:sp>
        <p:nvSpPr>
          <p:cNvPr id="5" name="Left Brace 4"/>
          <p:cNvSpPr/>
          <p:nvPr/>
        </p:nvSpPr>
        <p:spPr>
          <a:xfrm>
            <a:off x="1371600" y="1580606"/>
            <a:ext cx="762000" cy="4572000"/>
          </a:xfrm>
          <a:prstGeom prst="leftBrace">
            <a:avLst/>
          </a:prstGeom>
          <a:ln w="57150"/>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6" name="TextBox 5"/>
          <p:cNvSpPr txBox="1"/>
          <p:nvPr/>
        </p:nvSpPr>
        <p:spPr>
          <a:xfrm>
            <a:off x="533400" y="1219200"/>
            <a:ext cx="738664" cy="5410200"/>
          </a:xfrm>
          <a:prstGeom prst="rect">
            <a:avLst/>
          </a:prstGeom>
          <a:noFill/>
        </p:spPr>
        <p:txBody>
          <a:bodyPr vert="vert270" wrap="square" rtlCol="0">
            <a:spAutoFit/>
          </a:bodyPr>
          <a:lstStyle/>
          <a:p>
            <a:pPr algn="ctr"/>
            <a:r>
              <a:rPr lang="en-US" sz="3600" b="1" dirty="0" smtClean="0">
                <a:solidFill>
                  <a:schemeClr val="accent5">
                    <a:lumMod val="75000"/>
                  </a:schemeClr>
                </a:solidFill>
                <a:latin typeface="Microsoft JhengHei" panose="020B0604030504040204" pitchFamily="34" charset="-120"/>
                <a:ea typeface="Microsoft JhengHei" panose="020B0604030504040204" pitchFamily="34" charset="-120"/>
              </a:rPr>
              <a:t>Conceptual Categories</a:t>
            </a:r>
            <a:endParaRPr lang="en-US" sz="3600" b="1" dirty="0">
              <a:solidFill>
                <a:schemeClr val="accent5">
                  <a:lumMod val="75000"/>
                </a:schemeClr>
              </a:solidFill>
              <a:latin typeface="Microsoft JhengHei" panose="020B0604030504040204" pitchFamily="34" charset="-120"/>
              <a:ea typeface="Microsoft JhengHei" panose="020B0604030504040204" pitchFamily="34" charset="-120"/>
            </a:endParaRPr>
          </a:p>
        </p:txBody>
      </p:sp>
      <p:sp>
        <p:nvSpPr>
          <p:cNvPr id="7" name="Up-Down Arrow 6"/>
          <p:cNvSpPr/>
          <p:nvPr/>
        </p:nvSpPr>
        <p:spPr>
          <a:xfrm>
            <a:off x="7014864" y="1447800"/>
            <a:ext cx="1295400" cy="4953000"/>
          </a:xfrm>
          <a:prstGeom prst="up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TextBox 7"/>
          <p:cNvSpPr txBox="1"/>
          <p:nvPr/>
        </p:nvSpPr>
        <p:spPr>
          <a:xfrm>
            <a:off x="7391400" y="2057400"/>
            <a:ext cx="677108" cy="3581400"/>
          </a:xfrm>
          <a:prstGeom prst="rect">
            <a:avLst/>
          </a:prstGeom>
          <a:noFill/>
        </p:spPr>
        <p:txBody>
          <a:bodyPr vert="vert" wrap="square" rtlCol="0">
            <a:spAutoFit/>
          </a:bodyPr>
          <a:lstStyle/>
          <a:p>
            <a:pPr algn="ctr"/>
            <a:r>
              <a:rPr lang="en-US" sz="3200" dirty="0" smtClean="0">
                <a:latin typeface="Microsoft JhengHei" panose="020B0604030504040204" pitchFamily="34" charset="-120"/>
                <a:ea typeface="Microsoft JhengHei" panose="020B0604030504040204" pitchFamily="34" charset="-120"/>
              </a:rPr>
              <a:t>Modeling</a:t>
            </a:r>
            <a:endParaRPr lang="en-US" sz="32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977824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Standards</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39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20716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045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 Online</a:t>
            </a:r>
            <a:endParaRPr lang="en-US" dirty="0"/>
          </a:p>
        </p:txBody>
      </p:sp>
      <p:sp>
        <p:nvSpPr>
          <p:cNvPr id="3" name="Slide Number Placeholder 2"/>
          <p:cNvSpPr>
            <a:spLocks noGrp="1"/>
          </p:cNvSpPr>
          <p:nvPr>
            <p:ph type="sldNum" sz="quarter" idx="10"/>
          </p:nvPr>
        </p:nvSpPr>
        <p:spPr/>
        <p:txBody>
          <a:bodyPr/>
          <a:lstStyle/>
          <a:p>
            <a:fld id="{4C0DCE1E-8A6A-4DD0-9C7E-0A30779B2309}" type="slidenum">
              <a:rPr lang="en-US" smtClean="0">
                <a:solidFill>
                  <a:prstClr val="black">
                    <a:tint val="75000"/>
                  </a:prstClr>
                </a:solidFill>
              </a:rPr>
              <a:pPr/>
              <a:t>4</a:t>
            </a:fld>
            <a:endParaRPr lang="en-US" dirty="0">
              <a:solidFill>
                <a:prstClr val="black">
                  <a:tint val="75000"/>
                </a:prst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497" y="1693817"/>
            <a:ext cx="3533503" cy="27681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533400" y="5105400"/>
            <a:ext cx="7620000" cy="1354217"/>
          </a:xfrm>
          <a:prstGeom prst="rect">
            <a:avLst/>
          </a:prstGeom>
          <a:noFill/>
        </p:spPr>
        <p:txBody>
          <a:bodyPr wrap="square" rtlCol="0">
            <a:spAutoFit/>
          </a:bodyPr>
          <a:lstStyle/>
          <a:p>
            <a:r>
              <a:rPr lang="en-US" dirty="0">
                <a:solidFill>
                  <a:prstClr val="black"/>
                </a:solidFill>
                <a:latin typeface="Calibri"/>
                <a:ea typeface="Calibri"/>
                <a:cs typeface="Times New Roman"/>
              </a:rPr>
              <a:t> </a:t>
            </a:r>
          </a:p>
          <a:p>
            <a:r>
              <a:rPr lang="en-US" sz="3200" u="sng" dirty="0">
                <a:solidFill>
                  <a:srgbClr val="0000FF"/>
                </a:solidFill>
                <a:latin typeface="Microsoft JhengHei" panose="020B0604030504040204" pitchFamily="34" charset="-120"/>
                <a:ea typeface="Microsoft JhengHei" panose="020B0604030504040204" pitchFamily="34" charset="-120"/>
                <a:cs typeface="Times New Roman"/>
                <a:hlinkClick r:id="rId3"/>
              </a:rPr>
              <a:t>http://www.livebinders.com/play/play?tab_layout=side&amp;id=1117828</a:t>
            </a:r>
            <a:endParaRPr lang="en-US" sz="3200" dirty="0">
              <a:solidFill>
                <a:prstClr val="black"/>
              </a:solidFill>
              <a:latin typeface="Microsoft JhengHei" panose="020B0604030504040204" pitchFamily="34" charset="-120"/>
              <a:ea typeface="Microsoft JhengHei" panose="020B0604030504040204" pitchFamily="34" charset="-120"/>
              <a:cs typeface="Times New Roman"/>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389017"/>
            <a:ext cx="2895600" cy="2895600"/>
          </a:xfrm>
          <a:prstGeom prst="rect">
            <a:avLst/>
          </a:prstGeom>
        </p:spPr>
      </p:pic>
    </p:spTree>
    <p:extLst>
      <p:ext uri="{BB962C8B-B14F-4D97-AF65-F5344CB8AC3E}">
        <p14:creationId xmlns:p14="http://schemas.microsoft.com/office/powerpoint/2010/main" val="1353668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772400" cy="1143000"/>
          </a:xfrm>
        </p:spPr>
        <p:txBody>
          <a:bodyPr>
            <a:noAutofit/>
          </a:bodyPr>
          <a:lstStyle/>
          <a:p>
            <a:r>
              <a:rPr lang="en-US" sz="3600" dirty="0" smtClean="0">
                <a:solidFill>
                  <a:srgbClr val="002060"/>
                </a:solidFill>
                <a:latin typeface="Microsoft JhengHei" panose="020B0604030504040204" pitchFamily="34" charset="-120"/>
                <a:ea typeface="Microsoft JhengHei" panose="020B0604030504040204" pitchFamily="34" charset="-120"/>
              </a:rPr>
              <a:t>Instructional Shifts in Mathematics:</a:t>
            </a:r>
            <a:br>
              <a:rPr lang="en-US" sz="3600" dirty="0" smtClean="0">
                <a:solidFill>
                  <a:srgbClr val="002060"/>
                </a:solidFill>
                <a:latin typeface="Microsoft JhengHei" panose="020B0604030504040204" pitchFamily="34" charset="-120"/>
                <a:ea typeface="Microsoft JhengHei" panose="020B0604030504040204" pitchFamily="34" charset="-120"/>
              </a:rPr>
            </a:br>
            <a:r>
              <a:rPr lang="en-US" sz="3600" dirty="0" smtClean="0">
                <a:solidFill>
                  <a:srgbClr val="002060"/>
                </a:solidFill>
                <a:latin typeface="Microsoft JhengHei" panose="020B0604030504040204" pitchFamily="34" charset="-120"/>
                <a:ea typeface="Microsoft JhengHei" panose="020B0604030504040204" pitchFamily="34" charset="-120"/>
              </a:rPr>
              <a:t>The Big Picture</a:t>
            </a:r>
            <a:endParaRPr lang="en-US" sz="3600" dirty="0">
              <a:solidFill>
                <a:srgbClr val="002060"/>
              </a:solidFill>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40</a:t>
            </a:fld>
            <a:endParaRPr lang="en-US" dirty="0">
              <a:solidFill>
                <a:srgbClr val="000000">
                  <a:tint val="75000"/>
                </a:srgbClr>
              </a:solidFill>
            </a:endParaRPr>
          </a:p>
        </p:txBody>
      </p:sp>
      <p:graphicFrame>
        <p:nvGraphicFramePr>
          <p:cNvPr id="5" name="C 1"/>
          <p:cNvGraphicFramePr/>
          <p:nvPr>
            <p:extLst>
              <p:ext uri="{D42A27DB-BD31-4B8C-83A1-F6EECF244321}">
                <p14:modId xmlns:p14="http://schemas.microsoft.com/office/powerpoint/2010/main" val="298696972"/>
              </p:ext>
            </p:extLst>
          </p:nvPr>
        </p:nvGraphicFramePr>
        <p:xfrm>
          <a:off x="-381000" y="1600200"/>
          <a:ext cx="89154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29627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95400"/>
            <a:ext cx="5191396" cy="5191396"/>
          </a:xfrm>
          <a:prstGeom prst="rect">
            <a:avLst/>
          </a:prstGeom>
        </p:spPr>
      </p:pic>
      <p:sp>
        <p:nvSpPr>
          <p:cNvPr id="2" name="Title 1"/>
          <p:cNvSpPr>
            <a:spLocks noGrp="1"/>
          </p:cNvSpPr>
          <p:nvPr>
            <p:ph type="title"/>
          </p:nvPr>
        </p:nvSpPr>
        <p:spPr/>
        <p:txBody>
          <a:bodyPr/>
          <a:lstStyle/>
          <a:p>
            <a:r>
              <a:rPr lang="en-US" dirty="0" smtClean="0">
                <a:solidFill>
                  <a:srgbClr val="002060"/>
                </a:solidFill>
                <a:latin typeface="Microsoft YaHei" panose="020B0503020204020204" pitchFamily="34" charset="-122"/>
                <a:ea typeface="Microsoft YaHei" panose="020B0503020204020204" pitchFamily="34" charset="-122"/>
              </a:rPr>
              <a:t>Application</a:t>
            </a:r>
            <a:endParaRPr lang="en-US" dirty="0">
              <a:solidFill>
                <a:srgbClr val="002060"/>
              </a:solidFill>
              <a:latin typeface="Microsoft YaHei" panose="020B0503020204020204" pitchFamily="34" charset="-122"/>
              <a:ea typeface="Microsoft YaHei" panose="020B0503020204020204" pitchFamily="34" charset="-122"/>
            </a:endParaRPr>
          </a:p>
        </p:txBody>
      </p:sp>
      <p:sp>
        <p:nvSpPr>
          <p:cNvPr id="3" name="Slide Number Placeholder 2"/>
          <p:cNvSpPr>
            <a:spLocks noGrp="1"/>
          </p:cNvSpPr>
          <p:nvPr>
            <p:ph type="sldNum" sz="quarter" idx="12"/>
          </p:nvPr>
        </p:nvSpPr>
        <p:spPr/>
        <p:txBody>
          <a:bodyPr/>
          <a:lstStyle/>
          <a:p>
            <a:fld id="{4C0DCE1E-8A6A-4DD0-9C7E-0A30779B2309}" type="slidenum">
              <a:rPr lang="en-US" smtClean="0">
                <a:solidFill>
                  <a:srgbClr val="000000">
                    <a:tint val="75000"/>
                  </a:srgbClr>
                </a:solidFill>
              </a:rPr>
              <a:pPr/>
              <a:t>41</a:t>
            </a:fld>
            <a:endParaRPr lang="en-US">
              <a:solidFill>
                <a:srgbClr val="000000">
                  <a:tint val="75000"/>
                </a:srgbClr>
              </a:solidFill>
            </a:endParaRPr>
          </a:p>
        </p:txBody>
      </p:sp>
      <p:sp>
        <p:nvSpPr>
          <p:cNvPr id="5" name="Shape 330"/>
          <p:cNvSpPr txBox="1">
            <a:spLocks/>
          </p:cNvSpPr>
          <p:nvPr/>
        </p:nvSpPr>
        <p:spPr>
          <a:xfrm>
            <a:off x="3733800" y="1600200"/>
            <a:ext cx="4419600" cy="4336531"/>
          </a:xfrm>
          <a:prstGeom prst="rect">
            <a:avLst/>
          </a:prstGeom>
        </p:spPr>
        <p:txBody>
          <a:bodyPr vert="horz" wrap="square" lIns="91425" tIns="45700" rIns="91425" bIns="45700" rtlCol="0">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nSpc>
                <a:spcPct val="114000"/>
              </a:lnSpc>
              <a:spcBef>
                <a:spcPts val="638"/>
              </a:spcBef>
              <a:buClr>
                <a:srgbClr val="000000"/>
              </a:buClr>
              <a:buSzPct val="132000"/>
              <a:buFont typeface="Arial" pitchFamily="34" charset="0"/>
              <a:buNone/>
            </a:pPr>
            <a:r>
              <a:rPr lang="en-US" sz="2000" dirty="0" smtClean="0">
                <a:solidFill>
                  <a:srgbClr val="0D0D0D"/>
                </a:solidFill>
                <a:latin typeface="Microsoft YaHei" panose="020B0503020204020204" pitchFamily="34" charset="-122"/>
                <a:ea typeface="Microsoft YaHei" panose="020B0503020204020204" pitchFamily="34" charset="-122"/>
                <a:sym typeface="Arial" charset="0"/>
              </a:rPr>
              <a:t>Students use appropriate concepts and procedures for application without prompting.</a:t>
            </a:r>
          </a:p>
          <a:p>
            <a:pPr marL="0" indent="0">
              <a:lnSpc>
                <a:spcPct val="114000"/>
              </a:lnSpc>
              <a:spcBef>
                <a:spcPts val="638"/>
              </a:spcBef>
              <a:buClr>
                <a:srgbClr val="000000"/>
              </a:buClr>
              <a:buSzPct val="132000"/>
              <a:buFont typeface="Arial" pitchFamily="34" charset="0"/>
              <a:buNone/>
            </a:pPr>
            <a:endParaRPr lang="en-US" sz="2000" dirty="0" smtClean="0">
              <a:solidFill>
                <a:srgbClr val="0D0D0D"/>
              </a:solidFill>
              <a:latin typeface="Microsoft YaHei" panose="020B0503020204020204" pitchFamily="34" charset="-122"/>
              <a:ea typeface="Microsoft YaHei" panose="020B0503020204020204" pitchFamily="34" charset="-122"/>
              <a:sym typeface="Arial" charset="0"/>
            </a:endParaRPr>
          </a:p>
          <a:p>
            <a:pPr marL="0" indent="0">
              <a:lnSpc>
                <a:spcPct val="114000"/>
              </a:lnSpc>
              <a:spcBef>
                <a:spcPts val="638"/>
              </a:spcBef>
              <a:buClr>
                <a:srgbClr val="000000"/>
              </a:buClr>
              <a:buSzPct val="132000"/>
              <a:buFont typeface="Arial" pitchFamily="34" charset="0"/>
              <a:buNone/>
            </a:pPr>
            <a:r>
              <a:rPr lang="en-US" sz="2000" dirty="0" smtClean="0">
                <a:solidFill>
                  <a:srgbClr val="0D0D0D"/>
                </a:solidFill>
                <a:latin typeface="Microsoft YaHei" panose="020B0503020204020204" pitchFamily="34" charset="-122"/>
                <a:ea typeface="Microsoft YaHei" panose="020B0503020204020204" pitchFamily="34" charset="-122"/>
              </a:rPr>
              <a:t>Teachers p</a:t>
            </a:r>
            <a:r>
              <a:rPr lang="en-US" sz="2000" dirty="0" smtClean="0">
                <a:solidFill>
                  <a:srgbClr val="0D0D0D"/>
                </a:solidFill>
                <a:latin typeface="Microsoft YaHei" panose="020B0503020204020204" pitchFamily="34" charset="-122"/>
                <a:ea typeface="Microsoft YaHei" panose="020B0503020204020204" pitchFamily="34" charset="-122"/>
                <a:sym typeface="Arial" charset="0"/>
              </a:rPr>
              <a:t>rovide opportunities to apply math concepts in </a:t>
            </a:r>
            <a:r>
              <a:rPr lang="ja-JP" altLang="en-US" sz="2000" dirty="0" smtClean="0">
                <a:solidFill>
                  <a:srgbClr val="0D0D0D"/>
                </a:solidFill>
                <a:latin typeface="Microsoft YaHei" panose="020B0503020204020204" pitchFamily="34" charset="-122"/>
                <a:ea typeface="Microsoft YaHei" panose="020B0503020204020204" pitchFamily="34" charset="-122"/>
                <a:sym typeface="Arial" charset="0"/>
              </a:rPr>
              <a:t>“</a:t>
            </a:r>
            <a:r>
              <a:rPr lang="en-US" altLang="ja-JP" sz="2000" dirty="0" smtClean="0">
                <a:solidFill>
                  <a:srgbClr val="0D0D0D"/>
                </a:solidFill>
                <a:latin typeface="Microsoft YaHei" panose="020B0503020204020204" pitchFamily="34" charset="-122"/>
                <a:ea typeface="Microsoft YaHei" panose="020B0503020204020204" pitchFamily="34" charset="-122"/>
                <a:sym typeface="Arial" charset="0"/>
              </a:rPr>
              <a:t>real world</a:t>
            </a:r>
            <a:r>
              <a:rPr lang="ja-JP" altLang="en-US" sz="2000" dirty="0" smtClean="0">
                <a:solidFill>
                  <a:srgbClr val="0D0D0D"/>
                </a:solidFill>
                <a:latin typeface="Microsoft YaHei" panose="020B0503020204020204" pitchFamily="34" charset="-122"/>
                <a:ea typeface="Microsoft YaHei" panose="020B0503020204020204" pitchFamily="34" charset="-122"/>
                <a:sym typeface="Arial" charset="0"/>
              </a:rPr>
              <a:t>”</a:t>
            </a:r>
            <a:r>
              <a:rPr lang="en-US" altLang="ja-JP" sz="2000" dirty="0" smtClean="0">
                <a:solidFill>
                  <a:srgbClr val="0D0D0D"/>
                </a:solidFill>
                <a:latin typeface="Microsoft YaHei" panose="020B0503020204020204" pitchFamily="34" charset="-122"/>
                <a:ea typeface="Microsoft YaHei" panose="020B0503020204020204" pitchFamily="34" charset="-122"/>
                <a:sym typeface="Arial" charset="0"/>
              </a:rPr>
              <a:t> situations.</a:t>
            </a:r>
          </a:p>
          <a:p>
            <a:pPr marL="0" indent="0">
              <a:lnSpc>
                <a:spcPct val="114000"/>
              </a:lnSpc>
              <a:spcBef>
                <a:spcPts val="638"/>
              </a:spcBef>
              <a:buClr>
                <a:srgbClr val="000000"/>
              </a:buClr>
              <a:buSzPct val="132000"/>
              <a:buFont typeface="Arial" pitchFamily="34" charset="0"/>
              <a:buNone/>
            </a:pPr>
            <a:endParaRPr lang="en-US" altLang="ja-JP" sz="2000" dirty="0" smtClean="0">
              <a:solidFill>
                <a:srgbClr val="0D0D0D"/>
              </a:solidFill>
              <a:latin typeface="Microsoft YaHei" panose="020B0503020204020204" pitchFamily="34" charset="-122"/>
              <a:ea typeface="Microsoft YaHei" panose="020B0503020204020204" pitchFamily="34" charset="-122"/>
              <a:sym typeface="Arial" charset="0"/>
            </a:endParaRPr>
          </a:p>
          <a:p>
            <a:pPr marL="0" indent="0">
              <a:lnSpc>
                <a:spcPct val="114000"/>
              </a:lnSpc>
              <a:spcBef>
                <a:spcPts val="638"/>
              </a:spcBef>
              <a:buClr>
                <a:srgbClr val="000000"/>
              </a:buClr>
              <a:buSzPct val="132000"/>
              <a:buFont typeface="Arial" pitchFamily="34" charset="0"/>
              <a:buNone/>
            </a:pPr>
            <a:r>
              <a:rPr lang="en-US" sz="2000" b="1" dirty="0" smtClean="0">
                <a:solidFill>
                  <a:srgbClr val="0D0D0D"/>
                </a:solidFill>
                <a:latin typeface="Microsoft YaHei" panose="020B0503020204020204" pitchFamily="34" charset="-122"/>
                <a:ea typeface="Microsoft YaHei" panose="020B0503020204020204" pitchFamily="34" charset="-122"/>
                <a:sym typeface="Arial" charset="0"/>
              </a:rPr>
              <a:t>Use grade appropriate math in all content areas.</a:t>
            </a:r>
          </a:p>
          <a:p>
            <a:pPr marL="0" indent="0">
              <a:lnSpc>
                <a:spcPct val="114000"/>
              </a:lnSpc>
              <a:spcBef>
                <a:spcPts val="638"/>
              </a:spcBef>
              <a:buClr>
                <a:srgbClr val="000000"/>
              </a:buClr>
              <a:buSzPct val="132000"/>
              <a:buFont typeface="Arial" pitchFamily="34" charset="0"/>
              <a:buNone/>
            </a:pPr>
            <a:endParaRPr lang="en-US" sz="2000" b="1" dirty="0">
              <a:solidFill>
                <a:srgbClr val="0D0D0D"/>
              </a:solidFill>
              <a:latin typeface="Microsoft YaHei" panose="020B0503020204020204" pitchFamily="34" charset="-122"/>
              <a:ea typeface="Microsoft YaHei" panose="020B0503020204020204" pitchFamily="34" charset="-122"/>
              <a:sym typeface="Arial" charset="0"/>
            </a:endParaRPr>
          </a:p>
        </p:txBody>
      </p:sp>
    </p:spTree>
    <p:extLst>
      <p:ext uri="{BB962C8B-B14F-4D97-AF65-F5344CB8AC3E}">
        <p14:creationId xmlns:p14="http://schemas.microsoft.com/office/powerpoint/2010/main" val="2811297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icrosoft JhengHei" panose="020B0604030504040204" pitchFamily="34" charset="-120"/>
                <a:ea typeface="Microsoft JhengHei" panose="020B0604030504040204" pitchFamily="34" charset="-120"/>
              </a:rPr>
              <a:t>Standards for Mathematical Practice</a:t>
            </a:r>
            <a:endParaRPr lang="en-US" dirty="0">
              <a:latin typeface="Microsoft JhengHei" panose="020B0604030504040204" pitchFamily="34" charset="-120"/>
              <a:ea typeface="Microsoft JhengHei" panose="020B0604030504040204" pitchFamily="34" charset="-120"/>
            </a:endParaRPr>
          </a:p>
        </p:txBody>
      </p:sp>
      <p:sp>
        <p:nvSpPr>
          <p:cNvPr id="3" name="Content Placeholder 2"/>
          <p:cNvSpPr>
            <a:spLocks noGrp="1"/>
          </p:cNvSpPr>
          <p:nvPr>
            <p:ph idx="1"/>
          </p:nvPr>
        </p:nvSpPr>
        <p:spPr>
          <a:xfrm>
            <a:off x="457200" y="1905000"/>
            <a:ext cx="7772400" cy="4525963"/>
          </a:xfrm>
        </p:spPr>
        <p:txBody>
          <a:bodyPr>
            <a:normAutofit lnSpcReduction="10000"/>
          </a:bodyPr>
          <a:lstStyle/>
          <a:p>
            <a:pPr marL="0" indent="0">
              <a:buNone/>
            </a:pPr>
            <a:r>
              <a:rPr lang="en-US" dirty="0" smtClean="0">
                <a:solidFill>
                  <a:srgbClr val="0070C0"/>
                </a:solidFill>
                <a:latin typeface="Microsoft JhengHei" panose="020B0604030504040204" pitchFamily="34" charset="-120"/>
                <a:ea typeface="Microsoft JhengHei" panose="020B0604030504040204" pitchFamily="34" charset="-120"/>
              </a:rPr>
              <a:t>Establish habits of mind</a:t>
            </a:r>
          </a:p>
          <a:p>
            <a:pPr marL="0" indent="0">
              <a:buNone/>
            </a:pPr>
            <a:endParaRPr lang="en-US" dirty="0">
              <a:latin typeface="Microsoft JhengHei" panose="020B0604030504040204" pitchFamily="34" charset="-120"/>
              <a:ea typeface="Microsoft JhengHei" panose="020B0604030504040204" pitchFamily="34" charset="-120"/>
            </a:endParaRPr>
          </a:p>
          <a:p>
            <a:pPr marL="400050" lvl="1" indent="0">
              <a:buNone/>
            </a:pPr>
            <a:r>
              <a:rPr lang="en-US" dirty="0" smtClean="0">
                <a:latin typeface="Microsoft JhengHei" panose="020B0604030504040204" pitchFamily="34" charset="-120"/>
                <a:ea typeface="Microsoft JhengHei" panose="020B0604030504040204" pitchFamily="34" charset="-120"/>
              </a:rPr>
              <a:t>Procedural fluency</a:t>
            </a:r>
          </a:p>
          <a:p>
            <a:pPr marL="400050" lvl="1" indent="0">
              <a:buNone/>
            </a:pPr>
            <a:endParaRPr lang="en-US" dirty="0" smtClean="0">
              <a:latin typeface="Microsoft JhengHei" panose="020B0604030504040204" pitchFamily="34" charset="-120"/>
              <a:ea typeface="Microsoft JhengHei" panose="020B0604030504040204" pitchFamily="34" charset="-120"/>
            </a:endParaRPr>
          </a:p>
          <a:p>
            <a:pPr marL="400050" lvl="1" indent="0">
              <a:buNone/>
            </a:pPr>
            <a:r>
              <a:rPr lang="en-US" dirty="0" smtClean="0">
                <a:latin typeface="Microsoft JhengHei" panose="020B0604030504040204" pitchFamily="34" charset="-120"/>
                <a:ea typeface="Microsoft JhengHei" panose="020B0604030504040204" pitchFamily="34" charset="-120"/>
              </a:rPr>
              <a:t>Development of concepts</a:t>
            </a:r>
          </a:p>
          <a:p>
            <a:pPr marL="400050" lvl="1" indent="0">
              <a:buNone/>
            </a:pPr>
            <a:endParaRPr lang="en-US" dirty="0" smtClean="0">
              <a:latin typeface="Microsoft JhengHei" panose="020B0604030504040204" pitchFamily="34" charset="-120"/>
              <a:ea typeface="Microsoft JhengHei" panose="020B0604030504040204" pitchFamily="34" charset="-120"/>
            </a:endParaRPr>
          </a:p>
          <a:p>
            <a:pPr marL="400050" lvl="1" indent="0">
              <a:buNone/>
            </a:pPr>
            <a:r>
              <a:rPr lang="en-US" dirty="0" smtClean="0">
                <a:latin typeface="Microsoft JhengHei" panose="020B0604030504040204" pitchFamily="34" charset="-120"/>
                <a:ea typeface="Microsoft JhengHei" panose="020B0604030504040204" pitchFamily="34" charset="-120"/>
              </a:rPr>
              <a:t>Application of knowledge</a:t>
            </a:r>
          </a:p>
          <a:p>
            <a:pPr marL="400050" lvl="1" indent="0">
              <a:buNone/>
            </a:pPr>
            <a:endParaRPr lang="en-US" dirty="0" smtClean="0">
              <a:latin typeface="Microsoft JhengHei" panose="020B0604030504040204" pitchFamily="34" charset="-120"/>
              <a:ea typeface="Microsoft JhengHei" panose="020B0604030504040204" pitchFamily="34" charset="-120"/>
            </a:endParaRPr>
          </a:p>
          <a:p>
            <a:pPr marL="400050" lvl="1" indent="0">
              <a:buNone/>
            </a:pPr>
            <a:r>
              <a:rPr lang="en-US" dirty="0" smtClean="0">
                <a:latin typeface="Microsoft JhengHei" panose="020B0604030504040204" pitchFamily="34" charset="-120"/>
                <a:ea typeface="Microsoft JhengHei" panose="020B0604030504040204" pitchFamily="34" charset="-120"/>
              </a:rPr>
              <a:t>Self-assessment</a:t>
            </a:r>
            <a:endParaRPr lang="en-US"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42</a:t>
            </a:fld>
            <a:endParaRPr lang="en-US" dirty="0">
              <a:solidFill>
                <a:srgbClr val="000000">
                  <a:tint val="75000"/>
                </a:srgbClr>
              </a:solidFill>
            </a:endParaRPr>
          </a:p>
        </p:txBody>
      </p:sp>
    </p:spTree>
    <p:extLst>
      <p:ext uri="{BB962C8B-B14F-4D97-AF65-F5344CB8AC3E}">
        <p14:creationId xmlns:p14="http://schemas.microsoft.com/office/powerpoint/2010/main" val="1543014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0DCE1E-8A6A-4DD0-9C7E-0A30779B2309}" type="slidenum">
              <a:rPr lang="en-US" smtClean="0">
                <a:solidFill>
                  <a:srgbClr val="000000">
                    <a:tint val="75000"/>
                  </a:srgbClr>
                </a:solidFill>
              </a:rPr>
              <a:pPr/>
              <a:t>43</a:t>
            </a:fld>
            <a:endParaRPr lang="en-US" dirty="0">
              <a:solidFill>
                <a:srgbClr val="000000">
                  <a:tint val="75000"/>
                </a:srgbClr>
              </a:solidFill>
            </a:endParaRPr>
          </a:p>
        </p:txBody>
      </p:sp>
      <p:graphicFrame>
        <p:nvGraphicFramePr>
          <p:cNvPr id="5" name="Content Placeholder 4"/>
          <p:cNvGraphicFramePr>
            <a:graphicFrameLocks/>
          </p:cNvGraphicFramePr>
          <p:nvPr>
            <p:extLst>
              <p:ext uri="{D42A27DB-BD31-4B8C-83A1-F6EECF244321}">
                <p14:modId xmlns:p14="http://schemas.microsoft.com/office/powerpoint/2010/main" val="1247252741"/>
              </p:ext>
            </p:extLst>
          </p:nvPr>
        </p:nvGraphicFramePr>
        <p:xfrm>
          <a:off x="205648" y="4370092"/>
          <a:ext cx="8043669" cy="2649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197661"/>
            <a:ext cx="4495800" cy="954107"/>
          </a:xfrm>
          <a:prstGeom prst="rect">
            <a:avLst/>
          </a:prstGeom>
          <a:noFill/>
        </p:spPr>
        <p:txBody>
          <a:bodyPr wrap="square" rtlCol="0">
            <a:spAutoFit/>
          </a:bodyPr>
          <a:lstStyle/>
          <a:p>
            <a:pPr>
              <a:defRPr/>
            </a:pPr>
            <a:r>
              <a:rPr lang="en-US" sz="2800" kern="0" dirty="0" smtClean="0">
                <a:solidFill>
                  <a:srgbClr val="000000"/>
                </a:solidFill>
              </a:rPr>
              <a:t>Make sense of problems and persevere in solving them.</a:t>
            </a:r>
          </a:p>
        </p:txBody>
      </p:sp>
      <p:sp>
        <p:nvSpPr>
          <p:cNvPr id="7" name="Title 1"/>
          <p:cNvSpPr txBox="1">
            <a:spLocks/>
          </p:cNvSpPr>
          <p:nvPr/>
        </p:nvSpPr>
        <p:spPr>
          <a:xfrm>
            <a:off x="525408" y="381000"/>
            <a:ext cx="320839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smtClean="0">
                <a:solidFill>
                  <a:srgbClr val="000000"/>
                </a:solidFill>
              </a:rPr>
              <a:t>Mathematical Practice </a:t>
            </a:r>
            <a:r>
              <a:rPr lang="en-US" smtClean="0">
                <a:solidFill>
                  <a:srgbClr val="000000"/>
                </a:solidFill>
              </a:rPr>
              <a:t>Standard 1</a:t>
            </a:r>
            <a:endParaRPr lang="en-US" dirty="0">
              <a:solidFill>
                <a:srgbClr val="000000"/>
              </a:solidFill>
            </a:endParaRPr>
          </a:p>
        </p:txBody>
      </p:sp>
      <p:grpSp>
        <p:nvGrpSpPr>
          <p:cNvPr id="8" name="Group 7"/>
          <p:cNvGrpSpPr/>
          <p:nvPr/>
        </p:nvGrpSpPr>
        <p:grpSpPr>
          <a:xfrm>
            <a:off x="4953000" y="685800"/>
            <a:ext cx="2954847" cy="4015381"/>
            <a:chOff x="5105400" y="533400"/>
            <a:chExt cx="2802376" cy="4622055"/>
          </a:xfrm>
        </p:grpSpPr>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68615">
              <a:off x="5105400" y="533400"/>
              <a:ext cx="2802376" cy="45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rot="564476">
              <a:off x="5464704" y="1224539"/>
              <a:ext cx="2146765" cy="3930916"/>
            </a:xfrm>
            <a:prstGeom prst="rect">
              <a:avLst/>
            </a:prstGeom>
            <a:noFill/>
            <a:ln>
              <a:noFill/>
            </a:ln>
            <a:scene3d>
              <a:camera prst="orthographicFront"/>
              <a:lightRig rig="threePt" dir="t"/>
            </a:scene3d>
            <a:sp3d>
              <a:bevelT w="152400" h="50800" prst="softRound"/>
            </a:sp3d>
          </p:spPr>
          <p:txBody>
            <a:bodyPr wrap="square" rtlCol="0">
              <a:spAutoFit/>
            </a:bodyPr>
            <a:lstStyle/>
            <a:p>
              <a:pPr algn="ctr"/>
              <a:r>
                <a:rPr lang="en-US" sz="2000" dirty="0" smtClean="0">
                  <a:solidFill>
                    <a:srgbClr val="92D050"/>
                  </a:solidFill>
                  <a:latin typeface="Blue Highway Linocut" pitchFamily="2" charset="0"/>
                </a:rPr>
                <a:t>Problem Solving Strategies</a:t>
              </a:r>
            </a:p>
            <a:p>
              <a:pPr marL="285750" indent="-285750">
                <a:buFontTx/>
                <a:buBlip>
                  <a:blip r:embed="rId9"/>
                </a:buBlip>
              </a:pPr>
              <a:r>
                <a:rPr lang="en-US" sz="2000" dirty="0" smtClean="0">
                  <a:solidFill>
                    <a:srgbClr val="000000"/>
                  </a:solidFill>
                  <a:latin typeface="Boopee" pitchFamily="2" charset="0"/>
                </a:rPr>
                <a:t>Create Drawings</a:t>
              </a:r>
            </a:p>
            <a:p>
              <a:pPr marL="285750" indent="-285750">
                <a:buFontTx/>
                <a:buBlip>
                  <a:blip r:embed="rId9"/>
                </a:buBlip>
              </a:pPr>
              <a:r>
                <a:rPr lang="en-US" sz="2000" dirty="0" smtClean="0">
                  <a:solidFill>
                    <a:srgbClr val="000000"/>
                  </a:solidFill>
                  <a:latin typeface="Boopee" pitchFamily="2" charset="0"/>
                </a:rPr>
                <a:t>Look for patterns</a:t>
              </a:r>
            </a:p>
            <a:p>
              <a:pPr marL="285750" indent="-285750">
                <a:buFontTx/>
                <a:buBlip>
                  <a:blip r:embed="rId9"/>
                </a:buBlip>
              </a:pPr>
              <a:r>
                <a:rPr lang="en-US" sz="2000" dirty="0" smtClean="0">
                  <a:solidFill>
                    <a:srgbClr val="000000"/>
                  </a:solidFill>
                  <a:latin typeface="Boopee" pitchFamily="2" charset="0"/>
                </a:rPr>
                <a:t>Work backwards</a:t>
              </a:r>
              <a:endParaRPr lang="en-US" sz="2000" dirty="0">
                <a:solidFill>
                  <a:srgbClr val="000000"/>
                </a:solidFill>
                <a:latin typeface="Boopee" pitchFamily="2" charset="0"/>
              </a:endParaRPr>
            </a:p>
            <a:p>
              <a:pPr marL="285750" indent="-285750">
                <a:buFontTx/>
                <a:buBlip>
                  <a:blip r:embed="rId9"/>
                </a:buBlip>
              </a:pPr>
              <a:r>
                <a:rPr lang="en-US" sz="2000" dirty="0" smtClean="0">
                  <a:solidFill>
                    <a:srgbClr val="000000"/>
                  </a:solidFill>
                  <a:latin typeface="Boopee" pitchFamily="2" charset="0"/>
                </a:rPr>
                <a:t>Consider a simpler case</a:t>
              </a:r>
            </a:p>
            <a:p>
              <a:pPr marL="285750" indent="-285750">
                <a:buFontTx/>
                <a:buBlip>
                  <a:blip r:embed="rId9"/>
                </a:buBlip>
              </a:pPr>
              <a:r>
                <a:rPr lang="en-US" sz="2000" dirty="0" smtClean="0">
                  <a:solidFill>
                    <a:srgbClr val="000000"/>
                  </a:solidFill>
                  <a:latin typeface="Boopee" pitchFamily="2" charset="0"/>
                </a:rPr>
                <a:t>Estimate solution</a:t>
              </a:r>
            </a:p>
            <a:p>
              <a:pPr marL="285750" indent="-285750">
                <a:buFontTx/>
                <a:buBlip>
                  <a:blip r:embed="rId9"/>
                </a:buBlip>
              </a:pPr>
              <a:r>
                <a:rPr lang="en-US" sz="2000" dirty="0" smtClean="0">
                  <a:solidFill>
                    <a:srgbClr val="000000"/>
                  </a:solidFill>
                  <a:latin typeface="Boopee" pitchFamily="2" charset="0"/>
                </a:rPr>
                <a:t>Make a table, chart or list</a:t>
              </a:r>
              <a:endParaRPr lang="en-US" sz="2000" dirty="0">
                <a:solidFill>
                  <a:srgbClr val="000000"/>
                </a:solidFill>
                <a:latin typeface="Boopee" pitchFamily="2" charset="0"/>
              </a:endParaRPr>
            </a:p>
          </p:txBody>
        </p:sp>
      </p:grpSp>
    </p:spTree>
    <p:extLst>
      <p:ext uri="{BB962C8B-B14F-4D97-AF65-F5344CB8AC3E}">
        <p14:creationId xmlns:p14="http://schemas.microsoft.com/office/powerpoint/2010/main" val="26230729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44</a:t>
            </a:fld>
            <a:endParaRPr lang="en-US">
              <a:solidFill>
                <a:srgbClr val="000000">
                  <a:tint val="75000"/>
                </a:srgbClr>
              </a:solidFill>
            </a:endParaRPr>
          </a:p>
        </p:txBody>
      </p:sp>
      <p:grpSp>
        <p:nvGrpSpPr>
          <p:cNvPr id="3" name="Group 2"/>
          <p:cNvGrpSpPr/>
          <p:nvPr/>
        </p:nvGrpSpPr>
        <p:grpSpPr>
          <a:xfrm>
            <a:off x="419100" y="1718354"/>
            <a:ext cx="7848600" cy="4724400"/>
            <a:chOff x="457200" y="1447800"/>
            <a:chExt cx="7848600" cy="4114800"/>
          </a:xfrm>
        </p:grpSpPr>
        <p:sp>
          <p:nvSpPr>
            <p:cNvPr id="4" name="Curved Down Arrow 3"/>
            <p:cNvSpPr/>
            <p:nvPr/>
          </p:nvSpPr>
          <p:spPr>
            <a:xfrm>
              <a:off x="457200" y="1447800"/>
              <a:ext cx="7543800" cy="1295400"/>
            </a:xfrm>
            <a:prstGeom prst="curvedDownArrow">
              <a:avLst/>
            </a:prstGeom>
            <a:solidFill>
              <a:srgbClr val="7097D3"/>
            </a:solidFill>
            <a:ln w="25400" cap="flat" cmpd="sng" algn="ctr">
              <a:noFill/>
              <a:prstDash val="solid"/>
            </a:ln>
            <a:effectLst/>
          </p:spPr>
          <p:txBody>
            <a:bodyPr rtlCol="0" anchor="ctr"/>
            <a:lstStyle/>
            <a:p>
              <a:pPr algn="ctr">
                <a:defRPr/>
              </a:pPr>
              <a:endParaRPr lang="en-US" kern="0" smtClean="0">
                <a:solidFill>
                  <a:srgbClr val="000000"/>
                </a:solidFill>
              </a:endParaRPr>
            </a:p>
          </p:txBody>
        </p:sp>
        <p:sp>
          <p:nvSpPr>
            <p:cNvPr id="5" name="Curved Up Arrow 4"/>
            <p:cNvSpPr/>
            <p:nvPr/>
          </p:nvSpPr>
          <p:spPr>
            <a:xfrm flipH="1">
              <a:off x="457200" y="4114800"/>
              <a:ext cx="7467600" cy="1447800"/>
            </a:xfrm>
            <a:prstGeom prst="curvedUpArrow">
              <a:avLst/>
            </a:prstGeom>
            <a:solidFill>
              <a:srgbClr val="7097D3"/>
            </a:solidFill>
            <a:ln w="25400" cap="flat" cmpd="sng" algn="ctr">
              <a:noFill/>
              <a:prstDash val="solid"/>
            </a:ln>
            <a:effectLst/>
          </p:spPr>
          <p:txBody>
            <a:bodyPr rtlCol="0" anchor="ctr"/>
            <a:lstStyle/>
            <a:p>
              <a:pPr algn="ctr">
                <a:defRPr/>
              </a:pPr>
              <a:endParaRPr lang="en-US" kern="0" smtClean="0">
                <a:solidFill>
                  <a:srgbClr val="000000"/>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794000"/>
              <a:ext cx="1752600"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05000" y="1609203"/>
              <a:ext cx="4572000" cy="830996"/>
            </a:xfrm>
            <a:prstGeom prst="rect">
              <a:avLst/>
            </a:prstGeom>
            <a:noFill/>
          </p:spPr>
          <p:txBody>
            <a:bodyPr wrap="square" rtlCol="0">
              <a:spAutoFit/>
            </a:bodyPr>
            <a:lstStyle/>
            <a:p>
              <a:pPr algn="ctr">
                <a:defRPr/>
              </a:pPr>
              <a:r>
                <a:rPr lang="en-US" sz="2800" b="1" kern="0" dirty="0" smtClean="0">
                  <a:solidFill>
                    <a:srgbClr val="000000"/>
                  </a:solidFill>
                </a:rPr>
                <a:t>Decontextualize</a:t>
              </a:r>
            </a:p>
            <a:p>
              <a:pPr algn="ctr">
                <a:defRPr/>
              </a:pPr>
              <a:r>
                <a:rPr lang="en-US" sz="1400" kern="0" dirty="0" smtClean="0">
                  <a:solidFill>
                    <a:srgbClr val="000000"/>
                  </a:solidFill>
                </a:rPr>
                <a:t>Represent a situation symbolically and manipulate the symbols</a:t>
              </a:r>
            </a:p>
          </p:txBody>
        </p:sp>
        <p:sp>
          <p:nvSpPr>
            <p:cNvPr id="8" name="TextBox 7"/>
            <p:cNvSpPr txBox="1"/>
            <p:nvPr/>
          </p:nvSpPr>
          <p:spPr>
            <a:xfrm>
              <a:off x="2312633" y="4495800"/>
              <a:ext cx="4267200" cy="643353"/>
            </a:xfrm>
            <a:prstGeom prst="rect">
              <a:avLst/>
            </a:prstGeom>
            <a:noFill/>
          </p:spPr>
          <p:txBody>
            <a:bodyPr wrap="square" rtlCol="0">
              <a:spAutoFit/>
            </a:bodyPr>
            <a:lstStyle/>
            <a:p>
              <a:pPr algn="ctr">
                <a:defRPr/>
              </a:pPr>
              <a:r>
                <a:rPr lang="en-US" sz="2800" b="1" kern="0" dirty="0" smtClean="0">
                  <a:solidFill>
                    <a:srgbClr val="000000"/>
                  </a:solidFill>
                </a:rPr>
                <a:t>Contextualize</a:t>
              </a:r>
            </a:p>
            <a:p>
              <a:pPr algn="ctr">
                <a:defRPr/>
              </a:pPr>
              <a:r>
                <a:rPr lang="en-US" sz="1400" kern="0" dirty="0" smtClean="0">
                  <a:solidFill>
                    <a:srgbClr val="000000"/>
                  </a:solidFill>
                </a:rPr>
                <a:t>Make meaning of the symbols in the problem</a:t>
              </a:r>
            </a:p>
          </p:txBody>
        </p:sp>
        <p:sp>
          <p:nvSpPr>
            <p:cNvPr id="9" name="TextBox 8"/>
            <p:cNvSpPr txBox="1"/>
            <p:nvPr/>
          </p:nvSpPr>
          <p:spPr>
            <a:xfrm>
              <a:off x="1975282" y="2895600"/>
              <a:ext cx="4343400" cy="1077218"/>
            </a:xfrm>
            <a:prstGeom prst="rect">
              <a:avLst/>
            </a:prstGeom>
            <a:noFill/>
          </p:spPr>
          <p:txBody>
            <a:bodyPr wrap="square" rtlCol="0">
              <a:spAutoFit/>
            </a:bodyPr>
            <a:lstStyle/>
            <a:p>
              <a:pPr algn="ctr">
                <a:defRPr/>
              </a:pPr>
              <a:r>
                <a:rPr lang="en-US" b="1" kern="0" dirty="0" smtClean="0">
                  <a:solidFill>
                    <a:srgbClr val="000000"/>
                  </a:solidFill>
                </a:rPr>
                <a:t>Sample Problem</a:t>
              </a:r>
            </a:p>
            <a:p>
              <a:pPr>
                <a:defRPr/>
              </a:pPr>
              <a:r>
                <a:rPr lang="en-US" kern="0" dirty="0" smtClean="0">
                  <a:solidFill>
                    <a:srgbClr val="000000"/>
                  </a:solidFill>
                </a:rPr>
                <a:t>99 students need to go on a field trip. The busses can carry 44 students each. How many busses do they need?</a:t>
              </a:r>
            </a:p>
          </p:txBody>
        </p:sp>
      </p:grpSp>
      <p:sp>
        <p:nvSpPr>
          <p:cNvPr id="10" name="TextBox 9"/>
          <p:cNvSpPr txBox="1"/>
          <p:nvPr/>
        </p:nvSpPr>
        <p:spPr>
          <a:xfrm>
            <a:off x="186469" y="3580796"/>
            <a:ext cx="1614256" cy="707886"/>
          </a:xfrm>
          <a:prstGeom prst="rect">
            <a:avLst/>
          </a:prstGeom>
          <a:solidFill>
            <a:srgbClr val="FFFFFF"/>
          </a:solidFill>
          <a:ln w="57150" cap="flat" cmpd="sng" algn="ctr">
            <a:solidFill>
              <a:srgbClr val="7CCA62"/>
            </a:solidFill>
            <a:prstDash val="solid"/>
          </a:ln>
          <a:effectLst/>
        </p:spPr>
        <p:txBody>
          <a:bodyPr wrap="square" rtlCol="0">
            <a:spAutoFit/>
          </a:bodyPr>
          <a:lstStyle/>
          <a:p>
            <a:pPr algn="ctr">
              <a:defRPr/>
            </a:pPr>
            <a:r>
              <a:rPr lang="en-US" sz="2000" kern="0" dirty="0" smtClean="0">
                <a:solidFill>
                  <a:srgbClr val="000000"/>
                </a:solidFill>
              </a:rPr>
              <a:t>Mathematical Problem</a:t>
            </a:r>
          </a:p>
        </p:txBody>
      </p:sp>
      <p:sp>
        <p:nvSpPr>
          <p:cNvPr id="11" name="TextBox 10"/>
          <p:cNvSpPr txBox="1"/>
          <p:nvPr/>
        </p:nvSpPr>
        <p:spPr>
          <a:xfrm>
            <a:off x="3276600" y="2791880"/>
            <a:ext cx="1752600" cy="369332"/>
          </a:xfrm>
          <a:prstGeom prst="rect">
            <a:avLst/>
          </a:prstGeom>
          <a:noFill/>
        </p:spPr>
        <p:txBody>
          <a:bodyPr wrap="square" rtlCol="0">
            <a:spAutoFit/>
          </a:bodyPr>
          <a:lstStyle/>
          <a:p>
            <a:pPr>
              <a:defRPr/>
            </a:pPr>
            <a:r>
              <a:rPr lang="en-US" kern="0" dirty="0" smtClean="0">
                <a:solidFill>
                  <a:srgbClr val="FF0000"/>
                </a:solidFill>
              </a:rPr>
              <a:t>99 ÷ 44 =  2.25</a:t>
            </a:r>
          </a:p>
        </p:txBody>
      </p:sp>
      <p:sp>
        <p:nvSpPr>
          <p:cNvPr id="12" name="TextBox 11"/>
          <p:cNvSpPr txBox="1"/>
          <p:nvPr/>
        </p:nvSpPr>
        <p:spPr>
          <a:xfrm>
            <a:off x="3206911" y="4709164"/>
            <a:ext cx="2171700" cy="375356"/>
          </a:xfrm>
          <a:prstGeom prst="rect">
            <a:avLst/>
          </a:prstGeom>
          <a:noFill/>
        </p:spPr>
        <p:txBody>
          <a:bodyPr wrap="square" rtlCol="0">
            <a:spAutoFit/>
          </a:bodyPr>
          <a:lstStyle/>
          <a:p>
            <a:pPr>
              <a:defRPr/>
            </a:pPr>
            <a:r>
              <a:rPr lang="en-US" kern="0" dirty="0" smtClean="0">
                <a:solidFill>
                  <a:srgbClr val="FF0000"/>
                </a:solidFill>
              </a:rPr>
              <a:t>Will need 3 busses.</a:t>
            </a:r>
          </a:p>
        </p:txBody>
      </p:sp>
      <p:graphicFrame>
        <p:nvGraphicFramePr>
          <p:cNvPr id="13" name="Table 12"/>
          <p:cNvGraphicFramePr>
            <a:graphicFrameLocks noGrp="1"/>
          </p:cNvGraphicFramePr>
          <p:nvPr>
            <p:extLst>
              <p:ext uri="{D42A27DB-BD31-4B8C-83A1-F6EECF244321}">
                <p14:modId xmlns:p14="http://schemas.microsoft.com/office/powerpoint/2010/main" val="789829057"/>
              </p:ext>
            </p:extLst>
          </p:nvPr>
        </p:nvGraphicFramePr>
        <p:xfrm>
          <a:off x="368300" y="303213"/>
          <a:ext cx="7616906" cy="1066800"/>
        </p:xfrm>
        <a:graphic>
          <a:graphicData uri="http://schemas.openxmlformats.org/drawingml/2006/table">
            <a:tbl>
              <a:tblPr firstRow="1" bandRow="1"/>
              <a:tblGrid>
                <a:gridCol w="3412126"/>
                <a:gridCol w="4204780"/>
              </a:tblGrid>
              <a:tr h="915988">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Mathematical Practice</a:t>
                      </a:r>
                    </a:p>
                    <a:p>
                      <a:r>
                        <a:rPr lang="en-US" sz="4000" b="0" dirty="0" smtClean="0">
                          <a:solidFill>
                            <a:schemeClr val="tx1"/>
                          </a:solidFill>
                        </a:rPr>
                        <a:t>Standard 2</a:t>
                      </a:r>
                      <a:endParaRPr lang="en-US" sz="40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Reason</a:t>
                      </a:r>
                      <a:r>
                        <a:rPr lang="en-US" sz="2400" b="0" baseline="0" dirty="0" smtClean="0">
                          <a:solidFill>
                            <a:schemeClr val="tx1"/>
                          </a:solidFill>
                        </a:rPr>
                        <a:t> abstractly and quantitatively.</a:t>
                      </a:r>
                      <a:endParaRPr lang="en-US" sz="24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spTree>
    <p:extLst>
      <p:ext uri="{BB962C8B-B14F-4D97-AF65-F5344CB8AC3E}">
        <p14:creationId xmlns:p14="http://schemas.microsoft.com/office/powerpoint/2010/main" val="24575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Square Peg in a Round Hole</a:t>
            </a:r>
            <a:endParaRPr lang="en-US" dirty="0"/>
          </a:p>
        </p:txBody>
      </p:sp>
      <p:sp>
        <p:nvSpPr>
          <p:cNvPr id="4" name="Content Placeholder 3"/>
          <p:cNvSpPr>
            <a:spLocks noGrp="1"/>
          </p:cNvSpPr>
          <p:nvPr>
            <p:ph idx="1"/>
          </p:nvPr>
        </p:nvSpPr>
        <p:spPr>
          <a:xfrm>
            <a:off x="457200" y="1447800"/>
            <a:ext cx="4876800" cy="4953000"/>
          </a:xfrm>
        </p:spPr>
        <p:txBody>
          <a:bodyPr>
            <a:normAutofit lnSpcReduction="10000"/>
          </a:bodyPr>
          <a:lstStyle/>
          <a:p>
            <a:pPr marL="0" indent="0">
              <a:buNone/>
            </a:pPr>
            <a:r>
              <a:rPr lang="en-US" dirty="0" smtClean="0"/>
              <a:t>Stacey drilled a 18 cm hole into a piece of wood.</a:t>
            </a:r>
          </a:p>
          <a:p>
            <a:pPr marL="0" indent="0">
              <a:buNone/>
            </a:pPr>
            <a:endParaRPr lang="en-US" dirty="0"/>
          </a:p>
          <a:p>
            <a:pPr marL="0" indent="0">
              <a:buNone/>
            </a:pPr>
            <a:r>
              <a:rPr lang="en-US" dirty="0" smtClean="0"/>
              <a:t>What are the dimensions of the cube that that can drop into this hole where the vertices of the cube touch the circle? </a:t>
            </a:r>
          </a:p>
          <a:p>
            <a:pPr marL="0" indent="0">
              <a:buNone/>
            </a:pPr>
            <a:endParaRPr lang="en-US" dirty="0"/>
          </a:p>
        </p:txBody>
      </p:sp>
      <p:sp>
        <p:nvSpPr>
          <p:cNvPr id="2" name="Slide Number Placeholder 1"/>
          <p:cNvSpPr>
            <a:spLocks noGrp="1"/>
          </p:cNvSpPr>
          <p:nvPr>
            <p:ph type="sldNum" sz="quarter" idx="12"/>
          </p:nvPr>
        </p:nvSpPr>
        <p:spPr/>
        <p:txBody>
          <a:bodyPr/>
          <a:lstStyle/>
          <a:p>
            <a:fld id="{4C0DCE1E-8A6A-4DD0-9C7E-0A30779B2309}" type="slidenum">
              <a:rPr lang="en-US" smtClean="0">
                <a:solidFill>
                  <a:srgbClr val="000000">
                    <a:tint val="75000"/>
                  </a:srgbClr>
                </a:solidFill>
              </a:rPr>
              <a:pPr/>
              <a:t>45</a:t>
            </a:fld>
            <a:endParaRPr lang="en-US">
              <a:solidFill>
                <a:srgbClr val="000000">
                  <a:tint val="75000"/>
                </a:srgbClr>
              </a:solidFill>
            </a:endParaRPr>
          </a:p>
        </p:txBody>
      </p:sp>
      <p:grpSp>
        <p:nvGrpSpPr>
          <p:cNvPr id="8" name="Group 7"/>
          <p:cNvGrpSpPr/>
          <p:nvPr/>
        </p:nvGrpSpPr>
        <p:grpSpPr>
          <a:xfrm>
            <a:off x="6076950" y="1676400"/>
            <a:ext cx="2000250" cy="1981200"/>
            <a:chOff x="6076950" y="1676400"/>
            <a:chExt cx="2000250" cy="1981200"/>
          </a:xfrm>
        </p:grpSpPr>
        <p:sp>
          <p:nvSpPr>
            <p:cNvPr id="6" name="Oval 5"/>
            <p:cNvSpPr/>
            <p:nvPr/>
          </p:nvSpPr>
          <p:spPr>
            <a:xfrm>
              <a:off x="6076950" y="1676400"/>
              <a:ext cx="2000250" cy="1981200"/>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6324600" y="2033451"/>
              <a:ext cx="1524000" cy="1243149"/>
            </a:xfrm>
            <a:prstGeom prst="rect">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prstClr val="black"/>
                </a:solidFill>
              </a:endParaRPr>
            </a:p>
          </p:txBody>
        </p:sp>
      </p:grpSp>
      <p:sp>
        <p:nvSpPr>
          <p:cNvPr id="7" name="TextBox 6"/>
          <p:cNvSpPr txBox="1"/>
          <p:nvPr/>
        </p:nvSpPr>
        <p:spPr>
          <a:xfrm>
            <a:off x="5410200" y="3810000"/>
            <a:ext cx="3048000" cy="523220"/>
          </a:xfrm>
          <a:prstGeom prst="rect">
            <a:avLst/>
          </a:prstGeom>
          <a:noFill/>
        </p:spPr>
        <p:txBody>
          <a:bodyPr wrap="square" rtlCol="0">
            <a:spAutoFit/>
          </a:bodyPr>
          <a:lstStyle/>
          <a:p>
            <a:r>
              <a:rPr lang="en-US" sz="2800" dirty="0" smtClean="0">
                <a:solidFill>
                  <a:prstClr val="black"/>
                </a:solidFill>
                <a:latin typeface="Microsoft JhengHei" panose="020B0604030504040204" pitchFamily="34" charset="-120"/>
                <a:ea typeface="Microsoft JhengHei" panose="020B0604030504040204" pitchFamily="34" charset="-120"/>
              </a:rPr>
              <a:t>Diameter= 18cm</a:t>
            </a:r>
            <a:endParaRPr lang="en-US" sz="2800" dirty="0">
              <a:solidFill>
                <a:prstClr val="black"/>
              </a:solidFill>
              <a:latin typeface="Microsoft JhengHei" panose="020B0604030504040204" pitchFamily="34" charset="-120"/>
              <a:ea typeface="Microsoft JhengHei" panose="020B0604030504040204" pitchFamily="34" charset="-120"/>
            </a:endParaRPr>
          </a:p>
        </p:txBody>
      </p:sp>
      <p:sp>
        <p:nvSpPr>
          <p:cNvPr id="9" name="TextBox 8"/>
          <p:cNvSpPr txBox="1"/>
          <p:nvPr/>
        </p:nvSpPr>
        <p:spPr>
          <a:xfrm>
            <a:off x="5791200" y="4724400"/>
            <a:ext cx="2667000" cy="646331"/>
          </a:xfrm>
          <a:prstGeom prst="rect">
            <a:avLst/>
          </a:prstGeom>
          <a:noFill/>
        </p:spPr>
        <p:txBody>
          <a:bodyPr wrap="square" rtlCol="0">
            <a:spAutoFit/>
          </a:bodyPr>
          <a:lstStyle/>
          <a:p>
            <a:r>
              <a:rPr lang="nl-NL" dirty="0">
                <a:solidFill>
                  <a:prstClr val="black"/>
                </a:solidFill>
              </a:rPr>
              <a:t>David Hebert</a:t>
            </a:r>
          </a:p>
          <a:p>
            <a:r>
              <a:rPr lang="nl-NL" dirty="0">
                <a:solidFill>
                  <a:prstClr val="black"/>
                </a:solidFill>
              </a:rPr>
              <a:t>Nuiqsut Trapper School</a:t>
            </a:r>
          </a:p>
        </p:txBody>
      </p:sp>
    </p:spTree>
    <p:extLst>
      <p:ext uri="{BB962C8B-B14F-4D97-AF65-F5344CB8AC3E}">
        <p14:creationId xmlns:p14="http://schemas.microsoft.com/office/powerpoint/2010/main" val="21056650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46</a:t>
            </a:fld>
            <a:endParaRPr lang="en-US">
              <a:solidFill>
                <a:srgbClr val="000000">
                  <a:tint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97807462"/>
              </p:ext>
            </p:extLst>
          </p:nvPr>
        </p:nvGraphicFramePr>
        <p:xfrm>
          <a:off x="304800" y="304800"/>
          <a:ext cx="7833048" cy="1066800"/>
        </p:xfrm>
        <a:graphic>
          <a:graphicData uri="http://schemas.openxmlformats.org/drawingml/2006/table">
            <a:tbl>
              <a:tblPr firstRow="1" bandRow="1"/>
              <a:tblGrid>
                <a:gridCol w="3479635"/>
                <a:gridCol w="4353413"/>
              </a:tblGrid>
              <a:tr h="9144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Mathematical Practice</a:t>
                      </a:r>
                    </a:p>
                    <a:p>
                      <a:r>
                        <a:rPr lang="en-US" sz="4000" b="0" dirty="0" smtClean="0">
                          <a:solidFill>
                            <a:schemeClr val="tx1"/>
                          </a:solidFill>
                        </a:rPr>
                        <a:t>Standard 3</a:t>
                      </a:r>
                      <a:endParaRPr lang="en-US" sz="40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Construct</a:t>
                      </a:r>
                      <a:r>
                        <a:rPr lang="en-US" sz="2400" b="0" baseline="0" dirty="0" smtClean="0">
                          <a:solidFill>
                            <a:schemeClr val="tx1"/>
                          </a:solidFill>
                        </a:rPr>
                        <a:t> viable arguments and critique the reasoning of others.</a:t>
                      </a:r>
                      <a:endParaRPr lang="en-US" sz="2400" b="0" dirty="0">
                        <a:solidFill>
                          <a:schemeClr val="tx1"/>
                        </a:solidFill>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grpSp>
        <p:nvGrpSpPr>
          <p:cNvPr id="4" name="Group 3"/>
          <p:cNvGrpSpPr/>
          <p:nvPr/>
        </p:nvGrpSpPr>
        <p:grpSpPr>
          <a:xfrm>
            <a:off x="609600" y="1733729"/>
            <a:ext cx="2133600" cy="1238071"/>
            <a:chOff x="609600" y="1733729"/>
            <a:chExt cx="2133600" cy="1238071"/>
          </a:xfrm>
        </p:grpSpPr>
        <p:sp>
          <p:nvSpPr>
            <p:cNvPr id="5" name="Flowchart: Preparation 4"/>
            <p:cNvSpPr/>
            <p:nvPr/>
          </p:nvSpPr>
          <p:spPr>
            <a:xfrm>
              <a:off x="609600" y="1733729"/>
              <a:ext cx="2133600" cy="1238071"/>
            </a:xfrm>
            <a:prstGeom prst="flowChartPreparation">
              <a:avLst/>
            </a:prstGeom>
            <a:solidFill>
              <a:srgbClr val="FFFFFF"/>
            </a:solidFill>
            <a:ln w="25400" cap="flat" cmpd="sng" algn="ctr">
              <a:solidFill>
                <a:srgbClr val="BDDDFA"/>
              </a:solidFill>
              <a:prstDash val="solid"/>
            </a:ln>
            <a:effectLst/>
          </p:spPr>
          <p:txBody>
            <a:bodyPr rtlCol="0" anchor="ctr"/>
            <a:lstStyle/>
            <a:p>
              <a:pPr algn="ctr">
                <a:defRPr/>
              </a:pPr>
              <a:endParaRPr lang="en-US" kern="0" smtClean="0">
                <a:solidFill>
                  <a:srgbClr val="000000"/>
                </a:solidFill>
              </a:endParaRPr>
            </a:p>
          </p:txBody>
        </p:sp>
        <p:sp>
          <p:nvSpPr>
            <p:cNvPr id="6" name="TextBox 5"/>
            <p:cNvSpPr txBox="1"/>
            <p:nvPr/>
          </p:nvSpPr>
          <p:spPr>
            <a:xfrm>
              <a:off x="838200" y="1937265"/>
              <a:ext cx="1676400" cy="830997"/>
            </a:xfrm>
            <a:prstGeom prst="rect">
              <a:avLst/>
            </a:prstGeom>
            <a:noFill/>
          </p:spPr>
          <p:txBody>
            <a:bodyPr wrap="square" rtlCol="0">
              <a:spAutoFit/>
            </a:bodyPr>
            <a:lstStyle/>
            <a:p>
              <a:pPr algn="ctr">
                <a:defRPr/>
              </a:pPr>
              <a:r>
                <a:rPr lang="en-US" sz="1600" kern="0" dirty="0" smtClean="0">
                  <a:solidFill>
                    <a:srgbClr val="000000"/>
                  </a:solidFill>
                </a:rPr>
                <a:t>Use assumptions, definitions and previous results</a:t>
              </a:r>
            </a:p>
          </p:txBody>
        </p:sp>
      </p:grpSp>
      <p:grpSp>
        <p:nvGrpSpPr>
          <p:cNvPr id="7" name="Group 6"/>
          <p:cNvGrpSpPr/>
          <p:nvPr/>
        </p:nvGrpSpPr>
        <p:grpSpPr>
          <a:xfrm>
            <a:off x="3352800" y="2590800"/>
            <a:ext cx="2743200" cy="3048000"/>
            <a:chOff x="3352800" y="2590800"/>
            <a:chExt cx="2743200" cy="3048000"/>
          </a:xfrm>
        </p:grpSpPr>
        <p:sp>
          <p:nvSpPr>
            <p:cNvPr id="8" name="Flowchart: Manual Operation 7"/>
            <p:cNvSpPr/>
            <p:nvPr/>
          </p:nvSpPr>
          <p:spPr>
            <a:xfrm>
              <a:off x="3352800" y="2590800"/>
              <a:ext cx="2743200" cy="3048000"/>
            </a:xfrm>
            <a:prstGeom prst="flowChartManualOperation">
              <a:avLst/>
            </a:prstGeom>
            <a:solidFill>
              <a:srgbClr val="FFFFFF"/>
            </a:solidFill>
            <a:ln w="25400" cap="flat" cmpd="sng" algn="ctr">
              <a:solidFill>
                <a:srgbClr val="7CCA62"/>
              </a:solidFill>
              <a:prstDash val="solid"/>
            </a:ln>
            <a:effectLst/>
          </p:spPr>
          <p:txBody>
            <a:bodyPr rtlCol="0" anchor="ctr"/>
            <a:lstStyle/>
            <a:p>
              <a:pPr algn="ctr">
                <a:defRPr/>
              </a:pPr>
              <a:endParaRPr lang="en-US" kern="0" smtClean="0">
                <a:solidFill>
                  <a:srgbClr val="000000"/>
                </a:solidFill>
              </a:endParaRPr>
            </a:p>
          </p:txBody>
        </p:sp>
        <p:sp>
          <p:nvSpPr>
            <p:cNvPr id="9" name="TextBox 8"/>
            <p:cNvSpPr txBox="1"/>
            <p:nvPr/>
          </p:nvSpPr>
          <p:spPr>
            <a:xfrm>
              <a:off x="3810000" y="2602735"/>
              <a:ext cx="1905000" cy="2970044"/>
            </a:xfrm>
            <a:prstGeom prst="rect">
              <a:avLst/>
            </a:prstGeom>
            <a:noFill/>
          </p:spPr>
          <p:txBody>
            <a:bodyPr wrap="square" rtlCol="0">
              <a:spAutoFit/>
            </a:bodyPr>
            <a:lstStyle/>
            <a:p>
              <a:pPr marL="285750" indent="-285750">
                <a:buFont typeface="Wingdings" pitchFamily="2" charset="2"/>
                <a:buChar char="q"/>
                <a:defRPr/>
              </a:pPr>
              <a:r>
                <a:rPr lang="en-US" sz="1400" kern="0" dirty="0" smtClean="0">
                  <a:solidFill>
                    <a:srgbClr val="000000"/>
                  </a:solidFill>
                </a:rPr>
                <a:t>Make a conjecture</a:t>
              </a:r>
            </a:p>
            <a:p>
              <a:pPr>
                <a:defRPr/>
              </a:pPr>
              <a:endParaRPr lang="en-US" sz="1000" kern="0" dirty="0" smtClean="0">
                <a:solidFill>
                  <a:srgbClr val="000000"/>
                </a:solidFill>
              </a:endParaRPr>
            </a:p>
            <a:p>
              <a:pPr marL="285750" indent="-285750">
                <a:buFont typeface="Wingdings" pitchFamily="2" charset="2"/>
                <a:buChar char="q"/>
                <a:defRPr/>
              </a:pPr>
              <a:r>
                <a:rPr lang="en-US" sz="1400" kern="0" dirty="0" smtClean="0">
                  <a:solidFill>
                    <a:srgbClr val="000000"/>
                  </a:solidFill>
                </a:rPr>
                <a:t>Build a logical progression of statements to explore conjecture</a:t>
              </a:r>
            </a:p>
            <a:p>
              <a:pPr>
                <a:defRPr/>
              </a:pPr>
              <a:endParaRPr lang="en-US" sz="900" kern="0" dirty="0" smtClean="0">
                <a:solidFill>
                  <a:srgbClr val="000000"/>
                </a:solidFill>
              </a:endParaRPr>
            </a:p>
            <a:p>
              <a:pPr marL="285750" indent="-285750">
                <a:buFont typeface="Wingdings" pitchFamily="2" charset="2"/>
                <a:buChar char="q"/>
                <a:defRPr/>
              </a:pPr>
              <a:r>
                <a:rPr lang="en-US" sz="1400" kern="0" dirty="0" smtClean="0">
                  <a:solidFill>
                    <a:srgbClr val="000000"/>
                  </a:solidFill>
                </a:rPr>
                <a:t>Analyze the situations by breaking them into cases</a:t>
              </a:r>
            </a:p>
            <a:p>
              <a:pPr>
                <a:defRPr/>
              </a:pPr>
              <a:endParaRPr lang="en-US" sz="900" kern="0" dirty="0" smtClean="0">
                <a:solidFill>
                  <a:srgbClr val="000000"/>
                </a:solidFill>
              </a:endParaRPr>
            </a:p>
            <a:p>
              <a:pPr marL="285750" indent="-285750">
                <a:buFont typeface="Wingdings" pitchFamily="2" charset="2"/>
                <a:buChar char="q"/>
                <a:defRPr/>
              </a:pPr>
              <a:r>
                <a:rPr lang="en-US" sz="1400" kern="0" dirty="0" smtClean="0">
                  <a:solidFill>
                    <a:srgbClr val="000000"/>
                  </a:solidFill>
                </a:rPr>
                <a:t>Recognize and use counter examples</a:t>
              </a:r>
            </a:p>
          </p:txBody>
        </p:sp>
      </p:grpSp>
      <p:grpSp>
        <p:nvGrpSpPr>
          <p:cNvPr id="10" name="Group 9"/>
          <p:cNvGrpSpPr/>
          <p:nvPr/>
        </p:nvGrpSpPr>
        <p:grpSpPr>
          <a:xfrm>
            <a:off x="1866900" y="3886200"/>
            <a:ext cx="1322387" cy="2040555"/>
            <a:chOff x="1866900" y="3886200"/>
            <a:chExt cx="1322387" cy="2040555"/>
          </a:xfrm>
        </p:grpSpPr>
        <p:sp>
          <p:nvSpPr>
            <p:cNvPr id="11" name="Pentagon 10"/>
            <p:cNvSpPr/>
            <p:nvPr/>
          </p:nvSpPr>
          <p:spPr>
            <a:xfrm>
              <a:off x="1866900" y="3886200"/>
              <a:ext cx="1295400" cy="533400"/>
            </a:xfrm>
            <a:prstGeom prst="homePlate">
              <a:avLst/>
            </a:prstGeom>
            <a:solidFill>
              <a:srgbClr val="FFFFFF"/>
            </a:solidFill>
            <a:ln w="25400" cap="flat" cmpd="sng" algn="ctr">
              <a:solidFill>
                <a:srgbClr val="7CBBF5"/>
              </a:solidFill>
              <a:prstDash val="solid"/>
            </a:ln>
            <a:effectLst/>
          </p:spPr>
          <p:txBody>
            <a:bodyPr rtlCol="0" anchor="ctr"/>
            <a:lstStyle/>
            <a:p>
              <a:pPr algn="ctr">
                <a:defRPr/>
              </a:pPr>
              <a:endParaRPr lang="en-US" kern="0" smtClean="0">
                <a:solidFill>
                  <a:srgbClr val="000000"/>
                </a:solidFill>
              </a:endParaRP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5372718"/>
              <a:ext cx="1322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4648199"/>
              <a:ext cx="1322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866900" y="3886200"/>
              <a:ext cx="1295400" cy="523220"/>
            </a:xfrm>
            <a:prstGeom prst="rect">
              <a:avLst/>
            </a:prstGeom>
            <a:noFill/>
          </p:spPr>
          <p:txBody>
            <a:bodyPr wrap="square" rtlCol="0">
              <a:spAutoFit/>
            </a:bodyPr>
            <a:lstStyle/>
            <a:p>
              <a:pPr>
                <a:defRPr/>
              </a:pPr>
              <a:r>
                <a:rPr lang="en-US" sz="1400" kern="0" dirty="0" smtClean="0">
                  <a:solidFill>
                    <a:srgbClr val="000000"/>
                  </a:solidFill>
                </a:rPr>
                <a:t>Distinguish correct logic</a:t>
              </a:r>
            </a:p>
          </p:txBody>
        </p:sp>
        <p:sp>
          <p:nvSpPr>
            <p:cNvPr id="15" name="TextBox 14"/>
            <p:cNvSpPr txBox="1"/>
            <p:nvPr/>
          </p:nvSpPr>
          <p:spPr>
            <a:xfrm>
              <a:off x="1866900" y="4771328"/>
              <a:ext cx="1295400" cy="307777"/>
            </a:xfrm>
            <a:prstGeom prst="rect">
              <a:avLst/>
            </a:prstGeom>
            <a:noFill/>
          </p:spPr>
          <p:txBody>
            <a:bodyPr wrap="square" rtlCol="0">
              <a:spAutoFit/>
            </a:bodyPr>
            <a:lstStyle/>
            <a:p>
              <a:pPr>
                <a:defRPr/>
              </a:pPr>
              <a:r>
                <a:rPr lang="en-US" sz="1400" kern="0" dirty="0" smtClean="0">
                  <a:solidFill>
                    <a:srgbClr val="000000"/>
                  </a:solidFill>
                </a:rPr>
                <a:t>Explain flaws</a:t>
              </a:r>
            </a:p>
          </p:txBody>
        </p:sp>
        <p:sp>
          <p:nvSpPr>
            <p:cNvPr id="16" name="TextBox 15"/>
            <p:cNvSpPr txBox="1"/>
            <p:nvPr/>
          </p:nvSpPr>
          <p:spPr>
            <a:xfrm>
              <a:off x="1866900" y="5372718"/>
              <a:ext cx="1295400" cy="523220"/>
            </a:xfrm>
            <a:prstGeom prst="rect">
              <a:avLst/>
            </a:prstGeom>
            <a:noFill/>
          </p:spPr>
          <p:txBody>
            <a:bodyPr wrap="square" rtlCol="0">
              <a:spAutoFit/>
            </a:bodyPr>
            <a:lstStyle/>
            <a:p>
              <a:pPr>
                <a:defRPr/>
              </a:pPr>
              <a:r>
                <a:rPr lang="en-US" sz="1400" kern="0" dirty="0" smtClean="0">
                  <a:solidFill>
                    <a:srgbClr val="000000"/>
                  </a:solidFill>
                </a:rPr>
                <a:t>Ask clarifying questions</a:t>
              </a:r>
            </a:p>
          </p:txBody>
        </p:sp>
      </p:grpSp>
      <p:grpSp>
        <p:nvGrpSpPr>
          <p:cNvPr id="17" name="Group 16"/>
          <p:cNvGrpSpPr/>
          <p:nvPr/>
        </p:nvGrpSpPr>
        <p:grpSpPr>
          <a:xfrm>
            <a:off x="6300786" y="4001453"/>
            <a:ext cx="1551542" cy="1888789"/>
            <a:chOff x="6300786" y="4001453"/>
            <a:chExt cx="1551542" cy="1888789"/>
          </a:xfrm>
        </p:grpSpPr>
        <p:sp>
          <p:nvSpPr>
            <p:cNvPr id="18" name="Pentagon 17"/>
            <p:cNvSpPr/>
            <p:nvPr/>
          </p:nvSpPr>
          <p:spPr>
            <a:xfrm>
              <a:off x="6324600" y="4038601"/>
              <a:ext cx="1524000" cy="457200"/>
            </a:xfrm>
            <a:prstGeom prst="homePlate">
              <a:avLst/>
            </a:prstGeom>
            <a:solidFill>
              <a:srgbClr val="FFFFFF"/>
            </a:solidFill>
            <a:ln w="25400" cap="flat" cmpd="sng" algn="ctr">
              <a:solidFill>
                <a:srgbClr val="000000"/>
              </a:solidFill>
              <a:prstDash val="solid"/>
            </a:ln>
            <a:effectLst/>
          </p:spPr>
          <p:txBody>
            <a:bodyPr rtlCol="0" anchor="ctr"/>
            <a:lstStyle/>
            <a:p>
              <a:pPr algn="ctr">
                <a:defRPr/>
              </a:pPr>
              <a:endParaRPr lang="en-US" kern="0" smtClean="0">
                <a:solidFill>
                  <a:srgbClr val="000000"/>
                </a:solidFill>
              </a:endParaRPr>
            </a:p>
          </p:txBody>
        </p:sp>
        <p:sp>
          <p:nvSpPr>
            <p:cNvPr id="19" name="TextBox 18"/>
            <p:cNvSpPr txBox="1"/>
            <p:nvPr/>
          </p:nvSpPr>
          <p:spPr>
            <a:xfrm>
              <a:off x="6324600" y="4001453"/>
              <a:ext cx="1219200" cy="523220"/>
            </a:xfrm>
            <a:prstGeom prst="rect">
              <a:avLst/>
            </a:prstGeom>
            <a:noFill/>
          </p:spPr>
          <p:txBody>
            <a:bodyPr wrap="square" rtlCol="0">
              <a:spAutoFit/>
            </a:bodyPr>
            <a:lstStyle/>
            <a:p>
              <a:pPr>
                <a:defRPr/>
              </a:pPr>
              <a:r>
                <a:rPr lang="en-US" sz="1400" kern="0" dirty="0" smtClean="0">
                  <a:solidFill>
                    <a:srgbClr val="000000"/>
                  </a:solidFill>
                </a:rPr>
                <a:t>Communicate conclusions</a:t>
              </a:r>
            </a:p>
          </p:txBody>
        </p:sp>
        <p:pic>
          <p:nvPicPr>
            <p:cNvPr id="2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6" y="5409229"/>
              <a:ext cx="15478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7" y="4721223"/>
              <a:ext cx="1547813"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300787" y="4700119"/>
              <a:ext cx="1371600" cy="523220"/>
            </a:xfrm>
            <a:prstGeom prst="rect">
              <a:avLst/>
            </a:prstGeom>
            <a:noFill/>
          </p:spPr>
          <p:txBody>
            <a:bodyPr wrap="square" rtlCol="0">
              <a:spAutoFit/>
            </a:bodyPr>
            <a:lstStyle/>
            <a:p>
              <a:pPr>
                <a:defRPr/>
              </a:pPr>
              <a:r>
                <a:rPr lang="en-US" sz="1400" kern="0" dirty="0" smtClean="0">
                  <a:solidFill>
                    <a:srgbClr val="000000"/>
                  </a:solidFill>
                </a:rPr>
                <a:t>Justify conclusions</a:t>
              </a:r>
            </a:p>
          </p:txBody>
        </p:sp>
        <p:sp>
          <p:nvSpPr>
            <p:cNvPr id="23" name="TextBox 22"/>
            <p:cNvSpPr txBox="1"/>
            <p:nvPr/>
          </p:nvSpPr>
          <p:spPr>
            <a:xfrm>
              <a:off x="6328329" y="5367022"/>
              <a:ext cx="1523999" cy="523220"/>
            </a:xfrm>
            <a:prstGeom prst="rect">
              <a:avLst/>
            </a:prstGeom>
            <a:noFill/>
          </p:spPr>
          <p:txBody>
            <a:bodyPr wrap="square" rtlCol="0">
              <a:spAutoFit/>
            </a:bodyPr>
            <a:lstStyle/>
            <a:p>
              <a:pPr>
                <a:defRPr/>
              </a:pPr>
              <a:r>
                <a:rPr lang="en-US" sz="1400" kern="0" dirty="0" smtClean="0">
                  <a:solidFill>
                    <a:srgbClr val="000000"/>
                  </a:solidFill>
                </a:rPr>
                <a:t>Respond to arguments</a:t>
              </a:r>
            </a:p>
          </p:txBody>
        </p:sp>
      </p:grpSp>
      <p:sp>
        <p:nvSpPr>
          <p:cNvPr id="24" name="TextBox 23"/>
          <p:cNvSpPr txBox="1"/>
          <p:nvPr/>
        </p:nvSpPr>
        <p:spPr>
          <a:xfrm>
            <a:off x="6154838" y="3393757"/>
            <a:ext cx="2209800" cy="369332"/>
          </a:xfrm>
          <a:prstGeom prst="rect">
            <a:avLst/>
          </a:prstGeom>
          <a:noFill/>
        </p:spPr>
        <p:txBody>
          <a:bodyPr wrap="square" rtlCol="0">
            <a:spAutoFit/>
          </a:bodyPr>
          <a:lstStyle/>
          <a:p>
            <a:pPr>
              <a:defRPr/>
            </a:pPr>
            <a:r>
              <a:rPr lang="en-US" b="1" i="1" kern="0" dirty="0" smtClean="0">
                <a:solidFill>
                  <a:srgbClr val="000000"/>
                </a:solidFill>
              </a:rPr>
              <a:t>Support an argument</a:t>
            </a:r>
          </a:p>
        </p:txBody>
      </p:sp>
      <p:sp>
        <p:nvSpPr>
          <p:cNvPr id="25" name="TextBox 24"/>
          <p:cNvSpPr txBox="1"/>
          <p:nvPr/>
        </p:nvSpPr>
        <p:spPr>
          <a:xfrm>
            <a:off x="797468" y="3393757"/>
            <a:ext cx="2385056" cy="369332"/>
          </a:xfrm>
          <a:prstGeom prst="rect">
            <a:avLst/>
          </a:prstGeom>
          <a:noFill/>
        </p:spPr>
        <p:txBody>
          <a:bodyPr wrap="square" rtlCol="0">
            <a:spAutoFit/>
          </a:bodyPr>
          <a:lstStyle/>
          <a:p>
            <a:pPr>
              <a:defRPr/>
            </a:pPr>
            <a:r>
              <a:rPr lang="en-US" b="1" i="1" kern="0" dirty="0" smtClean="0">
                <a:solidFill>
                  <a:srgbClr val="000000"/>
                </a:solidFill>
              </a:rPr>
              <a:t>Critique an argument</a:t>
            </a:r>
          </a:p>
        </p:txBody>
      </p:sp>
      <p:grpSp>
        <p:nvGrpSpPr>
          <p:cNvPr id="26" name="Group 25"/>
          <p:cNvGrpSpPr/>
          <p:nvPr/>
        </p:nvGrpSpPr>
        <p:grpSpPr>
          <a:xfrm>
            <a:off x="2659894" y="2092835"/>
            <a:ext cx="2120575" cy="878965"/>
            <a:chOff x="2659894" y="2092835"/>
            <a:chExt cx="2120575" cy="878965"/>
          </a:xfrm>
        </p:grpSpPr>
        <p:cxnSp>
          <p:nvCxnSpPr>
            <p:cNvPr id="27" name="Straight Arrow Connector 26"/>
            <p:cNvCxnSpPr/>
            <p:nvPr/>
          </p:nvCxnSpPr>
          <p:spPr>
            <a:xfrm>
              <a:off x="2667000" y="2590800"/>
              <a:ext cx="685800" cy="381000"/>
            </a:xfrm>
            <a:prstGeom prst="straightConnector1">
              <a:avLst/>
            </a:prstGeom>
            <a:noFill/>
            <a:ln w="38100" cap="flat" cmpd="sng" algn="ctr">
              <a:solidFill>
                <a:srgbClr val="083E6F"/>
              </a:solidFill>
              <a:prstDash val="solid"/>
              <a:tailEnd type="arrow"/>
            </a:ln>
            <a:effectLst>
              <a:outerShdw blurRad="40000" dist="23000" dir="5400000" rotWithShape="0">
                <a:srgbClr val="000000">
                  <a:alpha val="35000"/>
                </a:srgbClr>
              </a:outerShdw>
            </a:effectLst>
          </p:spPr>
        </p:cxnSp>
        <p:sp>
          <p:nvSpPr>
            <p:cNvPr id="28" name="TextBox 27"/>
            <p:cNvSpPr txBox="1"/>
            <p:nvPr/>
          </p:nvSpPr>
          <p:spPr>
            <a:xfrm rot="20469716">
              <a:off x="2659894" y="2092835"/>
              <a:ext cx="2120575" cy="369332"/>
            </a:xfrm>
            <a:prstGeom prst="rect">
              <a:avLst/>
            </a:prstGeom>
            <a:noFill/>
          </p:spPr>
          <p:txBody>
            <a:bodyPr wrap="square" rtlCol="0">
              <a:spAutoFit/>
            </a:bodyPr>
            <a:lstStyle/>
            <a:p>
              <a:pPr>
                <a:defRPr/>
              </a:pPr>
              <a:r>
                <a:rPr lang="en-US" b="1" i="1" kern="0" dirty="0" smtClean="0">
                  <a:solidFill>
                    <a:srgbClr val="000000"/>
                  </a:solidFill>
                </a:rPr>
                <a:t>Create an argument</a:t>
              </a:r>
            </a:p>
          </p:txBody>
        </p:sp>
      </p:grpSp>
    </p:spTree>
    <p:extLst>
      <p:ext uri="{BB962C8B-B14F-4D97-AF65-F5344CB8AC3E}">
        <p14:creationId xmlns:p14="http://schemas.microsoft.com/office/powerpoint/2010/main" val="232465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47</a:t>
            </a:fld>
            <a:endParaRPr lang="en-US">
              <a:solidFill>
                <a:srgbClr val="000000">
                  <a:tint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69233730"/>
              </p:ext>
            </p:extLst>
          </p:nvPr>
        </p:nvGraphicFramePr>
        <p:xfrm>
          <a:off x="332609" y="304800"/>
          <a:ext cx="7744591" cy="1066800"/>
        </p:xfrm>
        <a:graphic>
          <a:graphicData uri="http://schemas.openxmlformats.org/drawingml/2006/table">
            <a:tbl>
              <a:tblPr firstRow="1" bandRow="1"/>
              <a:tblGrid>
                <a:gridCol w="3320344"/>
                <a:gridCol w="4424247"/>
              </a:tblGrid>
              <a:tr h="8382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400" b="0" i="0" u="none" strike="noStrike" kern="1200" cap="none" spc="0" normalizeH="0" baseline="0" noProof="0" dirty="0" smtClean="0">
                          <a:ln>
                            <a:noFill/>
                          </a:ln>
                          <a:solidFill>
                            <a:srgbClr val="000000"/>
                          </a:solidFill>
                          <a:effectLst/>
                          <a:uLnTx/>
                          <a:uFillTx/>
                          <a:latin typeface="+mn-lt"/>
                          <a:ea typeface="+mj-ea"/>
                          <a:cs typeface="+mj-cs"/>
                        </a:rPr>
                        <a:t>Mathematical Practice </a:t>
                      </a:r>
                      <a:r>
                        <a:rPr kumimoji="0" lang="en-US" sz="4000" b="0" i="0" u="none" strike="noStrike" kern="1200" cap="none" spc="0" normalizeH="0" baseline="0" noProof="0" dirty="0" smtClean="0">
                          <a:ln>
                            <a:noFill/>
                          </a:ln>
                          <a:solidFill>
                            <a:srgbClr val="000000"/>
                          </a:solidFill>
                          <a:effectLst/>
                          <a:uLnTx/>
                          <a:uFillTx/>
                          <a:latin typeface="+mn-lt"/>
                          <a:ea typeface="+mj-ea"/>
                          <a:cs typeface="+mj-cs"/>
                        </a:rPr>
                        <a:t>Standard 4</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83E6F">
                        <a:lumMod val="20000"/>
                        <a:lumOff val="80000"/>
                      </a:srgb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Model with mathematics.</a:t>
                      </a:r>
                    </a:p>
                    <a:p>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83E6F">
                        <a:lumMod val="20000"/>
                        <a:lumOff val="80000"/>
                      </a:srgbClr>
                    </a:solidFill>
                  </a:tcPr>
                </a:tc>
              </a:tr>
            </a:tbl>
          </a:graphicData>
        </a:graphic>
      </p:graphicFrame>
      <p:grpSp>
        <p:nvGrpSpPr>
          <p:cNvPr id="4" name="Group 3"/>
          <p:cNvGrpSpPr/>
          <p:nvPr/>
        </p:nvGrpSpPr>
        <p:grpSpPr>
          <a:xfrm>
            <a:off x="332609" y="1704944"/>
            <a:ext cx="7744591" cy="3677575"/>
            <a:chOff x="332609" y="1704944"/>
            <a:chExt cx="7744591" cy="3677575"/>
          </a:xfrm>
        </p:grpSpPr>
        <p:sp>
          <p:nvSpPr>
            <p:cNvPr id="5" name="TextBox 4"/>
            <p:cNvSpPr txBox="1"/>
            <p:nvPr/>
          </p:nvSpPr>
          <p:spPr>
            <a:xfrm>
              <a:off x="533400" y="1704944"/>
              <a:ext cx="3200400" cy="523220"/>
            </a:xfrm>
            <a:prstGeom prst="rect">
              <a:avLst/>
            </a:prstGeom>
            <a:noFill/>
          </p:spPr>
          <p:txBody>
            <a:bodyPr wrap="square" rtlCol="0">
              <a:spAutoFit/>
            </a:bodyPr>
            <a:lstStyle/>
            <a:p>
              <a:pPr>
                <a:defRPr/>
              </a:pPr>
              <a:r>
                <a:rPr lang="en-US" sz="2800" kern="0" dirty="0" smtClean="0">
                  <a:solidFill>
                    <a:srgbClr val="0070C0"/>
                  </a:solidFill>
                </a:rPr>
                <a:t>Everyday situations</a:t>
              </a:r>
            </a:p>
          </p:txBody>
        </p:sp>
        <p:sp>
          <p:nvSpPr>
            <p:cNvPr id="6" name="TextBox 5"/>
            <p:cNvSpPr txBox="1"/>
            <p:nvPr/>
          </p:nvSpPr>
          <p:spPr>
            <a:xfrm>
              <a:off x="4670234" y="1704944"/>
              <a:ext cx="3200400" cy="830997"/>
            </a:xfrm>
            <a:prstGeom prst="rect">
              <a:avLst/>
            </a:prstGeom>
            <a:noFill/>
          </p:spPr>
          <p:txBody>
            <a:bodyPr wrap="square" rtlCol="0">
              <a:spAutoFit/>
            </a:bodyPr>
            <a:lstStyle/>
            <a:p>
              <a:pPr>
                <a:defRPr/>
              </a:pPr>
              <a:r>
                <a:rPr lang="en-US" sz="2400" kern="0" dirty="0" smtClean="0">
                  <a:solidFill>
                    <a:srgbClr val="0070C0"/>
                  </a:solidFill>
                </a:rPr>
                <a:t>…reasoned using mathematical methods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609" y="2544903"/>
              <a:ext cx="1496191" cy="112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2" y="2837601"/>
              <a:ext cx="1919288" cy="127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4182369"/>
              <a:ext cx="2246622"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629250"/>
              <a:ext cx="1524000" cy="110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0637" y="2649533"/>
              <a:ext cx="1452563"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635" y="3848597"/>
              <a:ext cx="1880965" cy="1235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49" y="3733800"/>
            <a:ext cx="1803209" cy="135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3733800"/>
            <a:ext cx="1683721"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03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48</a:t>
            </a:fld>
            <a:endParaRPr lang="en-US">
              <a:solidFill>
                <a:srgbClr val="000000">
                  <a:tint val="75000"/>
                </a:srgbClr>
              </a:solidFill>
            </a:endParaRPr>
          </a:p>
        </p:txBody>
      </p:sp>
      <p:cxnSp>
        <p:nvCxnSpPr>
          <p:cNvPr id="27" name="Straight Arrow Connector 26"/>
          <p:cNvCxnSpPr/>
          <p:nvPr/>
        </p:nvCxnSpPr>
        <p:spPr>
          <a:xfrm flipV="1">
            <a:off x="4474027" y="1717336"/>
            <a:ext cx="342900" cy="26161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nvGrpSpPr>
          <p:cNvPr id="2049" name="Group 2048"/>
          <p:cNvGrpSpPr/>
          <p:nvPr/>
        </p:nvGrpSpPr>
        <p:grpSpPr>
          <a:xfrm>
            <a:off x="1071154" y="253423"/>
            <a:ext cx="7239000" cy="4421386"/>
            <a:chOff x="381000" y="594751"/>
            <a:chExt cx="7239000" cy="4421386"/>
          </a:xfrm>
        </p:grpSpPr>
        <p:sp>
          <p:nvSpPr>
            <p:cNvPr id="4" name="Rectangle 3"/>
            <p:cNvSpPr/>
            <p:nvPr/>
          </p:nvSpPr>
          <p:spPr>
            <a:xfrm>
              <a:off x="2895600" y="1219200"/>
              <a:ext cx="2971800" cy="2971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p:nvCxnSpPr>
          <p:spPr>
            <a:xfrm>
              <a:off x="2895600" y="1247018"/>
              <a:ext cx="2362200" cy="2943982"/>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505200" y="1219200"/>
              <a:ext cx="2362200" cy="297180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143000" y="1219200"/>
              <a:ext cx="1600200" cy="369332"/>
            </a:xfrm>
            <a:prstGeom prst="rect">
              <a:avLst/>
            </a:prstGeom>
            <a:noFill/>
          </p:spPr>
          <p:txBody>
            <a:bodyPr wrap="square" rtlCol="0">
              <a:spAutoFit/>
            </a:bodyPr>
            <a:lstStyle/>
            <a:p>
              <a:r>
                <a:rPr lang="en-US" dirty="0" smtClean="0">
                  <a:solidFill>
                    <a:prstClr val="black"/>
                  </a:solidFill>
                  <a:latin typeface="Microsoft JhengHei" panose="020B0604030504040204" pitchFamily="34" charset="-120"/>
                  <a:ea typeface="Microsoft JhengHei" panose="020B0604030504040204" pitchFamily="34" charset="-120"/>
                </a:rPr>
                <a:t>4 feet</a:t>
              </a:r>
              <a:endParaRPr lang="en-US" dirty="0">
                <a:solidFill>
                  <a:prstClr val="black"/>
                </a:solidFill>
                <a:latin typeface="Microsoft JhengHei" panose="020B0604030504040204" pitchFamily="34" charset="-120"/>
                <a:ea typeface="Microsoft JhengHei" panose="020B0604030504040204" pitchFamily="34" charset="-120"/>
              </a:endParaRPr>
            </a:p>
          </p:txBody>
        </p:sp>
        <p:sp>
          <p:nvSpPr>
            <p:cNvPr id="11" name="TextBox 10"/>
            <p:cNvSpPr txBox="1"/>
            <p:nvPr/>
          </p:nvSpPr>
          <p:spPr>
            <a:xfrm>
              <a:off x="3733800" y="594751"/>
              <a:ext cx="1524000" cy="369332"/>
            </a:xfrm>
            <a:prstGeom prst="rect">
              <a:avLst/>
            </a:prstGeom>
            <a:noFill/>
          </p:spPr>
          <p:txBody>
            <a:bodyPr wrap="square" rtlCol="0">
              <a:spAutoFit/>
            </a:bodyPr>
            <a:lstStyle/>
            <a:p>
              <a:r>
                <a:rPr lang="en-US" dirty="0" smtClean="0">
                  <a:solidFill>
                    <a:prstClr val="black"/>
                  </a:solidFill>
                  <a:latin typeface="Microsoft JhengHei" panose="020B0604030504040204" pitchFamily="34" charset="-120"/>
                  <a:ea typeface="Microsoft JhengHei" panose="020B0604030504040204" pitchFamily="34" charset="-120"/>
                </a:rPr>
                <a:t>35 feet</a:t>
              </a:r>
              <a:endParaRPr lang="en-US" dirty="0">
                <a:solidFill>
                  <a:prstClr val="black"/>
                </a:solidFill>
                <a:latin typeface="Microsoft JhengHei" panose="020B0604030504040204" pitchFamily="34" charset="-120"/>
                <a:ea typeface="Microsoft JhengHei" panose="020B0604030504040204" pitchFamily="34" charset="-120"/>
              </a:endParaRPr>
            </a:p>
          </p:txBody>
        </p:sp>
        <p:sp>
          <p:nvSpPr>
            <p:cNvPr id="12" name="TextBox 11"/>
            <p:cNvSpPr txBox="1"/>
            <p:nvPr/>
          </p:nvSpPr>
          <p:spPr>
            <a:xfrm>
              <a:off x="6096000" y="2383971"/>
              <a:ext cx="1524000" cy="400110"/>
            </a:xfrm>
            <a:prstGeom prst="rect">
              <a:avLst/>
            </a:prstGeom>
            <a:noFill/>
          </p:spPr>
          <p:txBody>
            <a:bodyPr wrap="square" rtlCol="0">
              <a:spAutoFit/>
            </a:bodyPr>
            <a:lstStyle/>
            <a:p>
              <a:r>
                <a:rPr lang="en-US" sz="2000" dirty="0" smtClean="0">
                  <a:solidFill>
                    <a:prstClr val="black"/>
                  </a:solidFill>
                  <a:latin typeface="Microsoft JhengHei" panose="020B0604030504040204" pitchFamily="34" charset="-120"/>
                  <a:ea typeface="Microsoft JhengHei" panose="020B0604030504040204" pitchFamily="34" charset="-120"/>
                </a:rPr>
                <a:t>40 feet</a:t>
              </a:r>
              <a:endParaRPr lang="en-US" sz="2000" dirty="0">
                <a:solidFill>
                  <a:prstClr val="black"/>
                </a:solidFill>
                <a:latin typeface="Microsoft JhengHei" panose="020B0604030504040204" pitchFamily="34" charset="-120"/>
                <a:ea typeface="Microsoft JhengHei" panose="020B0604030504040204" pitchFamily="34" charset="-120"/>
              </a:endParaRPr>
            </a:p>
          </p:txBody>
        </p:sp>
        <p:sp>
          <p:nvSpPr>
            <p:cNvPr id="13" name="TextBox 12"/>
            <p:cNvSpPr txBox="1"/>
            <p:nvPr/>
          </p:nvSpPr>
          <p:spPr>
            <a:xfrm>
              <a:off x="381000" y="2040764"/>
              <a:ext cx="1676400" cy="523220"/>
            </a:xfrm>
            <a:prstGeom prst="rect">
              <a:avLst/>
            </a:prstGeom>
            <a:noFill/>
          </p:spPr>
          <p:txBody>
            <a:bodyPr wrap="square" rtlCol="0">
              <a:spAutoFit/>
            </a:bodyPr>
            <a:lstStyle/>
            <a:p>
              <a:r>
                <a:rPr lang="en-US" sz="2800" dirty="0" smtClean="0">
                  <a:solidFill>
                    <a:prstClr val="black"/>
                  </a:solidFill>
                  <a:latin typeface="Microsoft JhengHei" panose="020B0604030504040204" pitchFamily="34" charset="-120"/>
                  <a:ea typeface="Microsoft JhengHei" panose="020B0604030504040204" pitchFamily="34" charset="-120"/>
                </a:rPr>
                <a:t>Walkway</a:t>
              </a:r>
              <a:endParaRPr lang="en-US" sz="2800" dirty="0">
                <a:solidFill>
                  <a:prstClr val="black"/>
                </a:solidFill>
                <a:latin typeface="Microsoft JhengHei" panose="020B0604030504040204" pitchFamily="34" charset="-120"/>
                <a:ea typeface="Microsoft JhengHei" panose="020B0604030504040204" pitchFamily="34" charset="-120"/>
              </a:endParaRPr>
            </a:p>
          </p:txBody>
        </p:sp>
        <p:cxnSp>
          <p:nvCxnSpPr>
            <p:cNvPr id="17" name="Straight Arrow Connector 16"/>
            <p:cNvCxnSpPr/>
            <p:nvPr/>
          </p:nvCxnSpPr>
          <p:spPr>
            <a:xfrm>
              <a:off x="2895600" y="964083"/>
              <a:ext cx="2971800" cy="0"/>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096000" y="1219200"/>
              <a:ext cx="0" cy="2971800"/>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162300" y="4616027"/>
              <a:ext cx="1828800" cy="400110"/>
            </a:xfrm>
            <a:prstGeom prst="rect">
              <a:avLst/>
            </a:prstGeom>
            <a:noFill/>
          </p:spPr>
          <p:txBody>
            <a:bodyPr wrap="square" rtlCol="0">
              <a:spAutoFit/>
            </a:bodyPr>
            <a:lstStyle/>
            <a:p>
              <a:pPr algn="ctr"/>
              <a:r>
                <a:rPr lang="en-US" sz="2000" dirty="0" smtClean="0">
                  <a:solidFill>
                    <a:prstClr val="black"/>
                  </a:solidFill>
                  <a:latin typeface="Microsoft JhengHei" panose="020B0604030504040204" pitchFamily="34" charset="-120"/>
                  <a:ea typeface="Microsoft JhengHei" panose="020B0604030504040204" pitchFamily="34" charset="-120"/>
                </a:rPr>
                <a:t>30 feet</a:t>
              </a:r>
              <a:endParaRPr lang="en-US" sz="2000" dirty="0">
                <a:solidFill>
                  <a:prstClr val="black"/>
                </a:solidFill>
                <a:latin typeface="Microsoft JhengHei" panose="020B0604030504040204" pitchFamily="34" charset="-120"/>
                <a:ea typeface="Microsoft JhengHei" panose="020B0604030504040204" pitchFamily="34" charset="-120"/>
              </a:endParaRPr>
            </a:p>
          </p:txBody>
        </p:sp>
        <p:cxnSp>
          <p:nvCxnSpPr>
            <p:cNvPr id="22" name="Straight Arrow Connector 21"/>
            <p:cNvCxnSpPr/>
            <p:nvPr/>
          </p:nvCxnSpPr>
          <p:spPr>
            <a:xfrm>
              <a:off x="2895600" y="4419600"/>
              <a:ext cx="23622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1828800" y="1588532"/>
              <a:ext cx="2076450" cy="45223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2563984"/>
              <a:ext cx="3162300" cy="4840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2048" name="TextBox 2047"/>
          <p:cNvSpPr txBox="1"/>
          <p:nvPr/>
        </p:nvSpPr>
        <p:spPr>
          <a:xfrm>
            <a:off x="390252" y="3123503"/>
            <a:ext cx="2885804" cy="3724096"/>
          </a:xfrm>
          <a:prstGeom prst="rect">
            <a:avLst/>
          </a:prstGeom>
          <a:noFill/>
        </p:spPr>
        <p:txBody>
          <a:bodyPr wrap="square" rtlCol="0">
            <a:spAutoFit/>
          </a:bodyPr>
          <a:lstStyle/>
          <a:p>
            <a:r>
              <a:rPr lang="en-US" sz="2400" dirty="0" smtClean="0">
                <a:solidFill>
                  <a:prstClr val="black"/>
                </a:solidFill>
                <a:latin typeface="Microsoft JhengHei" panose="020B0604030504040204" pitchFamily="34" charset="-120"/>
                <a:ea typeface="Microsoft JhengHei" panose="020B0604030504040204" pitchFamily="34" charset="-120"/>
              </a:rPr>
              <a:t>The administration found that students liked to take a shortcut across the 35 ft. by 40 ft. grassy field. They decided to put in a 4 ft. wide walkway. </a:t>
            </a:r>
          </a:p>
          <a:p>
            <a:endParaRPr lang="en-US" sz="2000" dirty="0">
              <a:solidFill>
                <a:prstClr val="black"/>
              </a:solidFill>
              <a:latin typeface="Microsoft JhengHei" panose="020B0604030504040204" pitchFamily="34" charset="-120"/>
              <a:ea typeface="Microsoft JhengHei" panose="020B0604030504040204" pitchFamily="34" charset="-120"/>
            </a:endParaRPr>
          </a:p>
        </p:txBody>
      </p:sp>
      <p:sp>
        <p:nvSpPr>
          <p:cNvPr id="2051" name="TextBox 2050"/>
          <p:cNvSpPr txBox="1"/>
          <p:nvPr/>
        </p:nvSpPr>
        <p:spPr>
          <a:xfrm>
            <a:off x="3905250" y="5527985"/>
            <a:ext cx="3714750" cy="830997"/>
          </a:xfrm>
          <a:prstGeom prst="rect">
            <a:avLst/>
          </a:prstGeom>
          <a:noFill/>
        </p:spPr>
        <p:txBody>
          <a:bodyPr wrap="square" rtlCol="0">
            <a:spAutoFit/>
          </a:bodyPr>
          <a:lstStyle/>
          <a:p>
            <a:r>
              <a:rPr lang="en-US" sz="2400" dirty="0" smtClean="0">
                <a:solidFill>
                  <a:prstClr val="black"/>
                </a:solidFill>
                <a:latin typeface="Microsoft JhengHei" panose="020B0604030504040204" pitchFamily="34" charset="-120"/>
                <a:ea typeface="Microsoft JhengHei" panose="020B0604030504040204" pitchFamily="34" charset="-120"/>
              </a:rPr>
              <a:t>Determine the area of the walkway.</a:t>
            </a:r>
            <a:endParaRPr lang="en-US" sz="2400" dirty="0">
              <a:solidFill>
                <a:prstClr val="black"/>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425387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49</a:t>
            </a:fld>
            <a:endParaRPr lang="en-US">
              <a:solidFill>
                <a:srgbClr val="000000">
                  <a:tint val="75000"/>
                </a:srgb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7191375"/>
              </p:ext>
            </p:extLst>
          </p:nvPr>
        </p:nvGraphicFramePr>
        <p:xfrm>
          <a:off x="381000" y="304800"/>
          <a:ext cx="7620002" cy="1219200"/>
        </p:xfrm>
        <a:graphic>
          <a:graphicData uri="http://schemas.openxmlformats.org/drawingml/2006/table">
            <a:tbl>
              <a:tblPr firstRow="1" bandRow="1"/>
              <a:tblGrid>
                <a:gridCol w="3200403"/>
                <a:gridCol w="4419599"/>
              </a:tblGrid>
              <a:tr h="88640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400" b="0" dirty="0" smtClean="0">
                          <a:solidFill>
                            <a:schemeClr val="tx1"/>
                          </a:solidFill>
                        </a:rPr>
                        <a:t>Mathematical Practice </a:t>
                      </a:r>
                      <a:r>
                        <a:rPr lang="en-US" sz="4000" b="0" dirty="0" smtClean="0">
                          <a:solidFill>
                            <a:schemeClr val="tx1"/>
                          </a:solidFill>
                        </a:rPr>
                        <a:t>Standard</a:t>
                      </a:r>
                      <a:r>
                        <a:rPr lang="en-US" sz="2800" b="0" dirty="0" smtClean="0">
                          <a:solidFill>
                            <a:schemeClr val="tx1"/>
                          </a:solidFill>
                        </a:rPr>
                        <a:t> </a:t>
                      </a:r>
                      <a:r>
                        <a:rPr lang="en-US" sz="4000" b="0" dirty="0" smtClean="0">
                          <a:solidFill>
                            <a:schemeClr val="tx1"/>
                          </a:solidFill>
                        </a:rPr>
                        <a:t>5</a:t>
                      </a:r>
                      <a:endParaRPr lang="en-US" sz="4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3E6F">
                        <a:lumMod val="20000"/>
                        <a:lumOff val="80000"/>
                      </a:srgbClr>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lang="en-US" sz="2800" b="0" dirty="0" smtClean="0">
                          <a:solidFill>
                            <a:schemeClr val="tx1"/>
                          </a:solidFill>
                        </a:rPr>
                        <a:t>Use appropriate tools strategically.</a:t>
                      </a:r>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83E6F">
                        <a:lumMod val="20000"/>
                        <a:lumOff val="80000"/>
                      </a:srgbClr>
                    </a:solidFill>
                  </a:tcPr>
                </a:tc>
              </a:tr>
            </a:tbl>
          </a:graphicData>
        </a:graphic>
      </p:graphicFrame>
      <p:grpSp>
        <p:nvGrpSpPr>
          <p:cNvPr id="6" name="Group 5"/>
          <p:cNvGrpSpPr/>
          <p:nvPr/>
        </p:nvGrpSpPr>
        <p:grpSpPr>
          <a:xfrm>
            <a:off x="247880" y="1633964"/>
            <a:ext cx="8054248" cy="5034324"/>
            <a:chOff x="247880" y="1633964"/>
            <a:chExt cx="8054248" cy="5034324"/>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971" y="4925458"/>
              <a:ext cx="1715288" cy="171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18893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801661" y="1734142"/>
              <a:ext cx="2895600" cy="461665"/>
            </a:xfrm>
            <a:prstGeom prst="rect">
              <a:avLst/>
            </a:prstGeom>
            <a:noFill/>
          </p:spPr>
          <p:txBody>
            <a:bodyPr wrap="square" rtlCol="0">
              <a:spAutoFit/>
            </a:bodyPr>
            <a:lstStyle/>
            <a:p>
              <a:pPr>
                <a:defRPr/>
              </a:pPr>
              <a:r>
                <a:rPr lang="en-US" sz="2400" kern="0" dirty="0" smtClean="0">
                  <a:solidFill>
                    <a:srgbClr val="0070C0"/>
                  </a:solidFill>
                </a:rPr>
                <a:t>Use available tools</a:t>
              </a:r>
              <a:r>
                <a:rPr lang="en-US" kern="0" dirty="0" smtClean="0">
                  <a:solidFill>
                    <a:srgbClr val="000000"/>
                  </a:solidFill>
                </a:rPr>
                <a:t>.</a:t>
              </a:r>
            </a:p>
          </p:txBody>
        </p:sp>
        <p:sp>
          <p:nvSpPr>
            <p:cNvPr id="10" name="TextBox 9"/>
            <p:cNvSpPr txBox="1"/>
            <p:nvPr/>
          </p:nvSpPr>
          <p:spPr>
            <a:xfrm>
              <a:off x="5177928" y="6206623"/>
              <a:ext cx="3124200" cy="461665"/>
            </a:xfrm>
            <a:prstGeom prst="rect">
              <a:avLst/>
            </a:prstGeom>
            <a:noFill/>
          </p:spPr>
          <p:txBody>
            <a:bodyPr wrap="square" rtlCol="0">
              <a:spAutoFit/>
            </a:bodyPr>
            <a:lstStyle/>
            <a:p>
              <a:pPr>
                <a:defRPr/>
              </a:pPr>
              <a:r>
                <a:rPr lang="en-US" sz="2400" kern="0" dirty="0" smtClean="0">
                  <a:solidFill>
                    <a:srgbClr val="0070C0"/>
                  </a:solidFill>
                </a:rPr>
                <a:t>Use technological tools</a:t>
              </a:r>
              <a:r>
                <a:rPr lang="en-US" kern="0" dirty="0" smtClean="0">
                  <a:solidFill>
                    <a:srgbClr val="000000"/>
                  </a:solidFill>
                </a:rPr>
                <a:t>.</a:t>
              </a:r>
            </a:p>
          </p:txBody>
        </p:sp>
        <p:sp>
          <p:nvSpPr>
            <p:cNvPr id="11" name="TextBox 10"/>
            <p:cNvSpPr txBox="1"/>
            <p:nvPr/>
          </p:nvSpPr>
          <p:spPr>
            <a:xfrm>
              <a:off x="866201" y="4205234"/>
              <a:ext cx="1724599" cy="461665"/>
            </a:xfrm>
            <a:prstGeom prst="rect">
              <a:avLst/>
            </a:prstGeom>
            <a:noFill/>
          </p:spPr>
          <p:txBody>
            <a:bodyPr wrap="square" rtlCol="0">
              <a:spAutoFit/>
            </a:bodyPr>
            <a:lstStyle/>
            <a:p>
              <a:pPr>
                <a:defRPr/>
              </a:pPr>
              <a:r>
                <a:rPr lang="en-US" sz="2400" kern="0" dirty="0" smtClean="0">
                  <a:solidFill>
                    <a:srgbClr val="0070C0"/>
                  </a:solidFill>
                </a:rPr>
                <a:t> Estimate</a:t>
              </a:r>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3111" y="2170331"/>
              <a:ext cx="272415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378" y="1633964"/>
              <a:ext cx="1909762" cy="1456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767378" y="3200400"/>
              <a:ext cx="1447800" cy="646331"/>
            </a:xfrm>
            <a:prstGeom prst="rect">
              <a:avLst/>
            </a:prstGeom>
            <a:noFill/>
          </p:spPr>
          <p:txBody>
            <a:bodyPr wrap="square" rtlCol="0">
              <a:spAutoFit/>
            </a:bodyPr>
            <a:lstStyle/>
            <a:p>
              <a:pPr>
                <a:defRPr/>
              </a:pPr>
              <a:r>
                <a:rPr lang="en-US" kern="0" dirty="0" smtClean="0">
                  <a:solidFill>
                    <a:srgbClr val="000000"/>
                  </a:solidFill>
                </a:rPr>
                <a:t>Strengths?</a:t>
              </a:r>
            </a:p>
            <a:p>
              <a:pPr>
                <a:defRPr/>
              </a:pPr>
              <a:r>
                <a:rPr lang="en-US" kern="0" dirty="0" smtClean="0">
                  <a:solidFill>
                    <a:srgbClr val="000000"/>
                  </a:solidFill>
                </a:rPr>
                <a:t>Weaknesses?</a:t>
              </a:r>
            </a:p>
          </p:txBody>
        </p:sp>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880" y="4860563"/>
              <a:ext cx="27336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61670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5</a:t>
            </a:fld>
            <a:endParaRPr lang="en-US">
              <a:solidFill>
                <a:srgbClr val="000000">
                  <a:tint val="75000"/>
                </a:srgbClr>
              </a:solidFill>
            </a:endParaRPr>
          </a:p>
        </p:txBody>
      </p:sp>
      <p:sp>
        <p:nvSpPr>
          <p:cNvPr id="3" name="TextBox 2"/>
          <p:cNvSpPr txBox="1"/>
          <p:nvPr/>
        </p:nvSpPr>
        <p:spPr>
          <a:xfrm>
            <a:off x="685800" y="304800"/>
            <a:ext cx="7010400" cy="707886"/>
          </a:xfrm>
          <a:prstGeom prst="rect">
            <a:avLst/>
          </a:prstGeom>
          <a:noFill/>
        </p:spPr>
        <p:txBody>
          <a:bodyPr wrap="square" rtlCol="0">
            <a:spAutoFit/>
          </a:bodyPr>
          <a:lstStyle/>
          <a:p>
            <a:pPr algn="ctr"/>
            <a:r>
              <a:rPr lang="en-US" sz="4000" dirty="0" smtClean="0">
                <a:solidFill>
                  <a:srgbClr val="000000"/>
                </a:solidFill>
              </a:rPr>
              <a:t>Goals</a:t>
            </a:r>
            <a:endParaRPr lang="en-US" sz="4400" dirty="0">
              <a:solidFill>
                <a:srgbClr val="000000"/>
              </a:solidFill>
            </a:endParaRPr>
          </a:p>
        </p:txBody>
      </p:sp>
      <p:sp>
        <p:nvSpPr>
          <p:cNvPr id="4" name="TextBox 3"/>
          <p:cNvSpPr txBox="1"/>
          <p:nvPr/>
        </p:nvSpPr>
        <p:spPr>
          <a:xfrm>
            <a:off x="152400" y="1676400"/>
            <a:ext cx="8305800" cy="2677656"/>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solidFill>
                  <a:srgbClr val="000000"/>
                </a:solidFill>
              </a:rPr>
              <a:t>Gain a greater understanding of the structure of the Alaska English Language Arts Standards</a:t>
            </a:r>
          </a:p>
          <a:p>
            <a:pPr marL="457200" indent="-457200">
              <a:buFont typeface="Wingdings" panose="05000000000000000000" pitchFamily="2" charset="2"/>
              <a:buChar char="q"/>
            </a:pPr>
            <a:endParaRPr lang="en-US" sz="2800" dirty="0">
              <a:solidFill>
                <a:srgbClr val="000000"/>
              </a:solidFill>
            </a:endParaRPr>
          </a:p>
          <a:p>
            <a:pPr marL="457200" indent="-457200">
              <a:buFont typeface="Wingdings" panose="05000000000000000000" pitchFamily="2" charset="2"/>
              <a:buChar char="q"/>
            </a:pPr>
            <a:endParaRPr lang="en-US" sz="2800" dirty="0" smtClean="0">
              <a:solidFill>
                <a:srgbClr val="000000"/>
              </a:solidFill>
            </a:endParaRPr>
          </a:p>
          <a:p>
            <a:pPr marL="457200" indent="-457200">
              <a:buFont typeface="Wingdings" panose="05000000000000000000" pitchFamily="2" charset="2"/>
              <a:buChar char="q"/>
            </a:pPr>
            <a:r>
              <a:rPr lang="en-US" sz="2800" dirty="0" smtClean="0">
                <a:solidFill>
                  <a:srgbClr val="000000"/>
                </a:solidFill>
              </a:rPr>
              <a:t>Explore connections between Alaska English Language Arts Standards and CTE course</a:t>
            </a:r>
            <a:endParaRPr lang="en-US" sz="2800" dirty="0">
              <a:solidFill>
                <a:srgbClr val="000000"/>
              </a:solidFill>
            </a:endParaRPr>
          </a:p>
        </p:txBody>
      </p:sp>
    </p:spTree>
    <p:extLst>
      <p:ext uri="{BB962C8B-B14F-4D97-AF65-F5344CB8AC3E}">
        <p14:creationId xmlns:p14="http://schemas.microsoft.com/office/powerpoint/2010/main" val="2912833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50</a:t>
            </a:fld>
            <a:endParaRPr lang="en-US">
              <a:solidFill>
                <a:srgbClr val="000000">
                  <a:tint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5246619"/>
              </p:ext>
            </p:extLst>
          </p:nvPr>
        </p:nvGraphicFramePr>
        <p:xfrm>
          <a:off x="457200" y="304800"/>
          <a:ext cx="7772400" cy="1066800"/>
        </p:xfrm>
        <a:graphic>
          <a:graphicData uri="http://schemas.openxmlformats.org/drawingml/2006/table">
            <a:tbl>
              <a:tblPr firstRow="1" bandRow="1"/>
              <a:tblGrid>
                <a:gridCol w="3505200"/>
                <a:gridCol w="4267200"/>
              </a:tblGrid>
              <a:tr h="9906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400" b="0" i="0" u="none" strike="noStrike" kern="1200" cap="none" spc="0" normalizeH="0" baseline="0" noProof="0" dirty="0" smtClean="0">
                          <a:ln>
                            <a:noFill/>
                          </a:ln>
                          <a:solidFill>
                            <a:srgbClr val="000000"/>
                          </a:solidFill>
                          <a:effectLst/>
                          <a:uLnTx/>
                          <a:uFillTx/>
                          <a:latin typeface="+mn-lt"/>
                          <a:ea typeface="+mj-ea"/>
                          <a:cs typeface="+mj-cs"/>
                        </a:rPr>
                        <a:t>Mathematical  Practice</a:t>
                      </a:r>
                      <a:br>
                        <a:rPr kumimoji="0" lang="en-US" sz="2400" b="0" i="0" u="none" strike="noStrike" kern="1200" cap="none" spc="0" normalizeH="0" baseline="0" noProof="0" dirty="0" smtClean="0">
                          <a:ln>
                            <a:noFill/>
                          </a:ln>
                          <a:solidFill>
                            <a:srgbClr val="000000"/>
                          </a:solidFill>
                          <a:effectLst/>
                          <a:uLnTx/>
                          <a:uFillTx/>
                          <a:latin typeface="+mn-lt"/>
                          <a:ea typeface="+mj-ea"/>
                          <a:cs typeface="+mj-cs"/>
                        </a:rPr>
                      </a:br>
                      <a:r>
                        <a:rPr kumimoji="0" lang="en-US" sz="4000" b="0" i="0" u="none" strike="noStrike" kern="1200" cap="none" spc="0" normalizeH="0" baseline="0" noProof="0" dirty="0" smtClean="0">
                          <a:ln>
                            <a:noFill/>
                          </a:ln>
                          <a:solidFill>
                            <a:srgbClr val="000000"/>
                          </a:solidFill>
                          <a:effectLst/>
                          <a:uLnTx/>
                          <a:uFillTx/>
                          <a:latin typeface="+mn-lt"/>
                          <a:ea typeface="+mj-ea"/>
                          <a:cs typeface="+mj-cs"/>
                        </a:rPr>
                        <a:t>Standard 6</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800" b="0" i="0" u="none" strike="noStrike" kern="1200" cap="none" spc="0" normalizeH="0" baseline="0" noProof="0" dirty="0" smtClean="0">
                          <a:ln>
                            <a:noFill/>
                          </a:ln>
                          <a:solidFill>
                            <a:srgbClr val="000000"/>
                          </a:solidFill>
                          <a:effectLst/>
                          <a:uLnTx/>
                          <a:uFillTx/>
                          <a:latin typeface="+mn-lt"/>
                          <a:ea typeface="+mn-ea"/>
                          <a:cs typeface="+mn-cs"/>
                        </a:rPr>
                        <a:t>Attend to precision.</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graphicFrame>
        <p:nvGraphicFramePr>
          <p:cNvPr id="4" name="Diagram 3"/>
          <p:cNvGraphicFramePr/>
          <p:nvPr>
            <p:extLst>
              <p:ext uri="{D42A27DB-BD31-4B8C-83A1-F6EECF244321}">
                <p14:modId xmlns:p14="http://schemas.microsoft.com/office/powerpoint/2010/main" val="2826734345"/>
              </p:ext>
            </p:extLst>
          </p:nvPr>
        </p:nvGraphicFramePr>
        <p:xfrm>
          <a:off x="609600" y="1600200"/>
          <a:ext cx="7467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8200" y="2840516"/>
            <a:ext cx="2057400" cy="369332"/>
          </a:xfrm>
          <a:prstGeom prst="rect">
            <a:avLst/>
          </a:prstGeom>
          <a:noFill/>
        </p:spPr>
        <p:txBody>
          <a:bodyPr wrap="square" rtlCol="0">
            <a:spAutoFit/>
          </a:bodyPr>
          <a:lstStyle/>
          <a:p>
            <a:pPr>
              <a:defRPr/>
            </a:pPr>
            <a:r>
              <a:rPr lang="en-US" kern="0" dirty="0" smtClean="0">
                <a:solidFill>
                  <a:srgbClr val="000000"/>
                </a:solidFill>
              </a:rPr>
              <a:t>Significant figures</a:t>
            </a:r>
          </a:p>
        </p:txBody>
      </p:sp>
      <p:sp>
        <p:nvSpPr>
          <p:cNvPr id="6" name="TextBox 5"/>
          <p:cNvSpPr txBox="1"/>
          <p:nvPr/>
        </p:nvSpPr>
        <p:spPr>
          <a:xfrm>
            <a:off x="5676900" y="1600200"/>
            <a:ext cx="1752600" cy="923330"/>
          </a:xfrm>
          <a:prstGeom prst="rect">
            <a:avLst/>
          </a:prstGeom>
          <a:noFill/>
        </p:spPr>
        <p:txBody>
          <a:bodyPr wrap="square" rtlCol="0">
            <a:spAutoFit/>
          </a:bodyPr>
          <a:lstStyle/>
          <a:p>
            <a:pPr>
              <a:defRPr/>
            </a:pPr>
            <a:r>
              <a:rPr lang="en-US" kern="0" dirty="0" smtClean="0">
                <a:solidFill>
                  <a:srgbClr val="000000"/>
                </a:solidFill>
              </a:rPr>
              <a:t>Explain results and reasoning</a:t>
            </a:r>
          </a:p>
          <a:p>
            <a:pPr>
              <a:defRPr/>
            </a:pPr>
            <a:endParaRPr lang="en-US" kern="0" dirty="0" smtClean="0">
              <a:solidFill>
                <a:srgbClr val="000000"/>
              </a:solidFill>
            </a:endParaRPr>
          </a:p>
        </p:txBody>
      </p:sp>
      <p:sp>
        <p:nvSpPr>
          <p:cNvPr id="7" name="TextBox 6"/>
          <p:cNvSpPr txBox="1"/>
          <p:nvPr/>
        </p:nvSpPr>
        <p:spPr>
          <a:xfrm>
            <a:off x="6394373" y="4703179"/>
            <a:ext cx="1676400" cy="646331"/>
          </a:xfrm>
          <a:prstGeom prst="rect">
            <a:avLst/>
          </a:prstGeom>
          <a:noFill/>
        </p:spPr>
        <p:txBody>
          <a:bodyPr wrap="square" rtlCol="0">
            <a:spAutoFit/>
          </a:bodyPr>
          <a:lstStyle/>
          <a:p>
            <a:pPr>
              <a:defRPr/>
            </a:pPr>
            <a:r>
              <a:rPr lang="en-US" kern="0" dirty="0" smtClean="0">
                <a:solidFill>
                  <a:srgbClr val="000000"/>
                </a:solidFill>
              </a:rPr>
              <a:t>Accuracy and efficiency</a:t>
            </a:r>
          </a:p>
        </p:txBody>
      </p:sp>
      <p:sp>
        <p:nvSpPr>
          <p:cNvPr id="8" name="TextBox 7"/>
          <p:cNvSpPr txBox="1"/>
          <p:nvPr/>
        </p:nvSpPr>
        <p:spPr>
          <a:xfrm>
            <a:off x="1752600" y="5638800"/>
            <a:ext cx="1371600" cy="646331"/>
          </a:xfrm>
          <a:prstGeom prst="rect">
            <a:avLst/>
          </a:prstGeom>
          <a:noFill/>
        </p:spPr>
        <p:txBody>
          <a:bodyPr wrap="square" rtlCol="0">
            <a:spAutoFit/>
          </a:bodyPr>
          <a:lstStyle/>
          <a:p>
            <a:pPr>
              <a:defRPr/>
            </a:pPr>
            <a:r>
              <a:rPr lang="en-US" kern="0" dirty="0" smtClean="0">
                <a:solidFill>
                  <a:srgbClr val="000000"/>
                </a:solidFill>
              </a:rPr>
              <a:t>∏  ∑  √</a:t>
            </a:r>
          </a:p>
          <a:p>
            <a:pPr>
              <a:defRPr/>
            </a:pPr>
            <a:r>
              <a:rPr lang="en-US" kern="0" dirty="0" smtClean="0">
                <a:solidFill>
                  <a:srgbClr val="000000"/>
                </a:solidFill>
              </a:rPr>
              <a:t>cm</a:t>
            </a:r>
            <a:r>
              <a:rPr lang="en-US" kern="0" baseline="30000" dirty="0" smtClean="0">
                <a:solidFill>
                  <a:srgbClr val="000000"/>
                </a:solidFill>
              </a:rPr>
              <a:t>2   </a:t>
            </a:r>
            <a:r>
              <a:rPr lang="en-US" kern="0" dirty="0" smtClean="0">
                <a:solidFill>
                  <a:srgbClr val="000000"/>
                </a:solidFill>
              </a:rPr>
              <a:t>m/sec</a:t>
            </a:r>
          </a:p>
        </p:txBody>
      </p:sp>
    </p:spTree>
    <p:extLst>
      <p:ext uri="{BB962C8B-B14F-4D97-AF65-F5344CB8AC3E}">
        <p14:creationId xmlns:p14="http://schemas.microsoft.com/office/powerpoint/2010/main" val="29888647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latin typeface="Microsoft JhengHei" panose="020B0604030504040204" pitchFamily="34" charset="-120"/>
                <a:ea typeface="Microsoft JhengHei" panose="020B0604030504040204" pitchFamily="34" charset="-120"/>
              </a:rPr>
              <a:t>Hexagon Perimeters</a:t>
            </a:r>
            <a:endParaRPr lang="en-US" dirty="0">
              <a:solidFill>
                <a:srgbClr val="0070C0"/>
              </a:solidFill>
              <a:latin typeface="Microsoft JhengHei" panose="020B0604030504040204" pitchFamily="34" charset="-120"/>
              <a:ea typeface="Microsoft JhengHei" panose="020B0604030504040204" pitchFamily="34" charset="-12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042497" y="3185073"/>
            <a:ext cx="847417" cy="100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p:txBody>
          <a:bodyPr>
            <a:normAutofit fontScale="47500" lnSpcReduction="20000"/>
          </a:bodyPr>
          <a:lstStyle/>
          <a:p>
            <a:pPr marL="0" indent="0">
              <a:buNone/>
            </a:pPr>
            <a:r>
              <a:rPr lang="en-US" sz="4000" dirty="0" smtClean="0">
                <a:latin typeface="Microsoft JhengHei" panose="020B0604030504040204" pitchFamily="34" charset="-120"/>
                <a:ea typeface="Microsoft JhengHei" panose="020B0604030504040204" pitchFamily="34" charset="-120"/>
              </a:rPr>
              <a:t>Look at the hexagons. As each hexagon is added, the perimeter of the whole figure changes.</a:t>
            </a:r>
          </a:p>
          <a:p>
            <a:pPr marL="0" indent="0">
              <a:buNone/>
            </a:pPr>
            <a:endParaRPr lang="en-US" sz="4000" dirty="0" smtClean="0">
              <a:latin typeface="Microsoft JhengHei" panose="020B0604030504040204" pitchFamily="34" charset="-120"/>
              <a:ea typeface="Microsoft JhengHei" panose="020B0604030504040204" pitchFamily="34" charset="-120"/>
            </a:endParaRPr>
          </a:p>
          <a:p>
            <a:pPr marL="514350" indent="-514350">
              <a:buFont typeface="+mj-lt"/>
              <a:buAutoNum type="alphaLcPeriod"/>
            </a:pPr>
            <a:r>
              <a:rPr lang="en-US" sz="4000" dirty="0" smtClean="0">
                <a:latin typeface="Microsoft JhengHei" panose="020B0604030504040204" pitchFamily="34" charset="-120"/>
                <a:ea typeface="Microsoft JhengHei" panose="020B0604030504040204" pitchFamily="34" charset="-120"/>
              </a:rPr>
              <a:t>What will the perimeter be after the 10</a:t>
            </a:r>
            <a:r>
              <a:rPr lang="en-US" sz="4000" baseline="30000" dirty="0" smtClean="0">
                <a:latin typeface="Microsoft JhengHei" panose="020B0604030504040204" pitchFamily="34" charset="-120"/>
                <a:ea typeface="Microsoft JhengHei" panose="020B0604030504040204" pitchFamily="34" charset="-120"/>
              </a:rPr>
              <a:t>th</a:t>
            </a:r>
            <a:r>
              <a:rPr lang="en-US" sz="4000" dirty="0" smtClean="0">
                <a:latin typeface="Microsoft JhengHei" panose="020B0604030504040204" pitchFamily="34" charset="-120"/>
                <a:ea typeface="Microsoft JhengHei" panose="020B0604030504040204" pitchFamily="34" charset="-120"/>
              </a:rPr>
              <a:t> hexagon is added?</a:t>
            </a:r>
          </a:p>
          <a:p>
            <a:pPr marL="514350" indent="-514350">
              <a:buFont typeface="+mj-lt"/>
              <a:buAutoNum type="alphaLcPeriod"/>
            </a:pPr>
            <a:endParaRPr lang="en-US" sz="4000" dirty="0" smtClean="0">
              <a:latin typeface="Microsoft JhengHei" panose="020B0604030504040204" pitchFamily="34" charset="-120"/>
              <a:ea typeface="Microsoft JhengHei" panose="020B0604030504040204" pitchFamily="34" charset="-120"/>
            </a:endParaRPr>
          </a:p>
          <a:p>
            <a:pPr marL="514350" indent="-514350">
              <a:buFont typeface="+mj-lt"/>
              <a:buAutoNum type="alphaLcPeriod"/>
            </a:pPr>
            <a:r>
              <a:rPr lang="en-US" sz="4000" dirty="0" smtClean="0">
                <a:latin typeface="Microsoft JhengHei" panose="020B0604030504040204" pitchFamily="34" charset="-120"/>
                <a:ea typeface="Microsoft JhengHei" panose="020B0604030504040204" pitchFamily="34" charset="-120"/>
              </a:rPr>
              <a:t>What will the perimeter be after the 100</a:t>
            </a:r>
            <a:r>
              <a:rPr lang="en-US" sz="4000" baseline="30000" dirty="0" smtClean="0">
                <a:latin typeface="Microsoft JhengHei" panose="020B0604030504040204" pitchFamily="34" charset="-120"/>
                <a:ea typeface="Microsoft JhengHei" panose="020B0604030504040204" pitchFamily="34" charset="-120"/>
              </a:rPr>
              <a:t>th</a:t>
            </a:r>
            <a:r>
              <a:rPr lang="en-US" sz="4000" dirty="0" smtClean="0">
                <a:latin typeface="Microsoft JhengHei" panose="020B0604030504040204" pitchFamily="34" charset="-120"/>
                <a:ea typeface="Microsoft JhengHei" panose="020B0604030504040204" pitchFamily="34" charset="-120"/>
              </a:rPr>
              <a:t> hexagon is added?</a:t>
            </a:r>
          </a:p>
          <a:p>
            <a:pPr marL="514350" indent="-514350">
              <a:buFont typeface="+mj-lt"/>
              <a:buAutoNum type="alphaLcPeriod"/>
            </a:pPr>
            <a:endParaRPr lang="en-US" sz="4000" dirty="0" smtClean="0">
              <a:latin typeface="Microsoft JhengHei" panose="020B0604030504040204" pitchFamily="34" charset="-120"/>
              <a:ea typeface="Microsoft JhengHei" panose="020B0604030504040204" pitchFamily="34" charset="-120"/>
            </a:endParaRPr>
          </a:p>
          <a:p>
            <a:pPr marL="514350" indent="-514350">
              <a:buFont typeface="+mj-lt"/>
              <a:buAutoNum type="alphaLcPeriod"/>
            </a:pPr>
            <a:r>
              <a:rPr lang="en-US" sz="4000" dirty="0" smtClean="0">
                <a:latin typeface="Microsoft JhengHei" panose="020B0604030504040204" pitchFamily="34" charset="-120"/>
                <a:ea typeface="Microsoft JhengHei" panose="020B0604030504040204" pitchFamily="34" charset="-120"/>
              </a:rPr>
              <a:t>How could you determine the perimeter of any number of hexagons you had in the figure?</a:t>
            </a:r>
          </a:p>
          <a:p>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51</a:t>
            </a:fld>
            <a:endParaRPr lang="en-US" dirty="0">
              <a:solidFill>
                <a:srgbClr val="000000">
                  <a:tint val="75000"/>
                </a:srgbClr>
              </a:solidFill>
            </a:endParaRPr>
          </a:p>
        </p:txBody>
      </p:sp>
      <p:sp>
        <p:nvSpPr>
          <p:cNvPr id="5" name="Hexagon 4"/>
          <p:cNvSpPr/>
          <p:nvPr/>
        </p:nvSpPr>
        <p:spPr>
          <a:xfrm rot="1606092">
            <a:off x="1185862" y="1913602"/>
            <a:ext cx="914400" cy="83820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913" y="4708524"/>
            <a:ext cx="84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189" y="4724400"/>
            <a:ext cx="84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800600"/>
            <a:ext cx="84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32149"/>
            <a:ext cx="84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755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52</a:t>
            </a:fld>
            <a:endParaRPr lang="en-US">
              <a:solidFill>
                <a:srgbClr val="000000">
                  <a:tint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41856851"/>
              </p:ext>
            </p:extLst>
          </p:nvPr>
        </p:nvGraphicFramePr>
        <p:xfrm>
          <a:off x="304800" y="304799"/>
          <a:ext cx="7848600" cy="1258109"/>
        </p:xfrm>
        <a:graphic>
          <a:graphicData uri="http://schemas.openxmlformats.org/drawingml/2006/table">
            <a:tbl>
              <a:tblPr firstRow="1" bandRow="1"/>
              <a:tblGrid>
                <a:gridCol w="3924300"/>
                <a:gridCol w="3924300"/>
              </a:tblGrid>
              <a:tr h="1258109">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400" b="0" i="0" u="none" strike="noStrike" kern="1200" cap="none" spc="0" normalizeH="0" baseline="0" noProof="0" dirty="0" smtClean="0">
                          <a:ln>
                            <a:noFill/>
                          </a:ln>
                          <a:solidFill>
                            <a:srgbClr val="000000"/>
                          </a:solidFill>
                          <a:effectLst/>
                          <a:uLnTx/>
                          <a:uFillTx/>
                          <a:latin typeface="+mn-lt"/>
                          <a:ea typeface="+mj-ea"/>
                          <a:cs typeface="+mj-cs"/>
                        </a:rPr>
                        <a:t>Mathematical Practice </a:t>
                      </a:r>
                      <a:r>
                        <a:rPr kumimoji="0" lang="en-US" sz="4000" b="0" i="0" u="none" strike="noStrike" kern="1200" cap="none" spc="0" normalizeH="0" baseline="0" noProof="0" dirty="0" smtClean="0">
                          <a:ln>
                            <a:noFill/>
                          </a:ln>
                          <a:solidFill>
                            <a:srgbClr val="000000"/>
                          </a:solidFill>
                          <a:effectLst/>
                          <a:uLnTx/>
                          <a:uFillTx/>
                          <a:latin typeface="+mn-lt"/>
                          <a:ea typeface="+mj-ea"/>
                          <a:cs typeface="+mj-cs"/>
                        </a:rPr>
                        <a:t>Standard 7</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Look for and make use of structure.</a:t>
                      </a:r>
                    </a:p>
                    <a:p>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grpSp>
        <p:nvGrpSpPr>
          <p:cNvPr id="4" name="Group 3"/>
          <p:cNvGrpSpPr/>
          <p:nvPr/>
        </p:nvGrpSpPr>
        <p:grpSpPr>
          <a:xfrm>
            <a:off x="304800" y="1911155"/>
            <a:ext cx="7750095" cy="4475530"/>
            <a:chOff x="304800" y="1911155"/>
            <a:chExt cx="7750095" cy="4475530"/>
          </a:xfrm>
        </p:grpSpPr>
        <p:sp>
          <p:nvSpPr>
            <p:cNvPr id="5" name="TextBox 4"/>
            <p:cNvSpPr txBox="1"/>
            <p:nvPr/>
          </p:nvSpPr>
          <p:spPr>
            <a:xfrm>
              <a:off x="4302259" y="1911155"/>
              <a:ext cx="2590800" cy="1323439"/>
            </a:xfrm>
            <a:prstGeom prst="rect">
              <a:avLst/>
            </a:prstGeom>
            <a:noFill/>
          </p:spPr>
          <p:txBody>
            <a:bodyPr wrap="square" rtlCol="0">
              <a:spAutoFit/>
            </a:bodyPr>
            <a:lstStyle/>
            <a:p>
              <a:pPr>
                <a:defRPr/>
              </a:pPr>
              <a:r>
                <a:rPr lang="en-US" sz="2000" kern="0" dirty="0" smtClean="0">
                  <a:solidFill>
                    <a:srgbClr val="002060"/>
                  </a:solidFill>
                </a:rPr>
                <a:t>See complicated things as a single object or as being composed of several objects</a:t>
              </a:r>
              <a:r>
                <a:rPr lang="en-US" sz="2000" kern="0" dirty="0" smtClean="0">
                  <a:solidFill>
                    <a:srgbClr val="000000"/>
                  </a:solidFill>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60224"/>
              <a:ext cx="2697988" cy="2020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1770" y="285373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643610"/>
              <a:ext cx="2619375"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TextBox 8"/>
            <p:cNvSpPr txBox="1"/>
            <p:nvPr/>
          </p:nvSpPr>
          <p:spPr>
            <a:xfrm>
              <a:off x="3002789" y="4181111"/>
              <a:ext cx="2594870" cy="461665"/>
            </a:xfrm>
            <a:prstGeom prst="rect">
              <a:avLst/>
            </a:prstGeom>
            <a:noFill/>
          </p:spPr>
          <p:txBody>
            <a:bodyPr wrap="square" rtlCol="0">
              <a:spAutoFit/>
            </a:bodyPr>
            <a:lstStyle/>
            <a:p>
              <a:pPr>
                <a:defRPr/>
              </a:pPr>
              <a:r>
                <a:rPr lang="en-US" sz="2400" kern="0" dirty="0" smtClean="0">
                  <a:solidFill>
                    <a:srgbClr val="002060"/>
                  </a:solidFill>
                </a:rPr>
                <a:t>Shift Perspective</a:t>
              </a:r>
            </a:p>
          </p:txBody>
        </p:sp>
      </p:grpSp>
      <p:sp>
        <p:nvSpPr>
          <p:cNvPr id="10" name="TextBox 9"/>
          <p:cNvSpPr txBox="1"/>
          <p:nvPr/>
        </p:nvSpPr>
        <p:spPr>
          <a:xfrm>
            <a:off x="949668" y="1562909"/>
            <a:ext cx="1524000" cy="523220"/>
          </a:xfrm>
          <a:prstGeom prst="rect">
            <a:avLst/>
          </a:prstGeom>
          <a:noFill/>
        </p:spPr>
        <p:txBody>
          <a:bodyPr wrap="square" rtlCol="0">
            <a:spAutoFit/>
          </a:bodyPr>
          <a:lstStyle/>
          <a:p>
            <a:pPr algn="ctr">
              <a:defRPr/>
            </a:pPr>
            <a:r>
              <a:rPr lang="en-US" sz="2800" kern="0" dirty="0" smtClean="0">
                <a:solidFill>
                  <a:srgbClr val="002060"/>
                </a:solidFill>
              </a:rPr>
              <a:t>Patterns</a:t>
            </a:r>
          </a:p>
        </p:txBody>
      </p:sp>
    </p:spTree>
    <p:extLst>
      <p:ext uri="{BB962C8B-B14F-4D97-AF65-F5344CB8AC3E}">
        <p14:creationId xmlns:p14="http://schemas.microsoft.com/office/powerpoint/2010/main" val="13294867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C0DCE1E-8A6A-4DD0-9C7E-0A30779B2309}" type="slidenum">
              <a:rPr lang="en-US" smtClean="0">
                <a:solidFill>
                  <a:srgbClr val="000000">
                    <a:tint val="75000"/>
                  </a:srgbClr>
                </a:solidFill>
              </a:rPr>
              <a:pPr/>
              <a:t>53</a:t>
            </a:fld>
            <a:endParaRPr lang="en-US">
              <a:solidFill>
                <a:srgbClr val="000000">
                  <a:tint val="75000"/>
                </a:srgb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30771355"/>
              </p:ext>
            </p:extLst>
          </p:nvPr>
        </p:nvGraphicFramePr>
        <p:xfrm>
          <a:off x="243365" y="375821"/>
          <a:ext cx="7986238" cy="1219200"/>
        </p:xfrm>
        <a:graphic>
          <a:graphicData uri="http://schemas.openxmlformats.org/drawingml/2006/table">
            <a:tbl>
              <a:tblPr firstRow="1" bandRow="1"/>
              <a:tblGrid>
                <a:gridCol w="3185638"/>
                <a:gridCol w="4800600"/>
              </a:tblGrid>
              <a:tr h="762000">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r>
                        <a:rPr kumimoji="0" lang="en-US" sz="2400" b="0" i="0" u="none" strike="noStrike" kern="1200" cap="none" spc="0" normalizeH="0" baseline="0" noProof="0" dirty="0" smtClean="0">
                          <a:ln>
                            <a:noFill/>
                          </a:ln>
                          <a:solidFill>
                            <a:srgbClr val="000000"/>
                          </a:solidFill>
                          <a:effectLst/>
                          <a:uLnTx/>
                          <a:uFillTx/>
                          <a:latin typeface="+mn-lt"/>
                          <a:ea typeface="+mj-ea"/>
                          <a:cs typeface="+mj-cs"/>
                        </a:rPr>
                        <a:t>Mathematical Practice </a:t>
                      </a:r>
                      <a:r>
                        <a:rPr kumimoji="0" lang="en-US" sz="4000" b="0" i="0" u="none" strike="noStrike" kern="1200" cap="none" spc="0" normalizeH="0" baseline="0" noProof="0" dirty="0" smtClean="0">
                          <a:ln>
                            <a:noFill/>
                          </a:ln>
                          <a:solidFill>
                            <a:srgbClr val="000000"/>
                          </a:solidFill>
                          <a:effectLst/>
                          <a:uLnTx/>
                          <a:uFillTx/>
                          <a:latin typeface="+mn-lt"/>
                          <a:ea typeface="+mj-ea"/>
                          <a:cs typeface="+mj-cs"/>
                        </a:rPr>
                        <a:t>Standard 8</a:t>
                      </a:r>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Look for and express regularity in repeated reasoning.</a:t>
                      </a:r>
                    </a:p>
                    <a:p>
                      <a:endParaRPr lang="en-US"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DDDFA"/>
                    </a:solidFill>
                  </a:tcPr>
                </a:tc>
              </a:tr>
            </a:tbl>
          </a:graphicData>
        </a:graphic>
      </p:graphicFrame>
      <p:sp>
        <p:nvSpPr>
          <p:cNvPr id="4" name="TextBox 3"/>
          <p:cNvSpPr txBox="1"/>
          <p:nvPr/>
        </p:nvSpPr>
        <p:spPr>
          <a:xfrm>
            <a:off x="4927064" y="1595021"/>
            <a:ext cx="3150136" cy="5262979"/>
          </a:xfrm>
          <a:prstGeom prst="rect">
            <a:avLst/>
          </a:prstGeom>
          <a:noFill/>
        </p:spPr>
        <p:txBody>
          <a:bodyPr wrap="square" rtlCol="0">
            <a:spAutoFit/>
          </a:bodyPr>
          <a:lstStyle/>
          <a:p>
            <a:pPr marL="342900" indent="-342900">
              <a:buFont typeface="Arial" pitchFamily="34" charset="0"/>
              <a:buChar char="•"/>
              <a:defRPr/>
            </a:pPr>
            <a:r>
              <a:rPr lang="en-US" sz="2400" kern="0" dirty="0" smtClean="0">
                <a:solidFill>
                  <a:srgbClr val="0070C0"/>
                </a:solidFill>
              </a:rPr>
              <a:t>See repeated calculations and look for generalizations</a:t>
            </a:r>
          </a:p>
          <a:p>
            <a:pPr>
              <a:defRPr/>
            </a:pPr>
            <a:endParaRPr lang="en-US" sz="2400" kern="0" dirty="0" smtClean="0">
              <a:solidFill>
                <a:srgbClr val="0070C0"/>
              </a:solidFill>
            </a:endParaRPr>
          </a:p>
          <a:p>
            <a:pPr marL="342900" indent="-342900">
              <a:buFont typeface="Arial" pitchFamily="34" charset="0"/>
              <a:buChar char="•"/>
              <a:defRPr/>
            </a:pPr>
            <a:r>
              <a:rPr lang="en-US" sz="2400" kern="0" dirty="0" smtClean="0">
                <a:solidFill>
                  <a:srgbClr val="0070C0"/>
                </a:solidFill>
              </a:rPr>
              <a:t>Recognize reasonable solutions</a:t>
            </a:r>
          </a:p>
          <a:p>
            <a:pPr>
              <a:defRPr/>
            </a:pPr>
            <a:endParaRPr lang="en-US" sz="2400" kern="0" dirty="0" smtClean="0">
              <a:solidFill>
                <a:srgbClr val="0070C0"/>
              </a:solidFill>
            </a:endParaRPr>
          </a:p>
          <a:p>
            <a:pPr marL="342900" indent="-342900">
              <a:buFont typeface="Arial" pitchFamily="34" charset="0"/>
              <a:buChar char="•"/>
              <a:defRPr/>
            </a:pPr>
            <a:r>
              <a:rPr lang="en-US" sz="2400" kern="0" dirty="0" smtClean="0">
                <a:solidFill>
                  <a:srgbClr val="0070C0"/>
                </a:solidFill>
              </a:rPr>
              <a:t>See the process – attend to details</a:t>
            </a:r>
          </a:p>
          <a:p>
            <a:pPr>
              <a:defRPr/>
            </a:pPr>
            <a:endParaRPr lang="en-US" sz="2400" kern="0" dirty="0" smtClean="0">
              <a:solidFill>
                <a:srgbClr val="0070C0"/>
              </a:solidFill>
            </a:endParaRPr>
          </a:p>
          <a:p>
            <a:pPr marL="342900" indent="-342900">
              <a:buFont typeface="Arial" pitchFamily="34" charset="0"/>
              <a:buChar char="•"/>
              <a:defRPr/>
            </a:pPr>
            <a:r>
              <a:rPr lang="en-US" sz="2400" kern="0" dirty="0" smtClean="0">
                <a:solidFill>
                  <a:srgbClr val="0070C0"/>
                </a:solidFill>
              </a:rPr>
              <a:t>Understand the broader application of patterns</a:t>
            </a:r>
          </a:p>
          <a:p>
            <a:pPr marL="342900" indent="-342900">
              <a:buFont typeface="Arial" pitchFamily="34" charset="0"/>
              <a:buChar char="•"/>
              <a:defRPr/>
            </a:pPr>
            <a:endParaRPr lang="en-US" sz="2400" kern="0" dirty="0" smtClean="0">
              <a:solidFill>
                <a:srgbClr val="0070C0"/>
              </a:solidFill>
            </a:endParaRPr>
          </a:p>
        </p:txBody>
      </p:sp>
      <p:grpSp>
        <p:nvGrpSpPr>
          <p:cNvPr id="5" name="Group 4"/>
          <p:cNvGrpSpPr/>
          <p:nvPr/>
        </p:nvGrpSpPr>
        <p:grpSpPr>
          <a:xfrm>
            <a:off x="243365" y="1748583"/>
            <a:ext cx="4251360" cy="4904595"/>
            <a:chOff x="243365" y="1748583"/>
            <a:chExt cx="4251360" cy="490459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5" y="1748583"/>
              <a:ext cx="1794985"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28799"/>
              <a:ext cx="1569051"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890" y="4789552"/>
              <a:ext cx="2484835" cy="1863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04115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Mathematics Standards</a:t>
            </a:r>
            <a:endParaRPr lang="en-US" dirty="0"/>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54</a:t>
            </a:fld>
            <a:endParaRPr lang="en-US" dirty="0">
              <a:solidFill>
                <a:srgbClr val="000000">
                  <a:tint val="75000"/>
                </a:srgb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645763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819400" y="5638800"/>
            <a:ext cx="3124200" cy="523220"/>
          </a:xfrm>
          <a:prstGeom prst="rect">
            <a:avLst/>
          </a:prstGeom>
          <a:noFill/>
        </p:spPr>
        <p:txBody>
          <a:bodyPr wrap="square" rtlCol="0">
            <a:spAutoFit/>
          </a:bodyPr>
          <a:lstStyle/>
          <a:p>
            <a:pPr algn="ctr"/>
            <a:r>
              <a:rPr lang="en-US" sz="2800" dirty="0" smtClean="0">
                <a:solidFill>
                  <a:srgbClr val="FF0000"/>
                </a:solidFill>
              </a:rPr>
              <a:t>Understanding</a:t>
            </a:r>
            <a:endParaRPr lang="en-US" sz="2800" dirty="0">
              <a:solidFill>
                <a:srgbClr val="FF0000"/>
              </a:solidFill>
            </a:endParaRPr>
          </a:p>
        </p:txBody>
      </p:sp>
      <p:cxnSp>
        <p:nvCxnSpPr>
          <p:cNvPr id="7" name="Straight Arrow Connector 6"/>
          <p:cNvCxnSpPr/>
          <p:nvPr/>
        </p:nvCxnSpPr>
        <p:spPr>
          <a:xfrm flipV="1">
            <a:off x="4000500" y="3886200"/>
            <a:ext cx="190500" cy="1752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15199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010150"/>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latin typeface="Microsoft JhengHei" panose="020B0604030504040204" pitchFamily="34" charset="-120"/>
                <a:ea typeface="Microsoft JhengHei" panose="020B0604030504040204" pitchFamily="34" charset="-120"/>
              </a:rPr>
              <a:t>Performance Tasks</a:t>
            </a:r>
            <a:endParaRPr lang="en-US" dirty="0">
              <a:latin typeface="Microsoft JhengHei" panose="020B0604030504040204" pitchFamily="34" charset="-120"/>
              <a:ea typeface="Microsoft JhengHei" panose="020B0604030504040204" pitchFamily="34" charset="-120"/>
            </a:endParaRPr>
          </a:p>
        </p:txBody>
      </p:sp>
      <p:sp>
        <p:nvSpPr>
          <p:cNvPr id="4" name="Content Placeholder 3"/>
          <p:cNvSpPr>
            <a:spLocks noGrp="1"/>
          </p:cNvSpPr>
          <p:nvPr>
            <p:ph idx="1"/>
          </p:nvPr>
        </p:nvSpPr>
        <p:spPr>
          <a:xfrm>
            <a:off x="457200" y="1371600"/>
            <a:ext cx="7772400" cy="4525963"/>
          </a:xfrm>
        </p:spPr>
        <p:txBody>
          <a:bodyPr>
            <a:normAutofit lnSpcReduction="10000"/>
          </a:bodyPr>
          <a:lstStyle/>
          <a:p>
            <a:pPr marL="0" indent="0">
              <a:buNone/>
            </a:pPr>
            <a:r>
              <a:rPr lang="en-US" sz="2800" dirty="0" smtClean="0">
                <a:latin typeface="Microsoft JhengHei" panose="020B0604030504040204" pitchFamily="34" charset="-120"/>
                <a:ea typeface="Microsoft JhengHei" panose="020B0604030504040204" pitchFamily="34" charset="-120"/>
              </a:rPr>
              <a:t>Demonstrate mastery</a:t>
            </a:r>
          </a:p>
          <a:p>
            <a:pPr marL="0" indent="0" algn="ctr">
              <a:buNone/>
            </a:pPr>
            <a:endParaRPr lang="en-US" sz="2800" dirty="0" smtClean="0">
              <a:latin typeface="Microsoft JhengHei" panose="020B0604030504040204" pitchFamily="34" charset="-120"/>
              <a:ea typeface="Microsoft JhengHei" panose="020B0604030504040204" pitchFamily="34" charset="-120"/>
            </a:endParaRPr>
          </a:p>
          <a:p>
            <a:pPr marL="0" indent="0" algn="ctr">
              <a:buNone/>
            </a:pPr>
            <a:r>
              <a:rPr lang="en-US" sz="2800" dirty="0">
                <a:latin typeface="Microsoft JhengHei" panose="020B0604030504040204" pitchFamily="34" charset="-120"/>
                <a:ea typeface="Microsoft JhengHei" panose="020B0604030504040204" pitchFamily="34" charset="-120"/>
              </a:rPr>
              <a:t>O</a:t>
            </a:r>
            <a:r>
              <a:rPr lang="en-US" sz="2800" dirty="0" smtClean="0">
                <a:latin typeface="Microsoft JhengHei" panose="020B0604030504040204" pitchFamily="34" charset="-120"/>
                <a:ea typeface="Microsoft JhengHei" panose="020B0604030504040204" pitchFamily="34" charset="-120"/>
              </a:rPr>
              <a:t>rganized approach using multiple strategies</a:t>
            </a:r>
          </a:p>
          <a:p>
            <a:pPr marL="0" indent="0" algn="ctr">
              <a:buNone/>
            </a:pPr>
            <a:endParaRPr lang="en-US" sz="2800" dirty="0" smtClean="0">
              <a:latin typeface="Microsoft JhengHei" panose="020B0604030504040204" pitchFamily="34" charset="-120"/>
              <a:ea typeface="Microsoft JhengHei" panose="020B0604030504040204" pitchFamily="34" charset="-120"/>
            </a:endParaRPr>
          </a:p>
          <a:p>
            <a:pPr marL="0" indent="0">
              <a:buNone/>
            </a:pPr>
            <a:r>
              <a:rPr lang="en-US" sz="2800" dirty="0" smtClean="0">
                <a:latin typeface="Microsoft JhengHei" panose="020B0604030504040204" pitchFamily="34" charset="-120"/>
                <a:ea typeface="Microsoft JhengHei" panose="020B0604030504040204" pitchFamily="34" charset="-120"/>
              </a:rPr>
              <a:t>Fosters self-checking </a:t>
            </a:r>
          </a:p>
          <a:p>
            <a:pPr marL="0" indent="0" algn="ctr">
              <a:buNone/>
            </a:pPr>
            <a:endParaRPr lang="en-US" sz="2800" dirty="0" smtClean="0">
              <a:latin typeface="Microsoft JhengHei" panose="020B0604030504040204" pitchFamily="34" charset="-120"/>
              <a:ea typeface="Microsoft JhengHei" panose="020B0604030504040204" pitchFamily="34" charset="-120"/>
            </a:endParaRPr>
          </a:p>
          <a:p>
            <a:pPr marL="0" indent="0">
              <a:buNone/>
            </a:pPr>
            <a:r>
              <a:rPr lang="en-US" sz="2800" dirty="0">
                <a:latin typeface="Microsoft JhengHei" panose="020B0604030504040204" pitchFamily="34" charset="-120"/>
                <a:ea typeface="Microsoft JhengHei" panose="020B0604030504040204" pitchFamily="34" charset="-120"/>
              </a:rPr>
              <a:t>E</a:t>
            </a:r>
            <a:r>
              <a:rPr lang="en-US" sz="2800" dirty="0" smtClean="0">
                <a:latin typeface="Microsoft JhengHei" panose="020B0604030504040204" pitchFamily="34" charset="-120"/>
                <a:ea typeface="Microsoft JhengHei" panose="020B0604030504040204" pitchFamily="34" charset="-120"/>
              </a:rPr>
              <a:t>xplanation of mathematical reasoning</a:t>
            </a:r>
          </a:p>
          <a:p>
            <a:pPr marL="0" indent="0" algn="ctr">
              <a:buNone/>
            </a:pPr>
            <a:endParaRPr lang="en-US" sz="2800" dirty="0">
              <a:latin typeface="Microsoft JhengHei" panose="020B0604030504040204" pitchFamily="34" charset="-120"/>
              <a:ea typeface="Microsoft JhengHei" panose="020B0604030504040204" pitchFamily="34" charset="-120"/>
            </a:endParaRPr>
          </a:p>
          <a:p>
            <a:pPr marL="0" indent="0">
              <a:buNone/>
            </a:pPr>
            <a:r>
              <a:rPr lang="en-US" sz="2800" dirty="0" smtClean="0">
                <a:latin typeface="Microsoft JhengHei" panose="020B0604030504040204" pitchFamily="34" charset="-120"/>
                <a:ea typeface="Microsoft JhengHei" panose="020B0604030504040204" pitchFamily="34" charset="-120"/>
              </a:rPr>
              <a:t>Utilizes Mathematical Practices</a:t>
            </a:r>
          </a:p>
        </p:txBody>
      </p:sp>
      <p:sp>
        <p:nvSpPr>
          <p:cNvPr id="2" name="Slide Number Placeholder 1"/>
          <p:cNvSpPr>
            <a:spLocks noGrp="1"/>
          </p:cNvSpPr>
          <p:nvPr>
            <p:ph type="sldNum" sz="quarter" idx="12"/>
          </p:nvPr>
        </p:nvSpPr>
        <p:spPr/>
        <p:txBody>
          <a:bodyPr/>
          <a:lstStyle/>
          <a:p>
            <a:fld id="{4C0DCE1E-8A6A-4DD0-9C7E-0A30779B2309}" type="slidenum">
              <a:rPr lang="en-US" smtClean="0">
                <a:solidFill>
                  <a:srgbClr val="000000">
                    <a:tint val="75000"/>
                  </a:srgbClr>
                </a:solidFill>
              </a:rPr>
              <a:pPr/>
              <a:t>55</a:t>
            </a:fld>
            <a:endParaRPr lang="en-US">
              <a:solidFill>
                <a:srgbClr val="000000">
                  <a:tint val="75000"/>
                </a:srgbClr>
              </a:solidFill>
            </a:endParaRPr>
          </a:p>
        </p:txBody>
      </p:sp>
      <p:sp>
        <p:nvSpPr>
          <p:cNvPr id="5" name="TextBox 4"/>
          <p:cNvSpPr txBox="1"/>
          <p:nvPr/>
        </p:nvSpPr>
        <p:spPr>
          <a:xfrm>
            <a:off x="152400" y="6096000"/>
            <a:ext cx="4114800" cy="523220"/>
          </a:xfrm>
          <a:prstGeom prst="rect">
            <a:avLst/>
          </a:prstGeom>
          <a:noFill/>
        </p:spPr>
        <p:txBody>
          <a:bodyPr wrap="square" rtlCol="0">
            <a:spAutoFit/>
          </a:bodyPr>
          <a:lstStyle/>
          <a:p>
            <a:r>
              <a:rPr lang="en-US" sz="1400" dirty="0">
                <a:solidFill>
                  <a:srgbClr val="000000"/>
                </a:solidFill>
              </a:rPr>
              <a:t>http://insidemathematics.org/index.php/exemplary-lessons-integrating-practice-standards</a:t>
            </a:r>
          </a:p>
        </p:txBody>
      </p:sp>
    </p:spTree>
    <p:extLst>
      <p:ext uri="{BB962C8B-B14F-4D97-AF65-F5344CB8AC3E}">
        <p14:creationId xmlns:p14="http://schemas.microsoft.com/office/powerpoint/2010/main" val="20862505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Microsoft JhengHei" panose="020B0604030504040204" pitchFamily="34" charset="-120"/>
                <a:ea typeface="Microsoft JhengHei" panose="020B0604030504040204" pitchFamily="34" charset="-120"/>
              </a:rPr>
              <a:t>Odd Numbers</a:t>
            </a:r>
            <a:endParaRPr lang="en-US" dirty="0">
              <a:solidFill>
                <a:srgbClr val="C00000"/>
              </a:solidFill>
              <a:latin typeface="Microsoft JhengHei" panose="020B0604030504040204" pitchFamily="34" charset="-120"/>
              <a:ea typeface="Microsoft JhengHei" panose="020B0604030504040204" pitchFamily="34" charset="-12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8832801"/>
              </p:ext>
            </p:extLst>
          </p:nvPr>
        </p:nvGraphicFramePr>
        <p:xfrm>
          <a:off x="381000" y="2209800"/>
          <a:ext cx="3733800" cy="4441920"/>
        </p:xfrm>
        <a:graphic>
          <a:graphicData uri="http://schemas.openxmlformats.org/drawingml/2006/table">
            <a:tbl>
              <a:tblPr firstRow="1" bandRow="1">
                <a:tableStyleId>{5C22544A-7EE6-4342-B048-85BDC9FD1C3A}</a:tableStyleId>
              </a:tblPr>
              <a:tblGrid>
                <a:gridCol w="466725"/>
                <a:gridCol w="466725"/>
                <a:gridCol w="466725"/>
                <a:gridCol w="466725"/>
                <a:gridCol w="466725"/>
                <a:gridCol w="466725"/>
                <a:gridCol w="466725"/>
                <a:gridCol w="466725"/>
              </a:tblGrid>
              <a:tr h="370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1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56</a:t>
            </a:fld>
            <a:endParaRPr lang="en-US" dirty="0">
              <a:solidFill>
                <a:srgbClr val="000000">
                  <a:tint val="75000"/>
                </a:srgbClr>
              </a:solidFill>
            </a:endParaRPr>
          </a:p>
        </p:txBody>
      </p:sp>
      <p:sp>
        <p:nvSpPr>
          <p:cNvPr id="6" name="TextBox 5"/>
          <p:cNvSpPr txBox="1"/>
          <p:nvPr/>
        </p:nvSpPr>
        <p:spPr>
          <a:xfrm>
            <a:off x="381000" y="1600200"/>
            <a:ext cx="4038600" cy="369332"/>
          </a:xfrm>
          <a:prstGeom prst="rect">
            <a:avLst/>
          </a:prstGeom>
          <a:noFill/>
        </p:spPr>
        <p:txBody>
          <a:bodyPr wrap="square" rtlCol="0">
            <a:spAutoFit/>
          </a:bodyPr>
          <a:lstStyle/>
          <a:p>
            <a:r>
              <a:rPr lang="en-US" dirty="0" smtClean="0">
                <a:solidFill>
                  <a:srgbClr val="000000"/>
                </a:solidFill>
                <a:latin typeface="Microsoft JhengHei" panose="020B0604030504040204" pitchFamily="34" charset="-120"/>
                <a:ea typeface="Microsoft JhengHei" panose="020B0604030504040204" pitchFamily="34" charset="-120"/>
              </a:rPr>
              <a:t>Kate makes a pattern of squares.</a:t>
            </a:r>
            <a:endParaRPr lang="en-US" dirty="0">
              <a:solidFill>
                <a:srgbClr val="000000"/>
              </a:solidFill>
              <a:latin typeface="Microsoft JhengHei" panose="020B0604030504040204" pitchFamily="34" charset="-120"/>
              <a:ea typeface="Microsoft JhengHei" panose="020B0604030504040204" pitchFamily="34" charset="-120"/>
            </a:endParaRPr>
          </a:p>
        </p:txBody>
      </p:sp>
      <p:sp>
        <p:nvSpPr>
          <p:cNvPr id="7" name="TextBox 6"/>
          <p:cNvSpPr txBox="1"/>
          <p:nvPr/>
        </p:nvSpPr>
        <p:spPr>
          <a:xfrm>
            <a:off x="4724400" y="2286000"/>
            <a:ext cx="2971800" cy="1631216"/>
          </a:xfrm>
          <a:prstGeom prst="rect">
            <a:avLst/>
          </a:prstGeom>
          <a:noFill/>
        </p:spPr>
        <p:txBody>
          <a:bodyPr wrap="square" rtlCol="0">
            <a:spAutoFit/>
          </a:bodyPr>
          <a:lstStyle/>
          <a:p>
            <a:r>
              <a:rPr lang="en-US" sz="2000" dirty="0" smtClean="0">
                <a:solidFill>
                  <a:srgbClr val="000000"/>
                </a:solidFill>
                <a:latin typeface="Microsoft JhengHei" panose="020B0604030504040204" pitchFamily="34" charset="-120"/>
                <a:ea typeface="Microsoft JhengHei" panose="020B0604030504040204" pitchFamily="34" charset="-120"/>
              </a:rPr>
              <a:t>She starts with one square, </a:t>
            </a:r>
          </a:p>
          <a:p>
            <a:r>
              <a:rPr lang="en-US" sz="2000" dirty="0" smtClean="0">
                <a:solidFill>
                  <a:srgbClr val="000000"/>
                </a:solidFill>
                <a:latin typeface="Microsoft JhengHei" panose="020B0604030504040204" pitchFamily="34" charset="-120"/>
                <a:ea typeface="Microsoft JhengHei" panose="020B0604030504040204" pitchFamily="34" charset="-120"/>
              </a:rPr>
              <a:t>then adds three more, then five more, </a:t>
            </a:r>
          </a:p>
          <a:p>
            <a:r>
              <a:rPr lang="en-US" sz="2000" dirty="0" smtClean="0">
                <a:solidFill>
                  <a:srgbClr val="000000"/>
                </a:solidFill>
                <a:latin typeface="Microsoft JhengHei" panose="020B0604030504040204" pitchFamily="34" charset="-120"/>
                <a:ea typeface="Microsoft JhengHei" panose="020B0604030504040204" pitchFamily="34" charset="-120"/>
              </a:rPr>
              <a:t>and so on.</a:t>
            </a:r>
            <a:endParaRPr lang="en-US" sz="2000" dirty="0">
              <a:solidFill>
                <a:srgbClr val="000000"/>
              </a:solidFill>
              <a:latin typeface="Microsoft JhengHei" panose="020B0604030504040204" pitchFamily="34" charset="-120"/>
              <a:ea typeface="Microsoft JhengHei" panose="020B0604030504040204" pitchFamily="34" charset="-120"/>
            </a:endParaRPr>
          </a:p>
        </p:txBody>
      </p:sp>
      <p:cxnSp>
        <p:nvCxnSpPr>
          <p:cNvPr id="9" name="Straight Arrow Connector 8"/>
          <p:cNvCxnSpPr/>
          <p:nvPr/>
        </p:nvCxnSpPr>
        <p:spPr>
          <a:xfrm flipH="1">
            <a:off x="1676400" y="2667000"/>
            <a:ext cx="31242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1"/>
          </p:cNvCxnSpPr>
          <p:nvPr/>
        </p:nvCxnSpPr>
        <p:spPr>
          <a:xfrm flipH="1">
            <a:off x="2133600" y="3101608"/>
            <a:ext cx="2590800" cy="40359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3" name="Straight Arrow Connector 12"/>
          <p:cNvCxnSpPr/>
          <p:nvPr/>
        </p:nvCxnSpPr>
        <p:spPr>
          <a:xfrm flipH="1">
            <a:off x="2590800" y="3505200"/>
            <a:ext cx="2133600" cy="11430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4364854" y="4343400"/>
            <a:ext cx="3352800" cy="2308324"/>
          </a:xfrm>
          <a:prstGeom prst="rect">
            <a:avLst/>
          </a:prstGeom>
          <a:noFill/>
        </p:spPr>
        <p:txBody>
          <a:bodyPr wrap="square" rtlCol="0">
            <a:spAutoFit/>
          </a:bodyPr>
          <a:lstStyle/>
          <a:p>
            <a:pPr marL="342900" indent="-342900">
              <a:buFontTx/>
              <a:buAutoNum type="arabicPeriod"/>
            </a:pPr>
            <a:r>
              <a:rPr lang="en-US" dirty="0" smtClean="0">
                <a:solidFill>
                  <a:srgbClr val="000000"/>
                </a:solidFill>
                <a:latin typeface="Microsoft JhengHei" panose="020B0604030504040204" pitchFamily="34" charset="-120"/>
                <a:ea typeface="Microsoft JhengHei" panose="020B0604030504040204" pitchFamily="34" charset="-120"/>
              </a:rPr>
              <a:t>Draw the next shape in her pattern.</a:t>
            </a:r>
          </a:p>
          <a:p>
            <a:pPr marL="342900" indent="-342900">
              <a:buFontTx/>
              <a:buAutoNum type="arabicPeriod"/>
            </a:pPr>
            <a:endParaRPr lang="en-US" dirty="0" smtClean="0">
              <a:solidFill>
                <a:srgbClr val="000000"/>
              </a:solidFill>
              <a:latin typeface="Microsoft JhengHei" panose="020B0604030504040204" pitchFamily="34" charset="-120"/>
              <a:ea typeface="Microsoft JhengHei" panose="020B0604030504040204" pitchFamily="34" charset="-120"/>
            </a:endParaRPr>
          </a:p>
          <a:p>
            <a:pPr marL="342900" indent="-342900">
              <a:buFontTx/>
              <a:buAutoNum type="arabicPeriod"/>
            </a:pPr>
            <a:r>
              <a:rPr lang="en-US" dirty="0" smtClean="0">
                <a:solidFill>
                  <a:srgbClr val="000000"/>
                </a:solidFill>
                <a:latin typeface="Microsoft JhengHei" panose="020B0604030504040204" pitchFamily="34" charset="-120"/>
                <a:ea typeface="Microsoft JhengHei" panose="020B0604030504040204" pitchFamily="34" charset="-120"/>
              </a:rPr>
              <a:t>How many new squares did she add?</a:t>
            </a:r>
          </a:p>
          <a:p>
            <a:pPr marL="342900" indent="-342900">
              <a:buFontTx/>
              <a:buAutoNum type="arabicPeriod"/>
            </a:pPr>
            <a:endParaRPr lang="en-US" dirty="0" smtClean="0">
              <a:solidFill>
                <a:srgbClr val="000000"/>
              </a:solidFill>
              <a:latin typeface="Microsoft JhengHei" panose="020B0604030504040204" pitchFamily="34" charset="-120"/>
              <a:ea typeface="Microsoft JhengHei" panose="020B0604030504040204" pitchFamily="34" charset="-120"/>
            </a:endParaRPr>
          </a:p>
          <a:p>
            <a:pPr marL="342900" indent="-342900">
              <a:buFontTx/>
              <a:buAutoNum type="arabicPeriod"/>
            </a:pPr>
            <a:r>
              <a:rPr lang="en-US" dirty="0" smtClean="0">
                <a:solidFill>
                  <a:srgbClr val="000000"/>
                </a:solidFill>
                <a:latin typeface="Microsoft JhengHei" panose="020B0604030504040204" pitchFamily="34" charset="-120"/>
                <a:ea typeface="Microsoft JhengHei" panose="020B0604030504040204" pitchFamily="34" charset="-120"/>
              </a:rPr>
              <a:t>What size square did you make?</a:t>
            </a:r>
            <a:endParaRPr lang="en-US" dirty="0">
              <a:solidFill>
                <a:srgbClr val="000000"/>
              </a:solidFill>
              <a:latin typeface="Microsoft JhengHei" panose="020B0604030504040204" pitchFamily="34" charset="-120"/>
              <a:ea typeface="Microsoft JhengHei" panose="020B0604030504040204" pitchFamily="34" charset="-120"/>
            </a:endParaRPr>
          </a:p>
        </p:txBody>
      </p:sp>
      <p:sp>
        <p:nvSpPr>
          <p:cNvPr id="17" name="TextBox 16"/>
          <p:cNvSpPr txBox="1"/>
          <p:nvPr/>
        </p:nvSpPr>
        <p:spPr>
          <a:xfrm>
            <a:off x="2895600" y="2286000"/>
            <a:ext cx="762000" cy="369332"/>
          </a:xfrm>
          <a:prstGeom prst="rect">
            <a:avLst/>
          </a:prstGeom>
          <a:noFill/>
        </p:spPr>
        <p:txBody>
          <a:bodyPr wrap="square" rtlCol="0">
            <a:spAutoFit/>
          </a:bodyPr>
          <a:lstStyle/>
          <a:p>
            <a:r>
              <a:rPr lang="en-US" dirty="0" smtClean="0">
                <a:solidFill>
                  <a:srgbClr val="000000"/>
                </a:solidFill>
              </a:rPr>
              <a:t>1 x 1</a:t>
            </a:r>
            <a:endParaRPr lang="en-US" dirty="0">
              <a:solidFill>
                <a:srgbClr val="000000"/>
              </a:solidFill>
            </a:endParaRPr>
          </a:p>
        </p:txBody>
      </p:sp>
      <p:sp>
        <p:nvSpPr>
          <p:cNvPr id="18" name="TextBox 17"/>
          <p:cNvSpPr txBox="1"/>
          <p:nvPr/>
        </p:nvSpPr>
        <p:spPr>
          <a:xfrm>
            <a:off x="2857500" y="2962924"/>
            <a:ext cx="762000" cy="369332"/>
          </a:xfrm>
          <a:prstGeom prst="rect">
            <a:avLst/>
          </a:prstGeom>
          <a:noFill/>
        </p:spPr>
        <p:txBody>
          <a:bodyPr wrap="square" rtlCol="0">
            <a:spAutoFit/>
          </a:bodyPr>
          <a:lstStyle/>
          <a:p>
            <a:r>
              <a:rPr lang="en-US" dirty="0" smtClean="0">
                <a:solidFill>
                  <a:srgbClr val="000000"/>
                </a:solidFill>
              </a:rPr>
              <a:t>2 x 2</a:t>
            </a:r>
            <a:endParaRPr lang="en-US" dirty="0">
              <a:solidFill>
                <a:srgbClr val="000000"/>
              </a:solidFill>
            </a:endParaRPr>
          </a:p>
        </p:txBody>
      </p:sp>
      <p:sp>
        <p:nvSpPr>
          <p:cNvPr id="19" name="TextBox 18"/>
          <p:cNvSpPr txBox="1"/>
          <p:nvPr/>
        </p:nvSpPr>
        <p:spPr>
          <a:xfrm>
            <a:off x="2895600" y="3822757"/>
            <a:ext cx="723900" cy="369332"/>
          </a:xfrm>
          <a:prstGeom prst="rect">
            <a:avLst/>
          </a:prstGeom>
          <a:noFill/>
        </p:spPr>
        <p:txBody>
          <a:bodyPr wrap="square" rtlCol="0">
            <a:spAutoFit/>
          </a:bodyPr>
          <a:lstStyle/>
          <a:p>
            <a:r>
              <a:rPr lang="en-US" dirty="0" smtClean="0">
                <a:solidFill>
                  <a:srgbClr val="000000"/>
                </a:solidFill>
              </a:rPr>
              <a:t>3 x 3</a:t>
            </a:r>
            <a:endParaRPr lang="en-US"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7" y="6651724"/>
            <a:ext cx="754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4477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7924800" cy="6019800"/>
          </a:xfrm>
        </p:spPr>
        <p:txBody>
          <a:bodyPr>
            <a:normAutofit/>
          </a:bodyPr>
          <a:lstStyle/>
          <a:p>
            <a:pPr marL="0" indent="0">
              <a:buNone/>
            </a:pPr>
            <a:r>
              <a:rPr lang="en-US" sz="2400" dirty="0" smtClean="0">
                <a:latin typeface="Microsoft JhengHei" panose="020B0604030504040204" pitchFamily="34" charset="-120"/>
                <a:ea typeface="Microsoft JhengHei" panose="020B0604030504040204" pitchFamily="34" charset="-120"/>
              </a:rPr>
              <a:t>The total number of squares makes a number pattern.</a:t>
            </a:r>
          </a:p>
          <a:p>
            <a:pPr marL="0" indent="0">
              <a:buNone/>
            </a:pPr>
            <a:r>
              <a:rPr lang="en-US" sz="2400" dirty="0" smtClean="0">
                <a:latin typeface="Microsoft JhengHei" panose="020B0604030504040204" pitchFamily="34" charset="-120"/>
                <a:ea typeface="Microsoft JhengHei" panose="020B0604030504040204" pitchFamily="34" charset="-120"/>
              </a:rPr>
              <a:t>                             1 = 1 x 1 = 1</a:t>
            </a:r>
          </a:p>
          <a:p>
            <a:pPr marL="0" indent="0">
              <a:buNone/>
            </a:pPr>
            <a:r>
              <a:rPr lang="en-US" sz="2400" dirty="0">
                <a:latin typeface="Microsoft JhengHei" panose="020B0604030504040204" pitchFamily="34" charset="-120"/>
                <a:ea typeface="Microsoft JhengHei" panose="020B0604030504040204" pitchFamily="34" charset="-120"/>
              </a:rPr>
              <a:t> </a:t>
            </a:r>
            <a:r>
              <a:rPr lang="en-US" sz="2400" dirty="0" smtClean="0">
                <a:latin typeface="Microsoft JhengHei" panose="020B0604030504040204" pitchFamily="34" charset="-120"/>
                <a:ea typeface="Microsoft JhengHei" panose="020B0604030504040204" pitchFamily="34" charset="-120"/>
              </a:rPr>
              <a:t>                      1 +3 = 2 x 2 = 4</a:t>
            </a:r>
          </a:p>
          <a:p>
            <a:pPr marL="0" indent="0">
              <a:buNone/>
            </a:pPr>
            <a:r>
              <a:rPr lang="en-US" sz="2400" dirty="0" smtClean="0">
                <a:latin typeface="Microsoft JhengHei" panose="020B0604030504040204" pitchFamily="34" charset="-120"/>
                <a:ea typeface="Microsoft JhengHei" panose="020B0604030504040204" pitchFamily="34" charset="-120"/>
              </a:rPr>
              <a:t>               1 + 3 + 5 = 3 x 3 = 9</a:t>
            </a:r>
          </a:p>
          <a:p>
            <a:pPr marL="0" indent="0">
              <a:buNone/>
            </a:pPr>
            <a:endParaRPr lang="en-US" sz="2400" dirty="0">
              <a:latin typeface="Microsoft JhengHei" panose="020B0604030504040204" pitchFamily="34" charset="-120"/>
              <a:ea typeface="Microsoft JhengHei" panose="020B0604030504040204" pitchFamily="34" charset="-120"/>
            </a:endParaRPr>
          </a:p>
          <a:p>
            <a:pPr marL="0" indent="0">
              <a:buNone/>
            </a:pPr>
            <a:r>
              <a:rPr lang="en-US" sz="2400" dirty="0" smtClean="0">
                <a:latin typeface="Microsoft JhengHei" panose="020B0604030504040204" pitchFamily="34" charset="-120"/>
                <a:ea typeface="Microsoft JhengHei" panose="020B0604030504040204" pitchFamily="34" charset="-120"/>
              </a:rPr>
              <a:t>4. Write the next two lines of the number pattern.</a:t>
            </a:r>
          </a:p>
          <a:p>
            <a:pPr marL="0" indent="0">
              <a:buNone/>
            </a:pPr>
            <a:endParaRPr lang="en-US" sz="2400" dirty="0">
              <a:latin typeface="Microsoft JhengHei" panose="020B0604030504040204" pitchFamily="34" charset="-120"/>
              <a:ea typeface="Microsoft JhengHei" panose="020B0604030504040204" pitchFamily="34" charset="-120"/>
            </a:endParaRPr>
          </a:p>
          <a:p>
            <a:pPr marL="0" indent="0">
              <a:buNone/>
            </a:pPr>
            <a:r>
              <a:rPr lang="en-US" sz="2400" dirty="0" smtClean="0">
                <a:latin typeface="Microsoft JhengHei" panose="020B0604030504040204" pitchFamily="34" charset="-120"/>
                <a:ea typeface="Microsoft JhengHei" panose="020B0604030504040204" pitchFamily="34" charset="-120"/>
              </a:rPr>
              <a:t>5. Use the number pattern to find the total number of</a:t>
            </a:r>
          </a:p>
          <a:p>
            <a:pPr marL="0" indent="0">
              <a:buNone/>
            </a:pPr>
            <a:r>
              <a:rPr lang="en-US" sz="2400" dirty="0" smtClean="0">
                <a:latin typeface="Microsoft JhengHei" panose="020B0604030504040204" pitchFamily="34" charset="-120"/>
                <a:ea typeface="Microsoft JhengHei" panose="020B0604030504040204" pitchFamily="34" charset="-120"/>
              </a:rPr>
              <a:t>     these numbers. </a:t>
            </a:r>
          </a:p>
          <a:p>
            <a:pPr marL="0" indent="0">
              <a:buNone/>
            </a:pPr>
            <a:r>
              <a:rPr lang="en-US" sz="2400" dirty="0" smtClean="0">
                <a:latin typeface="Microsoft JhengHei" panose="020B0604030504040204" pitchFamily="34" charset="-120"/>
                <a:ea typeface="Microsoft JhengHei" panose="020B0604030504040204" pitchFamily="34" charset="-120"/>
              </a:rPr>
              <a:t>1 + 3 + 5 + 7 + 9 + 11 + 13 + 15 + 17 + 19 =_________</a:t>
            </a:r>
          </a:p>
          <a:p>
            <a:pPr marL="0" indent="0">
              <a:buNone/>
            </a:pPr>
            <a:endParaRPr lang="en-US" sz="2400" dirty="0">
              <a:latin typeface="Microsoft JhengHei" panose="020B0604030504040204" pitchFamily="34" charset="-120"/>
              <a:ea typeface="Microsoft JhengHei" panose="020B0604030504040204" pitchFamily="34" charset="-120"/>
            </a:endParaRPr>
          </a:p>
          <a:p>
            <a:pPr marL="457200" indent="-457200">
              <a:buAutoNum type="arabicPeriod" startAt="6"/>
            </a:pPr>
            <a:r>
              <a:rPr lang="en-US" sz="2400" dirty="0" smtClean="0">
                <a:latin typeface="Microsoft JhengHei" panose="020B0604030504040204" pitchFamily="34" charset="-120"/>
                <a:ea typeface="Microsoft JhengHei" panose="020B0604030504040204" pitchFamily="34" charset="-120"/>
              </a:rPr>
              <a:t>Write down the number pattern that gives a total of 169. Explain your work.</a:t>
            </a:r>
            <a:endParaRPr lang="en-US" sz="2400" dirty="0">
              <a:latin typeface="Microsoft JhengHei" panose="020B0604030504040204" pitchFamily="34" charset="-120"/>
              <a:ea typeface="Microsoft JhengHei" panose="020B0604030504040204" pitchFamily="34" charset="-120"/>
            </a:endParaRPr>
          </a:p>
        </p:txBody>
      </p:sp>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57</a:t>
            </a:fld>
            <a:endParaRPr lang="en-US" dirty="0">
              <a:solidFill>
                <a:srgbClr val="000000">
                  <a:tint val="75000"/>
                </a:srgb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553200"/>
            <a:ext cx="7540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9861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0DCE1E-8A6A-4DD0-9C7E-0A30779B2309}" type="slidenum">
              <a:rPr lang="en-US" smtClean="0">
                <a:solidFill>
                  <a:srgbClr val="000000">
                    <a:tint val="75000"/>
                  </a:srgbClr>
                </a:solidFill>
              </a:rPr>
              <a:pPr/>
              <a:t>58</a:t>
            </a:fld>
            <a:endParaRPr lang="en-US" dirty="0">
              <a:solidFill>
                <a:srgbClr val="000000">
                  <a:tint val="75000"/>
                </a:srgbClr>
              </a:solidFill>
            </a:endParaRPr>
          </a:p>
        </p:txBody>
      </p:sp>
      <p:sp>
        <p:nvSpPr>
          <p:cNvPr id="5" name="TextBox 4"/>
          <p:cNvSpPr txBox="1"/>
          <p:nvPr/>
        </p:nvSpPr>
        <p:spPr>
          <a:xfrm>
            <a:off x="533400" y="6400800"/>
            <a:ext cx="7467600" cy="369332"/>
          </a:xfrm>
          <a:prstGeom prst="rect">
            <a:avLst/>
          </a:prstGeom>
          <a:noFill/>
        </p:spPr>
        <p:txBody>
          <a:bodyPr wrap="square" rtlCol="0">
            <a:spAutoFit/>
          </a:bodyPr>
          <a:lstStyle/>
          <a:p>
            <a:r>
              <a:rPr lang="en-US" dirty="0">
                <a:solidFill>
                  <a:srgbClr val="FF0000"/>
                </a:solidFill>
                <a:latin typeface="Microsoft JhengHei" panose="020B0604030504040204" pitchFamily="34" charset="-120"/>
                <a:ea typeface="Microsoft JhengHei" panose="020B0604030504040204" pitchFamily="34" charset="-120"/>
                <a:hlinkClick r:id="rId2"/>
              </a:rPr>
              <a:t>http://</a:t>
            </a:r>
            <a:r>
              <a:rPr lang="en-US" dirty="0" smtClean="0">
                <a:solidFill>
                  <a:srgbClr val="FF0000"/>
                </a:solidFill>
                <a:latin typeface="Microsoft JhengHei" panose="020B0604030504040204" pitchFamily="34" charset="-120"/>
                <a:ea typeface="Microsoft JhengHei" panose="020B0604030504040204" pitchFamily="34" charset="-120"/>
                <a:hlinkClick r:id="rId2"/>
              </a:rPr>
              <a:t>www.achieve.org/ccss-cte-classroom-tasks</a:t>
            </a:r>
            <a:r>
              <a:rPr lang="en-US" dirty="0" smtClean="0">
                <a:solidFill>
                  <a:srgbClr val="FF0000"/>
                </a:solidFill>
                <a:latin typeface="Microsoft JhengHei" panose="020B0604030504040204" pitchFamily="34" charset="-120"/>
                <a:ea typeface="Microsoft JhengHei" panose="020B0604030504040204" pitchFamily="34" charset="-120"/>
              </a:rPr>
              <a:t> </a:t>
            </a:r>
            <a:endParaRPr lang="en-US" dirty="0">
              <a:solidFill>
                <a:srgbClr val="FF0000"/>
              </a:solidFill>
              <a:latin typeface="Microsoft JhengHei" panose="020B0604030504040204" pitchFamily="34" charset="-120"/>
              <a:ea typeface="Microsoft JhengHei" panose="020B0604030504040204" pitchFamily="34" charset="-120"/>
            </a:endParaRPr>
          </a:p>
        </p:txBody>
      </p:sp>
      <p:pic>
        <p:nvPicPr>
          <p:cNvPr id="9" name="Content Placeholder 8"/>
          <p:cNvPicPr>
            <a:picLocks noGrp="1"/>
          </p:cNvPicPr>
          <p:nvPr>
            <p:ph idx="1"/>
          </p:nvPr>
        </p:nvPicPr>
        <p:blipFill>
          <a:blip r:embed="rId3" cstate="print"/>
          <a:srcRect l="12891" t="33887" r="45781" b="51953"/>
          <a:stretch>
            <a:fillRect/>
          </a:stretch>
        </p:blipFill>
        <p:spPr bwMode="auto">
          <a:xfrm>
            <a:off x="152400" y="1077014"/>
            <a:ext cx="5038710" cy="1381110"/>
          </a:xfrm>
          <a:prstGeom prst="rect">
            <a:avLst/>
          </a:prstGeom>
          <a:noFill/>
          <a:ln w="9525">
            <a:noFill/>
            <a:miter lim="800000"/>
            <a:headEnd/>
            <a:tailEnd/>
          </a:ln>
        </p:spPr>
      </p:pic>
      <p:sp>
        <p:nvSpPr>
          <p:cNvPr id="10" name="Text Box 2"/>
          <p:cNvSpPr txBox="1">
            <a:spLocks noChangeArrowheads="1"/>
          </p:cNvSpPr>
          <p:nvPr/>
        </p:nvSpPr>
        <p:spPr bwMode="auto">
          <a:xfrm>
            <a:off x="5562600" y="914400"/>
            <a:ext cx="2590800" cy="1600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nSpc>
                <a:spcPct val="115000"/>
              </a:lnSpc>
            </a:pPr>
            <a:r>
              <a:rPr lang="en-US" sz="2000" dirty="0">
                <a:solidFill>
                  <a:prstClr val="black"/>
                </a:solidFill>
                <a:latin typeface="Calibri"/>
                <a:ea typeface="Calibri"/>
                <a:cs typeface="Calibri"/>
              </a:rPr>
              <a:t>2 cups = 1 pint</a:t>
            </a:r>
            <a:endParaRPr lang="en-US" sz="2000" dirty="0">
              <a:solidFill>
                <a:prstClr val="black"/>
              </a:solidFill>
              <a:latin typeface="Calibri"/>
              <a:ea typeface="Calibri"/>
              <a:cs typeface="Times New Roman"/>
            </a:endParaRPr>
          </a:p>
          <a:p>
            <a:pPr>
              <a:lnSpc>
                <a:spcPct val="115000"/>
              </a:lnSpc>
            </a:pPr>
            <a:r>
              <a:rPr lang="en-US" sz="2000" dirty="0">
                <a:solidFill>
                  <a:prstClr val="black"/>
                </a:solidFill>
                <a:latin typeface="Calibri"/>
                <a:ea typeface="Calibri"/>
                <a:cs typeface="Calibri"/>
              </a:rPr>
              <a:t>2 pints = 1 quart</a:t>
            </a:r>
            <a:endParaRPr lang="en-US" sz="2000" dirty="0">
              <a:solidFill>
                <a:prstClr val="black"/>
              </a:solidFill>
              <a:latin typeface="Calibri"/>
              <a:ea typeface="Calibri"/>
              <a:cs typeface="Times New Roman"/>
            </a:endParaRPr>
          </a:p>
          <a:p>
            <a:pPr>
              <a:lnSpc>
                <a:spcPct val="115000"/>
              </a:lnSpc>
            </a:pPr>
            <a:r>
              <a:rPr lang="en-US" sz="2000" dirty="0">
                <a:solidFill>
                  <a:prstClr val="black"/>
                </a:solidFill>
                <a:latin typeface="Calibri"/>
                <a:ea typeface="Calibri"/>
                <a:cs typeface="Calibri"/>
              </a:rPr>
              <a:t>4 quarts = 1 gallon</a:t>
            </a:r>
            <a:endParaRPr lang="en-US" sz="2000" dirty="0">
              <a:solidFill>
                <a:prstClr val="black"/>
              </a:solidFill>
              <a:latin typeface="Calibri"/>
              <a:ea typeface="Calibri"/>
              <a:cs typeface="Times New Roman"/>
            </a:endParaRPr>
          </a:p>
          <a:p>
            <a:pPr>
              <a:lnSpc>
                <a:spcPct val="115000"/>
              </a:lnSpc>
            </a:pPr>
            <a:r>
              <a:rPr lang="en-US" sz="2000" dirty="0">
                <a:solidFill>
                  <a:prstClr val="black"/>
                </a:solidFill>
                <a:latin typeface="Calibri"/>
                <a:ea typeface="Calibri"/>
                <a:cs typeface="Calibri"/>
              </a:rPr>
              <a:t>16 </a:t>
            </a:r>
            <a:r>
              <a:rPr lang="en-US" sz="2000" dirty="0" err="1">
                <a:solidFill>
                  <a:prstClr val="black"/>
                </a:solidFill>
                <a:latin typeface="Calibri"/>
                <a:ea typeface="Calibri"/>
                <a:cs typeface="Calibri"/>
              </a:rPr>
              <a:t>fl</a:t>
            </a:r>
            <a:r>
              <a:rPr lang="en-US" sz="2000" dirty="0">
                <a:solidFill>
                  <a:prstClr val="black"/>
                </a:solidFill>
                <a:latin typeface="Calibri"/>
                <a:ea typeface="Calibri"/>
                <a:cs typeface="Calibri"/>
              </a:rPr>
              <a:t> </a:t>
            </a:r>
            <a:r>
              <a:rPr lang="en-US" sz="2000" dirty="0" err="1">
                <a:solidFill>
                  <a:prstClr val="black"/>
                </a:solidFill>
                <a:latin typeface="Calibri"/>
                <a:ea typeface="Calibri"/>
                <a:cs typeface="Calibri"/>
              </a:rPr>
              <a:t>oz</a:t>
            </a:r>
            <a:r>
              <a:rPr lang="en-US" sz="2000" dirty="0">
                <a:solidFill>
                  <a:prstClr val="black"/>
                </a:solidFill>
                <a:latin typeface="Calibri"/>
                <a:ea typeface="Calibri"/>
                <a:cs typeface="Calibri"/>
              </a:rPr>
              <a:t> = 1 pint</a:t>
            </a:r>
            <a:endParaRPr lang="en-US" sz="2000" dirty="0">
              <a:solidFill>
                <a:prstClr val="black"/>
              </a:solidFill>
              <a:latin typeface="Calibri"/>
              <a:ea typeface="Calibri"/>
              <a:cs typeface="Times New Roman"/>
            </a:endParaRPr>
          </a:p>
        </p:txBody>
      </p:sp>
      <p:sp>
        <p:nvSpPr>
          <p:cNvPr id="7" name="TextBox 6"/>
          <p:cNvSpPr txBox="1"/>
          <p:nvPr/>
        </p:nvSpPr>
        <p:spPr>
          <a:xfrm>
            <a:off x="152400" y="228600"/>
            <a:ext cx="8153400" cy="830997"/>
          </a:xfrm>
          <a:prstGeom prst="rect">
            <a:avLst/>
          </a:prstGeom>
          <a:noFill/>
        </p:spPr>
        <p:txBody>
          <a:bodyPr wrap="square" rtlCol="0">
            <a:spAutoFit/>
          </a:bodyPr>
          <a:lstStyle/>
          <a:p>
            <a:pPr algn="ctr"/>
            <a:r>
              <a:rPr lang="en-US" sz="2400" dirty="0" smtClean="0">
                <a:solidFill>
                  <a:prstClr val="black"/>
                </a:solidFill>
                <a:latin typeface="Microsoft JhengHei" panose="020B0604030504040204" pitchFamily="34" charset="-120"/>
                <a:ea typeface="Microsoft JhengHei" panose="020B0604030504040204" pitchFamily="34" charset="-120"/>
              </a:rPr>
              <a:t>A local food company produces yogurt in 3/4 cup containers.</a:t>
            </a:r>
            <a:endParaRPr lang="en-US" sz="2400" dirty="0">
              <a:solidFill>
                <a:prstClr val="black"/>
              </a:solidFill>
              <a:latin typeface="Microsoft JhengHei" panose="020B0604030504040204" pitchFamily="34" charset="-120"/>
              <a:ea typeface="Microsoft JhengHei" panose="020B0604030504040204" pitchFamily="34" charset="-120"/>
            </a:endParaRPr>
          </a:p>
        </p:txBody>
      </p:sp>
      <p:sp>
        <p:nvSpPr>
          <p:cNvPr id="11" name="Rectangle 10"/>
          <p:cNvSpPr/>
          <p:nvPr/>
        </p:nvSpPr>
        <p:spPr>
          <a:xfrm>
            <a:off x="304800" y="2346577"/>
            <a:ext cx="8001000" cy="3693319"/>
          </a:xfrm>
          <a:prstGeom prst="rect">
            <a:avLst/>
          </a:prstGeom>
        </p:spPr>
        <p:txBody>
          <a:bodyPr wrap="square">
            <a:spAutoFit/>
          </a:bodyPr>
          <a:lstStyle/>
          <a:p>
            <a:r>
              <a:rPr lang="en-US" i="1" dirty="0">
                <a:solidFill>
                  <a:prstClr val="black"/>
                </a:solidFill>
                <a:latin typeface="Microsoft JhengHei" panose="020B0604030504040204" pitchFamily="34" charset="-120"/>
                <a:ea typeface="Microsoft JhengHei" panose="020B0604030504040204" pitchFamily="34" charset="-120"/>
              </a:rPr>
              <a:t> </a:t>
            </a:r>
            <a:endParaRPr lang="en-US" dirty="0">
              <a:solidFill>
                <a:prstClr val="black"/>
              </a:solidFill>
              <a:latin typeface="Microsoft JhengHei" panose="020B0604030504040204" pitchFamily="34" charset="-120"/>
              <a:ea typeface="Microsoft JhengHei" panose="020B0604030504040204" pitchFamily="34" charset="-120"/>
            </a:endParaRPr>
          </a:p>
          <a:p>
            <a:r>
              <a:rPr lang="en-US" dirty="0">
                <a:solidFill>
                  <a:prstClr val="black"/>
                </a:solidFill>
                <a:latin typeface="Microsoft JhengHei" panose="020B0604030504040204" pitchFamily="34" charset="-120"/>
                <a:ea typeface="Microsoft JhengHei" panose="020B0604030504040204" pitchFamily="34" charset="-120"/>
              </a:rPr>
              <a:t>The tubs of yogurt are sold for 75¢ each.  Twenty percent of this is profit for the food company.  How much profit does the company make on each tub? </a:t>
            </a:r>
          </a:p>
          <a:p>
            <a:r>
              <a:rPr lang="en-US" dirty="0">
                <a:solidFill>
                  <a:prstClr val="black"/>
                </a:solidFill>
                <a:latin typeface="Microsoft JhengHei" panose="020B0604030504040204" pitchFamily="34" charset="-120"/>
                <a:ea typeface="Microsoft JhengHei" panose="020B0604030504040204" pitchFamily="34" charset="-120"/>
              </a:rPr>
              <a:t> </a:t>
            </a:r>
          </a:p>
          <a:p>
            <a:r>
              <a:rPr lang="en-US" dirty="0">
                <a:solidFill>
                  <a:prstClr val="black"/>
                </a:solidFill>
                <a:latin typeface="Microsoft JhengHei" panose="020B0604030504040204" pitchFamily="34" charset="-120"/>
                <a:ea typeface="Microsoft JhengHei" panose="020B0604030504040204" pitchFamily="34" charset="-120"/>
              </a:rPr>
              <a:t>The machine that fills the ¾ cup tubs with yogurt runs 10 hours a day for 5 days a week. It fills 1600 tubs an hour. How many gallons of yogurt are needed to fill 1600 tubs? </a:t>
            </a:r>
          </a:p>
          <a:p>
            <a:r>
              <a:rPr lang="en-US" dirty="0">
                <a:solidFill>
                  <a:prstClr val="black"/>
                </a:solidFill>
                <a:latin typeface="Microsoft JhengHei" panose="020B0604030504040204" pitchFamily="34" charset="-120"/>
                <a:ea typeface="Microsoft JhengHei" panose="020B0604030504040204" pitchFamily="34" charset="-120"/>
              </a:rPr>
              <a:t> </a:t>
            </a:r>
          </a:p>
          <a:p>
            <a:r>
              <a:rPr lang="en-US" dirty="0">
                <a:solidFill>
                  <a:prstClr val="black"/>
                </a:solidFill>
                <a:latin typeface="Microsoft JhengHei" panose="020B0604030504040204" pitchFamily="34" charset="-120"/>
                <a:ea typeface="Microsoft JhengHei" panose="020B0604030504040204" pitchFamily="34" charset="-120"/>
              </a:rPr>
              <a:t>How many gallons of yogurt are produced each week</a:t>
            </a:r>
            <a:r>
              <a:rPr lang="en-US" dirty="0" smtClean="0">
                <a:solidFill>
                  <a:prstClr val="black"/>
                </a:solidFill>
                <a:latin typeface="Microsoft JhengHei" panose="020B0604030504040204" pitchFamily="34" charset="-120"/>
                <a:ea typeface="Microsoft JhengHei" panose="020B0604030504040204" pitchFamily="34" charset="-120"/>
              </a:rPr>
              <a:t>?</a:t>
            </a:r>
            <a:endParaRPr lang="en-US" dirty="0">
              <a:solidFill>
                <a:prstClr val="black"/>
              </a:solidFill>
              <a:latin typeface="Microsoft JhengHei" panose="020B0604030504040204" pitchFamily="34" charset="-120"/>
              <a:ea typeface="Microsoft JhengHei" panose="020B0604030504040204" pitchFamily="34" charset="-120"/>
            </a:endParaRPr>
          </a:p>
          <a:p>
            <a:r>
              <a:rPr lang="en-US" dirty="0">
                <a:solidFill>
                  <a:prstClr val="black"/>
                </a:solidFill>
                <a:latin typeface="Microsoft JhengHei" panose="020B0604030504040204" pitchFamily="34" charset="-120"/>
                <a:ea typeface="Microsoft JhengHei" panose="020B0604030504040204" pitchFamily="34" charset="-120"/>
              </a:rPr>
              <a:t> </a:t>
            </a:r>
          </a:p>
          <a:p>
            <a:r>
              <a:rPr lang="en-US" dirty="0">
                <a:solidFill>
                  <a:prstClr val="black"/>
                </a:solidFill>
                <a:latin typeface="Microsoft JhengHei" panose="020B0604030504040204" pitchFamily="34" charset="-120"/>
                <a:ea typeface="Microsoft JhengHei" panose="020B0604030504040204" pitchFamily="34" charset="-120"/>
              </a:rPr>
              <a:t>What is the percent increase in production if the machine runs for 7 days a week instead of 5 days a week? </a:t>
            </a:r>
          </a:p>
        </p:txBody>
      </p:sp>
    </p:spTree>
    <p:extLst>
      <p:ext uri="{BB962C8B-B14F-4D97-AF65-F5344CB8AC3E}">
        <p14:creationId xmlns:p14="http://schemas.microsoft.com/office/powerpoint/2010/main" val="2738949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Standards</a:t>
            </a:r>
            <a:endParaRPr lang="en-US" dirty="0"/>
          </a:p>
        </p:txBody>
      </p:sp>
      <p:sp>
        <p:nvSpPr>
          <p:cNvPr id="3" name="Content Placeholder 2"/>
          <p:cNvSpPr>
            <a:spLocks noGrp="1"/>
          </p:cNvSpPr>
          <p:nvPr>
            <p:ph idx="1"/>
          </p:nvPr>
        </p:nvSpPr>
        <p:spPr>
          <a:xfrm>
            <a:off x="457200" y="1600200"/>
            <a:ext cx="3657600" cy="4525963"/>
          </a:xfrm>
        </p:spPr>
        <p:txBody>
          <a:bodyPr/>
          <a:lstStyle/>
          <a:p>
            <a:r>
              <a:rPr lang="en-US" b="1" dirty="0" smtClean="0"/>
              <a:t>Overview of High School Content Standards</a:t>
            </a:r>
          </a:p>
          <a:p>
            <a:pPr lvl="1"/>
            <a:r>
              <a:rPr lang="en-US" dirty="0" smtClean="0"/>
              <a:t>Alaska Mathematics Standards document       (p. 92)</a:t>
            </a:r>
          </a:p>
          <a:p>
            <a:endParaRPr lang="en-US" dirty="0"/>
          </a:p>
          <a:p>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59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926" y="1828800"/>
            <a:ext cx="3423784" cy="3933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44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36094"/>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ETT and Wilderness First Aid</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60</a:t>
            </a:fld>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800" r="1472" b="1"/>
          <a:stretch/>
        </p:blipFill>
        <p:spPr bwMode="auto">
          <a:xfrm>
            <a:off x="381000" y="1524000"/>
            <a:ext cx="787438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240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61</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2057400"/>
            <a:ext cx="746759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1" y="381000"/>
            <a:ext cx="8077200" cy="646331"/>
          </a:xfrm>
          <a:prstGeom prst="rect">
            <a:avLst/>
          </a:prstGeom>
          <a:noFill/>
        </p:spPr>
        <p:txBody>
          <a:bodyPr wrap="square" rtlCol="0">
            <a:spAutoFit/>
          </a:bodyPr>
          <a:lstStyle/>
          <a:p>
            <a:pPr algn="ctr"/>
            <a:r>
              <a:rPr lang="en-US" sz="3600" dirty="0" smtClean="0">
                <a:latin typeface="Microsoft JhengHei" panose="020B0604030504040204" pitchFamily="34" charset="-120"/>
                <a:ea typeface="Microsoft JhengHei" panose="020B0604030504040204" pitchFamily="34" charset="-120"/>
              </a:rPr>
              <a:t>ETT and Wilderness First Aid</a:t>
            </a:r>
            <a:endParaRPr lang="en-US" sz="36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89150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Standards</a:t>
            </a:r>
            <a:endParaRPr lang="en-US" dirty="0"/>
          </a:p>
        </p:txBody>
      </p:sp>
      <p:sp>
        <p:nvSpPr>
          <p:cNvPr id="3" name="Content Placeholder 2"/>
          <p:cNvSpPr>
            <a:spLocks noGrp="1"/>
          </p:cNvSpPr>
          <p:nvPr>
            <p:ph idx="1"/>
          </p:nvPr>
        </p:nvSpPr>
        <p:spPr/>
        <p:txBody>
          <a:bodyPr/>
          <a:lstStyle/>
          <a:p>
            <a:pPr marL="0" indent="0">
              <a:buNone/>
            </a:pPr>
            <a:r>
              <a:rPr lang="en-US" b="1" dirty="0" smtClean="0"/>
              <a:t>Brief Description of Alaska Mathematics Standards</a:t>
            </a:r>
          </a:p>
          <a:p>
            <a:r>
              <a:rPr lang="en-US" dirty="0" smtClean="0"/>
              <a:t>Conference Handouts on LiveBinders</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62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43400"/>
            <a:ext cx="787082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7036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0DCE1E-8A6A-4DD0-9C7E-0A30779B2309}" type="slidenum">
              <a:rPr lang="en-US" smtClean="0">
                <a:solidFill>
                  <a:prstClr val="black">
                    <a:tint val="75000"/>
                  </a:prstClr>
                </a:solidFill>
              </a:rPr>
              <a:pPr/>
              <a:t>63</a:t>
            </a:fld>
            <a:endParaRPr lang="en-US" dirty="0">
              <a:solidFill>
                <a:prstClr val="black">
                  <a:tint val="75000"/>
                </a:prstClr>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654"/>
            <a:ext cx="4953000" cy="389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55251"/>
            <a:ext cx="4953000" cy="109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6324600"/>
            <a:ext cx="7086600" cy="369332"/>
          </a:xfrm>
          <a:prstGeom prst="rect">
            <a:avLst/>
          </a:prstGeom>
          <a:noFill/>
        </p:spPr>
        <p:txBody>
          <a:bodyPr wrap="square" rtlCol="0">
            <a:spAutoFit/>
          </a:bodyPr>
          <a:lstStyle/>
          <a:p>
            <a:r>
              <a:rPr lang="en-US" dirty="0"/>
              <a:t>http://teacher.scholastic.com/products/mathematics/</a:t>
            </a:r>
          </a:p>
        </p:txBody>
      </p:sp>
      <p:sp>
        <p:nvSpPr>
          <p:cNvPr id="3" name="TextBox 2"/>
          <p:cNvSpPr txBox="1"/>
          <p:nvPr/>
        </p:nvSpPr>
        <p:spPr>
          <a:xfrm>
            <a:off x="495670" y="5562600"/>
            <a:ext cx="7391400" cy="646331"/>
          </a:xfrm>
          <a:prstGeom prst="rect">
            <a:avLst/>
          </a:prstGeom>
          <a:noFill/>
        </p:spPr>
        <p:txBody>
          <a:bodyPr wrap="square" rtlCol="0">
            <a:spAutoFit/>
          </a:bodyPr>
          <a:lstStyle/>
          <a:p>
            <a:pPr algn="ctr"/>
            <a:r>
              <a:rPr lang="en-US" b="1" i="1" dirty="0" smtClean="0">
                <a:latin typeface="Arial" panose="020B0604020202020204" pitchFamily="34" charset="0"/>
                <a:cs typeface="Arial" panose="020B0604020202020204" pitchFamily="34" charset="0"/>
              </a:rPr>
              <a:t>Scholastic’s</a:t>
            </a:r>
            <a:r>
              <a:rPr lang="en-US" dirty="0" smtClean="0">
                <a:latin typeface="Arial" panose="020B0604020202020204" pitchFamily="34" charset="0"/>
                <a:cs typeface="Arial" panose="020B0604020202020204" pitchFamily="34" charset="0"/>
              </a:rPr>
              <a:t> </a:t>
            </a:r>
            <a:r>
              <a:rPr lang="en-US" i="1" dirty="0" err="1" smtClean="0">
                <a:solidFill>
                  <a:srgbClr val="FF0000"/>
                </a:solidFill>
                <a:latin typeface="Arial" panose="020B0604020202020204" pitchFamily="34" charset="0"/>
                <a:cs typeface="Arial" panose="020B0604020202020204" pitchFamily="34" charset="0"/>
              </a:rPr>
              <a:t>Math@Work</a:t>
            </a:r>
            <a:r>
              <a:rPr lang="en-US" dirty="0" smtClean="0">
                <a:latin typeface="Arial" panose="020B0604020202020204" pitchFamily="34" charset="0"/>
                <a:cs typeface="Arial" panose="020B0604020202020204" pitchFamily="34" charset="0"/>
              </a:rPr>
              <a:t> is a web series that ties students’ classroom learning to their career aspirations.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3944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706562"/>
          </a:xfrm>
        </p:spPr>
        <p:txBody>
          <a:bodyPr>
            <a:normAutofit/>
          </a:bodyPr>
          <a:lstStyle/>
          <a:p>
            <a:r>
              <a:rPr lang="en-US" dirty="0" smtClean="0">
                <a:latin typeface="Calibri" panose="020F0502020204030204" pitchFamily="34" charset="0"/>
              </a:rPr>
              <a:t>Don’t Forget the Mathematical Practices</a:t>
            </a:r>
            <a:endParaRPr lang="en-US" dirty="0">
              <a:latin typeface="Calibri" panose="020F0502020204030204" pitchFamily="34" charset="0"/>
            </a:endParaRPr>
          </a:p>
        </p:txBody>
      </p:sp>
      <p:sp>
        <p:nvSpPr>
          <p:cNvPr id="3" name="Content Placeholder 2"/>
          <p:cNvSpPr>
            <a:spLocks noGrp="1"/>
          </p:cNvSpPr>
          <p:nvPr>
            <p:ph idx="1"/>
          </p:nvPr>
        </p:nvSpPr>
        <p:spPr>
          <a:xfrm>
            <a:off x="533400" y="2209800"/>
            <a:ext cx="7772400" cy="4525963"/>
          </a:xfrm>
        </p:spPr>
        <p:txBody>
          <a:bodyPr/>
          <a:lstStyle/>
          <a:p>
            <a:pPr marL="0" indent="0">
              <a:buNone/>
            </a:pPr>
            <a:r>
              <a:rPr lang="en-US" dirty="0" smtClean="0"/>
              <a:t>Natural fit with the Career Ready Practices</a:t>
            </a:r>
          </a:p>
          <a:p>
            <a:pPr marL="0" indent="0">
              <a:buNone/>
            </a:pPr>
            <a:endParaRPr lang="en-US" dirty="0"/>
          </a:p>
          <a:p>
            <a:pPr marL="0" indent="0">
              <a:buNone/>
            </a:pPr>
            <a:r>
              <a:rPr lang="en-US" dirty="0" smtClean="0"/>
              <a:t>Look for connections</a:t>
            </a:r>
            <a:endParaRPr lang="en-US"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64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194" y="4724400"/>
            <a:ext cx="2466975" cy="1847850"/>
          </a:xfrm>
          <a:prstGeom prst="rect">
            <a:avLst/>
          </a:prstGeom>
        </p:spPr>
      </p:pic>
    </p:spTree>
    <p:extLst>
      <p:ext uri="{BB962C8B-B14F-4D97-AF65-F5344CB8AC3E}">
        <p14:creationId xmlns:p14="http://schemas.microsoft.com/office/powerpoint/2010/main" val="28221701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a:xfrm>
            <a:off x="304800" y="2133600"/>
            <a:ext cx="7924800" cy="2743200"/>
          </a:xfrm>
        </p:spPr>
        <p:txBody>
          <a:bodyPr/>
          <a:lstStyle/>
          <a:p>
            <a:pPr marL="0" indent="0" algn="ctr">
              <a:buNone/>
            </a:pPr>
            <a:r>
              <a:rPr lang="en-US" b="1" dirty="0" smtClean="0"/>
              <a:t>Deborah Riddle</a:t>
            </a:r>
          </a:p>
          <a:p>
            <a:pPr marL="0" indent="0" algn="ctr">
              <a:buNone/>
            </a:pPr>
            <a:r>
              <a:rPr lang="en-US" sz="2800" dirty="0" smtClean="0"/>
              <a:t>Math Content Specialist</a:t>
            </a:r>
          </a:p>
          <a:p>
            <a:pPr marL="0" indent="0" algn="ctr">
              <a:buNone/>
            </a:pPr>
            <a:r>
              <a:rPr lang="en-US" sz="2800" dirty="0"/>
              <a:t>d</a:t>
            </a:r>
            <a:r>
              <a:rPr lang="en-US" sz="2800" dirty="0" smtClean="0"/>
              <a:t>eborah.riddle@alaska.gov</a:t>
            </a:r>
          </a:p>
          <a:p>
            <a:pPr marL="0" indent="0" algn="ctr">
              <a:buNone/>
            </a:pPr>
            <a:r>
              <a:rPr lang="en-US" sz="2800" dirty="0" smtClean="0"/>
              <a:t>907-465-3758</a:t>
            </a:r>
            <a:endParaRPr lang="en-US" sz="2800" dirty="0"/>
          </a:p>
        </p:txBody>
      </p:sp>
      <p:sp>
        <p:nvSpPr>
          <p:cNvPr id="4" name="Slide Number Placeholder 3"/>
          <p:cNvSpPr>
            <a:spLocks noGrp="1"/>
          </p:cNvSpPr>
          <p:nvPr>
            <p:ph type="sldNum" sz="quarter" idx="12"/>
          </p:nvPr>
        </p:nvSpPr>
        <p:spPr/>
        <p:txBody>
          <a:bodyPr/>
          <a:lstStyle/>
          <a:p>
            <a:pPr algn="ctr"/>
            <a:fld id="{4C0DCE1E-8A6A-4DD0-9C7E-0A30779B2309}" type="slidenum">
              <a:rPr lang="en-US" smtClean="0"/>
              <a:pPr algn="ctr"/>
              <a:t>65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114800"/>
            <a:ext cx="2143125" cy="2143125"/>
          </a:xfrm>
          <a:prstGeom prst="rect">
            <a:avLst/>
          </a:prstGeom>
        </p:spPr>
      </p:pic>
    </p:spTree>
    <p:extLst>
      <p:ext uri="{BB962C8B-B14F-4D97-AF65-F5344CB8AC3E}">
        <p14:creationId xmlns:p14="http://schemas.microsoft.com/office/powerpoint/2010/main" val="4055059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05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10670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AutoShape 11"/>
          <p:cNvSpPr>
            <a:spLocks noChangeArrowheads="1"/>
          </p:cNvSpPr>
          <p:nvPr/>
        </p:nvSpPr>
        <p:spPr bwMode="auto">
          <a:xfrm>
            <a:off x="228600" y="1101725"/>
            <a:ext cx="2667000" cy="5559425"/>
          </a:xfrm>
          <a:prstGeom prst="roundRect">
            <a:avLst>
              <a:gd name="adj" fmla="val 16667"/>
            </a:avLst>
          </a:prstGeom>
          <a:solidFill>
            <a:schemeClr val="accent1">
              <a:lumMod val="50000"/>
            </a:schemeClr>
          </a:solidFill>
          <a:ln w="9525">
            <a:solidFill>
              <a:srgbClr val="000000"/>
            </a:solidFill>
            <a:round/>
            <a:headEnd/>
            <a:tailEnd/>
          </a:ln>
        </p:spPr>
        <p:txBody>
          <a:bodyPr upright="1"/>
          <a:lstStyle/>
          <a:p>
            <a:pPr algn="ctr" fontAlgn="base">
              <a:lnSpc>
                <a:spcPct val="115000"/>
              </a:lnSpc>
              <a:defRPr/>
            </a:pPr>
            <a:r>
              <a:rPr lang="en-US" sz="2000" b="1" dirty="0">
                <a:solidFill>
                  <a:prstClr val="white"/>
                </a:solidFill>
                <a:ea typeface="Times New Roman"/>
                <a:cs typeface="Times New Roman"/>
              </a:rPr>
              <a:t>10 Anchor Standards</a:t>
            </a:r>
            <a:r>
              <a:rPr lang="en-US" sz="2400" b="1" dirty="0">
                <a:solidFill>
                  <a:prstClr val="white"/>
                </a:solidFill>
                <a:ea typeface="Times New Roman"/>
                <a:cs typeface="Times New Roman"/>
              </a:rPr>
              <a:t> </a:t>
            </a:r>
            <a:r>
              <a:rPr lang="en-US" sz="1400" b="1" dirty="0">
                <a:solidFill>
                  <a:prstClr val="white"/>
                </a:solidFill>
                <a:ea typeface="Times New Roman"/>
                <a:cs typeface="Times New Roman"/>
              </a:rPr>
              <a:t>Arranged in 4 strands</a:t>
            </a:r>
            <a:endParaRPr lang="en-US" dirty="0">
              <a:solidFill>
                <a:prstClr val="white"/>
              </a:solidFill>
              <a:ea typeface="Times New Roman"/>
              <a:cs typeface="Times New Roman"/>
            </a:endParaRPr>
          </a:p>
          <a:p>
            <a:pPr marL="342900" indent="-342900" fontAlgn="base">
              <a:lnSpc>
                <a:spcPct val="115000"/>
              </a:lnSpc>
              <a:buFont typeface="Symbol"/>
              <a:buChar char=""/>
              <a:defRPr/>
            </a:pPr>
            <a:r>
              <a:rPr lang="en-US" sz="1600" b="1" dirty="0">
                <a:solidFill>
                  <a:prstClr val="white"/>
                </a:solidFill>
                <a:ea typeface="Times New Roman"/>
                <a:cs typeface="Times New Roman"/>
              </a:rPr>
              <a:t>Key Ideas and Details</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1.</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2.</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3.</a:t>
            </a:r>
            <a:endParaRPr lang="en-US" sz="1400" dirty="0">
              <a:solidFill>
                <a:prstClr val="white"/>
              </a:solidFill>
              <a:ea typeface="Times New Roman"/>
              <a:cs typeface="Times New Roman"/>
            </a:endParaRPr>
          </a:p>
          <a:p>
            <a:pPr marL="342900" indent="-342900" fontAlgn="base">
              <a:lnSpc>
                <a:spcPct val="115000"/>
              </a:lnSpc>
              <a:buFont typeface="Symbol"/>
              <a:buChar char=""/>
              <a:defRPr/>
            </a:pPr>
            <a:r>
              <a:rPr lang="en-US" sz="1600" b="1" dirty="0">
                <a:solidFill>
                  <a:prstClr val="white"/>
                </a:solidFill>
                <a:ea typeface="Times New Roman"/>
                <a:cs typeface="Times New Roman"/>
              </a:rPr>
              <a:t>Craft and Structure </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4.</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5.</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6.</a:t>
            </a:r>
          </a:p>
          <a:p>
            <a:pPr marL="342900" indent="-342900" fontAlgn="base">
              <a:lnSpc>
                <a:spcPct val="115000"/>
              </a:lnSpc>
              <a:buFont typeface="Symbol"/>
              <a:buChar char=""/>
              <a:defRPr/>
            </a:pPr>
            <a:r>
              <a:rPr lang="en-US" sz="1600" b="1" dirty="0">
                <a:solidFill>
                  <a:prstClr val="white"/>
                </a:solidFill>
                <a:ea typeface="Times New Roman"/>
                <a:cs typeface="Times New Roman"/>
              </a:rPr>
              <a:t>Integration of Knowledge and Ideas </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7.</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8.</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9.</a:t>
            </a:r>
            <a:endParaRPr lang="en-US" sz="1400" dirty="0">
              <a:solidFill>
                <a:prstClr val="white"/>
              </a:solidFill>
              <a:ea typeface="Times New Roman"/>
              <a:cs typeface="Times New Roman"/>
            </a:endParaRPr>
          </a:p>
          <a:p>
            <a:pPr marL="342900" indent="-342900" fontAlgn="base">
              <a:lnSpc>
                <a:spcPct val="115000"/>
              </a:lnSpc>
              <a:buFont typeface="Symbol"/>
              <a:buChar char=""/>
              <a:defRPr/>
            </a:pPr>
            <a:r>
              <a:rPr lang="en-US" sz="1600" b="1" dirty="0">
                <a:solidFill>
                  <a:prstClr val="white"/>
                </a:solidFill>
                <a:ea typeface="Times New Roman"/>
                <a:cs typeface="Times New Roman"/>
              </a:rPr>
              <a:t>Range of Reading and Level of Text Complexity</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10.</a:t>
            </a:r>
            <a:endParaRPr lang="en-US" sz="1400" dirty="0">
              <a:solidFill>
                <a:prstClr val="white"/>
              </a:solidFill>
              <a:ea typeface="Times New Roman"/>
              <a:cs typeface="Times New Roman"/>
            </a:endParaRPr>
          </a:p>
          <a:p>
            <a:pPr fontAlgn="base">
              <a:lnSpc>
                <a:spcPct val="115000"/>
              </a:lnSpc>
              <a:defRPr/>
            </a:pPr>
            <a:r>
              <a:rPr lang="en-US" sz="1400" b="1" dirty="0">
                <a:solidFill>
                  <a:prstClr val="black"/>
                </a:solidFill>
                <a:ea typeface="Times New Roman"/>
                <a:cs typeface="Times New Roman"/>
              </a:rPr>
              <a:t> </a:t>
            </a:r>
            <a:endParaRPr lang="en-US" sz="1100" dirty="0">
              <a:solidFill>
                <a:prstClr val="black"/>
              </a:solidFill>
              <a:ea typeface="Times New Roman"/>
              <a:cs typeface="Times New Roman"/>
            </a:endParaRPr>
          </a:p>
          <a:p>
            <a:pPr algn="ctr" fontAlgn="base">
              <a:lnSpc>
                <a:spcPct val="115000"/>
              </a:lnSpc>
              <a:spcAft>
                <a:spcPts val="1000"/>
              </a:spcAft>
              <a:defRPr/>
            </a:pPr>
            <a:r>
              <a:rPr lang="en-US" sz="1400" b="1" dirty="0">
                <a:solidFill>
                  <a:prstClr val="black"/>
                </a:solidFill>
                <a:ea typeface="Times New Roman"/>
                <a:cs typeface="Times New Roman"/>
              </a:rPr>
              <a:t> </a:t>
            </a:r>
            <a:endParaRPr lang="en-US" sz="1100" dirty="0">
              <a:solidFill>
                <a:prstClr val="black"/>
              </a:solidFill>
              <a:ea typeface="Times New Roman"/>
              <a:cs typeface="Times New Roman"/>
            </a:endParaRPr>
          </a:p>
        </p:txBody>
      </p:sp>
      <p:sp>
        <p:nvSpPr>
          <p:cNvPr id="15" name="TextBox 14"/>
          <p:cNvSpPr txBox="1"/>
          <p:nvPr/>
        </p:nvSpPr>
        <p:spPr>
          <a:xfrm>
            <a:off x="252413" y="152400"/>
            <a:ext cx="2490787" cy="923925"/>
          </a:xfrm>
          <a:prstGeom prst="rect">
            <a:avLst/>
          </a:prstGeom>
          <a:noFill/>
        </p:spPr>
        <p:txBody>
          <a:bodyPr>
            <a:spAutoFit/>
          </a:bodyPr>
          <a:lstStyle/>
          <a:p>
            <a:pPr algn="ctr" fontAlgn="base">
              <a:spcBef>
                <a:spcPct val="0"/>
              </a:spcBef>
              <a:spcAft>
                <a:spcPct val="0"/>
              </a:spcAft>
              <a:defRPr/>
            </a:pPr>
            <a:r>
              <a:rPr lang="en-US" sz="2000" b="1" dirty="0">
                <a:solidFill>
                  <a:prstClr val="black"/>
                </a:solidFill>
                <a:latin typeface="Cambria"/>
              </a:rPr>
              <a:t>Reading</a:t>
            </a:r>
          </a:p>
          <a:p>
            <a:pPr algn="ctr" fontAlgn="base">
              <a:spcBef>
                <a:spcPct val="0"/>
              </a:spcBef>
              <a:spcAft>
                <a:spcPct val="0"/>
              </a:spcAft>
              <a:defRPr/>
            </a:pPr>
            <a:r>
              <a:rPr lang="en-US" dirty="0">
                <a:solidFill>
                  <a:prstClr val="black"/>
                </a:solidFill>
                <a:latin typeface="Cambria"/>
              </a:rPr>
              <a:t> </a:t>
            </a:r>
            <a:r>
              <a:rPr lang="en-US" sz="1600" dirty="0">
                <a:solidFill>
                  <a:prstClr val="black"/>
                </a:solidFill>
                <a:latin typeface="Cambria"/>
              </a:rPr>
              <a:t>Literature and Informational Text</a:t>
            </a:r>
          </a:p>
        </p:txBody>
      </p:sp>
      <p:sp>
        <p:nvSpPr>
          <p:cNvPr id="11" name="AutoShape 16"/>
          <p:cNvSpPr>
            <a:spLocks noChangeArrowheads="1"/>
          </p:cNvSpPr>
          <p:nvPr/>
        </p:nvSpPr>
        <p:spPr bwMode="auto">
          <a:xfrm>
            <a:off x="6019800" y="1143000"/>
            <a:ext cx="2757488" cy="5559425"/>
          </a:xfrm>
          <a:prstGeom prst="roundRect">
            <a:avLst>
              <a:gd name="adj" fmla="val 16667"/>
            </a:avLst>
          </a:prstGeom>
          <a:solidFill>
            <a:schemeClr val="accent1">
              <a:lumMod val="50000"/>
            </a:schemeClr>
          </a:solidFill>
          <a:ln w="9525">
            <a:solidFill>
              <a:srgbClr val="000000"/>
            </a:solidFill>
            <a:round/>
            <a:headEnd/>
            <a:tailEnd/>
          </a:ln>
        </p:spPr>
        <p:txBody>
          <a:bodyPr upright="1"/>
          <a:lstStyle/>
          <a:p>
            <a:pPr algn="ctr" fontAlgn="base">
              <a:lnSpc>
                <a:spcPct val="115000"/>
              </a:lnSpc>
              <a:defRPr/>
            </a:pPr>
            <a:r>
              <a:rPr lang="en-US" sz="2000" b="1" dirty="0">
                <a:solidFill>
                  <a:prstClr val="white"/>
                </a:solidFill>
                <a:ea typeface="Times New Roman"/>
                <a:cs typeface="Times New Roman"/>
              </a:rPr>
              <a:t>10 Anchor Standards </a:t>
            </a:r>
            <a:r>
              <a:rPr lang="en-US" dirty="0">
                <a:solidFill>
                  <a:prstClr val="white"/>
                </a:solidFill>
                <a:ea typeface="Times New Roman"/>
                <a:cs typeface="Times New Roman"/>
              </a:rPr>
              <a:t>Arranged in 4 </a:t>
            </a:r>
            <a:r>
              <a:rPr lang="en-US" dirty="0" smtClean="0">
                <a:solidFill>
                  <a:prstClr val="white"/>
                </a:solidFill>
                <a:ea typeface="Times New Roman"/>
                <a:cs typeface="Times New Roman"/>
              </a:rPr>
              <a:t>strands</a:t>
            </a:r>
            <a:endParaRPr lang="en-US" dirty="0">
              <a:solidFill>
                <a:prstClr val="white"/>
              </a:solidFill>
              <a:ea typeface="Times New Roman"/>
              <a:cs typeface="Times New Roman"/>
            </a:endParaRPr>
          </a:p>
          <a:p>
            <a:pPr marL="342900" indent="-342900" fontAlgn="base">
              <a:lnSpc>
                <a:spcPct val="115000"/>
              </a:lnSpc>
              <a:buFont typeface="Symbol"/>
              <a:buChar char=""/>
              <a:defRPr/>
            </a:pPr>
            <a:r>
              <a:rPr lang="en-US" sz="1600" b="1" dirty="0">
                <a:solidFill>
                  <a:prstClr val="white"/>
                </a:solidFill>
                <a:ea typeface="Times New Roman"/>
                <a:cs typeface="Times New Roman"/>
              </a:rPr>
              <a:t>Text Types and Purpose</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1.</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2.</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3.</a:t>
            </a:r>
            <a:endParaRPr lang="en-US" sz="2400" dirty="0">
              <a:solidFill>
                <a:prstClr val="white"/>
              </a:solidFill>
              <a:ea typeface="Times New Roman"/>
              <a:cs typeface="Times New Roman"/>
            </a:endParaRPr>
          </a:p>
          <a:p>
            <a:pPr marL="342900" indent="-342900" fontAlgn="base">
              <a:lnSpc>
                <a:spcPct val="115000"/>
              </a:lnSpc>
              <a:buFont typeface="Symbol"/>
              <a:buChar char=""/>
              <a:defRPr/>
            </a:pPr>
            <a:r>
              <a:rPr lang="en-US" sz="1600" b="1" dirty="0">
                <a:solidFill>
                  <a:prstClr val="white"/>
                </a:solidFill>
                <a:ea typeface="Times New Roman"/>
                <a:cs typeface="Times New Roman"/>
              </a:rPr>
              <a:t>Production and Distribution of Writing </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4.</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5.</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6.</a:t>
            </a:r>
            <a:endParaRPr lang="en-US" sz="2400" dirty="0">
              <a:solidFill>
                <a:prstClr val="white"/>
              </a:solidFill>
              <a:ea typeface="Times New Roman"/>
              <a:cs typeface="Times New Roman"/>
            </a:endParaRPr>
          </a:p>
          <a:p>
            <a:pPr marL="342900" indent="-342900" fontAlgn="base">
              <a:lnSpc>
                <a:spcPct val="115000"/>
              </a:lnSpc>
              <a:buFont typeface="Symbol"/>
              <a:buChar char=""/>
              <a:defRPr/>
            </a:pPr>
            <a:r>
              <a:rPr lang="en-US" sz="1600" b="1" dirty="0">
                <a:solidFill>
                  <a:prstClr val="white"/>
                </a:solidFill>
                <a:ea typeface="Times New Roman"/>
                <a:cs typeface="Times New Roman"/>
              </a:rPr>
              <a:t>Research to Build and Present Knowledge</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7.</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8.</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9.</a:t>
            </a:r>
          </a:p>
          <a:p>
            <a:pPr marL="342900" indent="-342900" fontAlgn="base">
              <a:lnSpc>
                <a:spcPct val="115000"/>
              </a:lnSpc>
              <a:buFont typeface="Symbol"/>
              <a:buChar char=""/>
              <a:defRPr/>
            </a:pPr>
            <a:r>
              <a:rPr lang="en-US" sz="1600" b="1" dirty="0">
                <a:solidFill>
                  <a:prstClr val="white"/>
                </a:solidFill>
                <a:ea typeface="Times New Roman"/>
                <a:cs typeface="Times New Roman"/>
              </a:rPr>
              <a:t>Range of Writing</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10.</a:t>
            </a:r>
            <a:endParaRPr lang="en-US" sz="1400" dirty="0">
              <a:solidFill>
                <a:prstClr val="white"/>
              </a:solidFill>
              <a:ea typeface="Times New Roman"/>
              <a:cs typeface="Times New Roman"/>
            </a:endParaRPr>
          </a:p>
          <a:p>
            <a:pPr fontAlgn="base">
              <a:lnSpc>
                <a:spcPct val="115000"/>
              </a:lnSpc>
              <a:defRPr/>
            </a:pPr>
            <a:r>
              <a:rPr lang="en-US" sz="1000" b="1" dirty="0">
                <a:solidFill>
                  <a:prstClr val="black"/>
                </a:solidFill>
                <a:ea typeface="Times New Roman"/>
                <a:cs typeface="Times New Roman"/>
              </a:rPr>
              <a:t> </a:t>
            </a:r>
            <a:endParaRPr lang="en-US" sz="1100" dirty="0">
              <a:solidFill>
                <a:prstClr val="black"/>
              </a:solidFill>
              <a:ea typeface="Times New Roman"/>
              <a:cs typeface="Times New Roman"/>
            </a:endParaRPr>
          </a:p>
          <a:p>
            <a:pPr fontAlgn="base">
              <a:lnSpc>
                <a:spcPct val="115000"/>
              </a:lnSpc>
              <a:spcAft>
                <a:spcPts val="1000"/>
              </a:spcAft>
              <a:defRPr/>
            </a:pPr>
            <a:r>
              <a:rPr lang="en-US" sz="1100" b="1" dirty="0">
                <a:solidFill>
                  <a:prstClr val="black"/>
                </a:solidFill>
                <a:ea typeface="Times New Roman"/>
                <a:cs typeface="Times New Roman"/>
              </a:rPr>
              <a:t> </a:t>
            </a:r>
            <a:endParaRPr lang="en-US" sz="1100" dirty="0">
              <a:solidFill>
                <a:prstClr val="black"/>
              </a:solidFill>
              <a:ea typeface="Times New Roman"/>
              <a:cs typeface="Times New Roman"/>
            </a:endParaRPr>
          </a:p>
        </p:txBody>
      </p:sp>
      <p:sp>
        <p:nvSpPr>
          <p:cNvPr id="12" name="AutoShape 11"/>
          <p:cNvSpPr>
            <a:spLocks noChangeArrowheads="1"/>
          </p:cNvSpPr>
          <p:nvPr/>
        </p:nvSpPr>
        <p:spPr bwMode="auto">
          <a:xfrm>
            <a:off x="3276600" y="1066800"/>
            <a:ext cx="2514600" cy="5559425"/>
          </a:xfrm>
          <a:prstGeom prst="roundRect">
            <a:avLst>
              <a:gd name="adj" fmla="val 16667"/>
            </a:avLst>
          </a:prstGeom>
          <a:solidFill>
            <a:schemeClr val="accent1">
              <a:lumMod val="50000"/>
            </a:schemeClr>
          </a:solidFill>
          <a:ln w="9525">
            <a:solidFill>
              <a:srgbClr val="000000"/>
            </a:solidFill>
            <a:round/>
            <a:headEnd/>
            <a:tailEnd/>
          </a:ln>
        </p:spPr>
        <p:txBody>
          <a:bodyPr upright="1"/>
          <a:lstStyle/>
          <a:p>
            <a:pPr algn="ctr" fontAlgn="base">
              <a:lnSpc>
                <a:spcPct val="115000"/>
              </a:lnSpc>
              <a:defRPr/>
            </a:pPr>
            <a:r>
              <a:rPr lang="en-US" sz="2000" b="1" dirty="0" smtClean="0">
                <a:solidFill>
                  <a:prstClr val="white"/>
                </a:solidFill>
                <a:ea typeface="Times New Roman"/>
                <a:cs typeface="Times New Roman"/>
              </a:rPr>
              <a:t>Arranged </a:t>
            </a:r>
            <a:r>
              <a:rPr lang="en-US" sz="2000" b="1" dirty="0">
                <a:solidFill>
                  <a:prstClr val="white"/>
                </a:solidFill>
                <a:ea typeface="Times New Roman"/>
                <a:cs typeface="Times New Roman"/>
              </a:rPr>
              <a:t>in 4 s</a:t>
            </a:r>
            <a:r>
              <a:rPr lang="en-US" sz="2000" b="1" dirty="0" smtClean="0">
                <a:solidFill>
                  <a:prstClr val="white"/>
                </a:solidFill>
                <a:ea typeface="Times New Roman"/>
                <a:cs typeface="Times New Roman"/>
              </a:rPr>
              <a:t>trands</a:t>
            </a:r>
            <a:endParaRPr lang="en-US" sz="2800" dirty="0">
              <a:solidFill>
                <a:prstClr val="white"/>
              </a:solidFill>
              <a:ea typeface="Times New Roman"/>
              <a:cs typeface="Times New Roman"/>
            </a:endParaRPr>
          </a:p>
          <a:p>
            <a:pPr marL="342900" indent="-342900" fontAlgn="base">
              <a:lnSpc>
                <a:spcPct val="115000"/>
              </a:lnSpc>
              <a:buFont typeface="Symbol"/>
              <a:buChar char=""/>
              <a:defRPr/>
            </a:pPr>
            <a:r>
              <a:rPr lang="en-US" sz="1600" b="1" dirty="0">
                <a:solidFill>
                  <a:prstClr val="white"/>
                </a:solidFill>
                <a:ea typeface="Times New Roman"/>
                <a:cs typeface="Times New Roman"/>
              </a:rPr>
              <a:t>Print Concept</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1.</a:t>
            </a:r>
          </a:p>
          <a:p>
            <a:pPr marL="342900" indent="-342900" fontAlgn="base">
              <a:lnSpc>
                <a:spcPct val="115000"/>
              </a:lnSpc>
              <a:buFont typeface="Symbol"/>
              <a:buChar char=""/>
              <a:defRPr/>
            </a:pPr>
            <a:r>
              <a:rPr lang="en-US" sz="1600" b="1" dirty="0">
                <a:solidFill>
                  <a:prstClr val="white"/>
                </a:solidFill>
                <a:ea typeface="Times New Roman"/>
                <a:cs typeface="Times New Roman"/>
              </a:rPr>
              <a:t>Phonological Awareness</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2.</a:t>
            </a:r>
            <a:endParaRPr lang="en-US" sz="1400" dirty="0">
              <a:solidFill>
                <a:prstClr val="white"/>
              </a:solidFill>
              <a:ea typeface="Times New Roman"/>
              <a:cs typeface="Times New Roman"/>
            </a:endParaRPr>
          </a:p>
          <a:p>
            <a:pPr marL="342900" indent="-342900" fontAlgn="base">
              <a:lnSpc>
                <a:spcPct val="115000"/>
              </a:lnSpc>
              <a:buFont typeface="Symbol"/>
              <a:buChar char=""/>
              <a:defRPr/>
            </a:pPr>
            <a:r>
              <a:rPr lang="en-US" sz="1600" b="1" dirty="0">
                <a:solidFill>
                  <a:prstClr val="white"/>
                </a:solidFill>
                <a:ea typeface="Times New Roman"/>
                <a:cs typeface="Times New Roman"/>
              </a:rPr>
              <a:t>Phonics and Word Recognition </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3.</a:t>
            </a:r>
          </a:p>
          <a:p>
            <a:pPr marL="342900" indent="-342900" fontAlgn="base">
              <a:lnSpc>
                <a:spcPct val="115000"/>
              </a:lnSpc>
              <a:buFont typeface="Symbol"/>
              <a:buChar char=""/>
              <a:defRPr/>
            </a:pPr>
            <a:r>
              <a:rPr lang="en-US" sz="1600" b="1" dirty="0">
                <a:solidFill>
                  <a:prstClr val="white"/>
                </a:solidFill>
                <a:ea typeface="Times New Roman"/>
                <a:cs typeface="Times New Roman"/>
              </a:rPr>
              <a:t>Fluency</a:t>
            </a:r>
          </a:p>
          <a:p>
            <a:pPr marL="800100" lvl="1" indent="-342900" fontAlgn="base">
              <a:lnSpc>
                <a:spcPct val="115000"/>
              </a:lnSpc>
              <a:spcBef>
                <a:spcPct val="0"/>
              </a:spcBef>
              <a:spcAft>
                <a:spcPct val="0"/>
              </a:spcAft>
              <a:buFont typeface="Symbol"/>
              <a:buChar char=""/>
              <a:defRPr/>
            </a:pPr>
            <a:r>
              <a:rPr lang="en-US" sz="1400" b="1" dirty="0">
                <a:solidFill>
                  <a:prstClr val="white"/>
                </a:solidFill>
                <a:ea typeface="Times New Roman"/>
                <a:cs typeface="Times New Roman"/>
              </a:rPr>
              <a:t>4.</a:t>
            </a:r>
            <a:endParaRPr lang="en-US" sz="1400" dirty="0">
              <a:solidFill>
                <a:prstClr val="white"/>
              </a:solidFill>
              <a:ea typeface="Times New Roman"/>
              <a:cs typeface="Times New Roman"/>
            </a:endParaRPr>
          </a:p>
          <a:p>
            <a:pPr fontAlgn="base">
              <a:lnSpc>
                <a:spcPct val="115000"/>
              </a:lnSpc>
              <a:defRPr/>
            </a:pPr>
            <a:r>
              <a:rPr lang="en-US" sz="1400" b="1" dirty="0">
                <a:solidFill>
                  <a:prstClr val="black"/>
                </a:solidFill>
                <a:ea typeface="Times New Roman"/>
                <a:cs typeface="Times New Roman"/>
              </a:rPr>
              <a:t> </a:t>
            </a:r>
            <a:endParaRPr lang="en-US" sz="1100" dirty="0">
              <a:solidFill>
                <a:prstClr val="black"/>
              </a:solidFill>
              <a:ea typeface="Times New Roman"/>
              <a:cs typeface="Times New Roman"/>
            </a:endParaRPr>
          </a:p>
          <a:p>
            <a:pPr algn="ctr" fontAlgn="base">
              <a:lnSpc>
                <a:spcPct val="115000"/>
              </a:lnSpc>
              <a:spcAft>
                <a:spcPts val="1000"/>
              </a:spcAft>
              <a:defRPr/>
            </a:pPr>
            <a:r>
              <a:rPr lang="en-US" sz="1400" b="1" dirty="0">
                <a:solidFill>
                  <a:prstClr val="black"/>
                </a:solidFill>
                <a:ea typeface="Times New Roman"/>
                <a:cs typeface="Times New Roman"/>
              </a:rPr>
              <a:t> </a:t>
            </a:r>
            <a:endParaRPr lang="en-US" sz="1100" dirty="0">
              <a:solidFill>
                <a:prstClr val="black"/>
              </a:solidFill>
              <a:ea typeface="Times New Roman"/>
              <a:cs typeface="Times New Roman"/>
            </a:endParaRPr>
          </a:p>
        </p:txBody>
      </p:sp>
      <p:sp>
        <p:nvSpPr>
          <p:cNvPr id="13" name="TextBox 12"/>
          <p:cNvSpPr txBox="1"/>
          <p:nvPr/>
        </p:nvSpPr>
        <p:spPr>
          <a:xfrm>
            <a:off x="2971800" y="268288"/>
            <a:ext cx="2490787" cy="708025"/>
          </a:xfrm>
          <a:prstGeom prst="rect">
            <a:avLst/>
          </a:prstGeom>
          <a:noFill/>
        </p:spPr>
        <p:txBody>
          <a:bodyPr>
            <a:spAutoFit/>
          </a:bodyPr>
          <a:lstStyle/>
          <a:p>
            <a:pPr algn="ctr" fontAlgn="base">
              <a:spcBef>
                <a:spcPct val="0"/>
              </a:spcBef>
              <a:spcAft>
                <a:spcPct val="0"/>
              </a:spcAft>
              <a:defRPr/>
            </a:pPr>
            <a:r>
              <a:rPr lang="en-US" sz="2000" b="1" dirty="0">
                <a:solidFill>
                  <a:prstClr val="black"/>
                </a:solidFill>
                <a:latin typeface="Cambria"/>
              </a:rPr>
              <a:t>Reading</a:t>
            </a:r>
          </a:p>
          <a:p>
            <a:pPr algn="ctr" fontAlgn="base">
              <a:spcBef>
                <a:spcPct val="0"/>
              </a:spcBef>
              <a:spcAft>
                <a:spcPct val="0"/>
              </a:spcAft>
              <a:defRPr/>
            </a:pPr>
            <a:r>
              <a:rPr lang="en-US" sz="2000" b="1" dirty="0">
                <a:solidFill>
                  <a:prstClr val="black"/>
                </a:solidFill>
                <a:latin typeface="Cambria"/>
              </a:rPr>
              <a:t> </a:t>
            </a:r>
            <a:r>
              <a:rPr lang="en-US" sz="1600" dirty="0">
                <a:solidFill>
                  <a:prstClr val="black"/>
                </a:solidFill>
                <a:latin typeface="Cambria"/>
              </a:rPr>
              <a:t>Foundational</a:t>
            </a:r>
            <a:r>
              <a:rPr lang="en-US" dirty="0">
                <a:solidFill>
                  <a:prstClr val="black"/>
                </a:solidFill>
                <a:latin typeface="Cambria"/>
              </a:rPr>
              <a:t> </a:t>
            </a:r>
            <a:r>
              <a:rPr lang="en-US" sz="1600" dirty="0">
                <a:solidFill>
                  <a:prstClr val="black"/>
                </a:solidFill>
                <a:latin typeface="Cambria"/>
              </a:rPr>
              <a:t>Skills</a:t>
            </a:r>
          </a:p>
        </p:txBody>
      </p:sp>
      <p:sp>
        <p:nvSpPr>
          <p:cNvPr id="16" name="TextBox 15"/>
          <p:cNvSpPr txBox="1"/>
          <p:nvPr/>
        </p:nvSpPr>
        <p:spPr>
          <a:xfrm>
            <a:off x="5943600" y="232833"/>
            <a:ext cx="2757488" cy="400050"/>
          </a:xfrm>
          <a:prstGeom prst="rect">
            <a:avLst/>
          </a:prstGeom>
          <a:noFill/>
        </p:spPr>
        <p:txBody>
          <a:bodyPr>
            <a:spAutoFit/>
          </a:bodyPr>
          <a:lstStyle/>
          <a:p>
            <a:pPr algn="ctr" fontAlgn="base">
              <a:spcBef>
                <a:spcPct val="0"/>
              </a:spcBef>
              <a:spcAft>
                <a:spcPct val="0"/>
              </a:spcAft>
              <a:defRPr/>
            </a:pPr>
            <a:r>
              <a:rPr lang="en-US" sz="2000" b="1" dirty="0">
                <a:solidFill>
                  <a:prstClr val="black"/>
                </a:solidFill>
                <a:latin typeface="Cambria"/>
              </a:rPr>
              <a:t>Writing</a:t>
            </a:r>
          </a:p>
        </p:txBody>
      </p:sp>
    </p:spTree>
    <p:extLst>
      <p:ext uri="{BB962C8B-B14F-4D97-AF65-F5344CB8AC3E}">
        <p14:creationId xmlns:p14="http://schemas.microsoft.com/office/powerpoint/2010/main" val="1327225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extBox 11"/>
          <p:cNvSpPr txBox="1">
            <a:spLocks noChangeArrowheads="1"/>
          </p:cNvSpPr>
          <p:nvPr/>
        </p:nvSpPr>
        <p:spPr bwMode="auto">
          <a:xfrm>
            <a:off x="914400" y="3810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algn="ctr" eaLnBrk="1" fontAlgn="base" hangingPunct="1">
              <a:spcBef>
                <a:spcPct val="0"/>
              </a:spcBef>
              <a:spcAft>
                <a:spcPct val="0"/>
              </a:spcAft>
              <a:buClrTx/>
              <a:buFontTx/>
              <a:buNone/>
            </a:pPr>
            <a:r>
              <a:rPr lang="en-US" altLang="en-US" sz="2000" b="1" smtClean="0">
                <a:solidFill>
                  <a:srgbClr val="000000"/>
                </a:solidFill>
                <a:latin typeface="Cambria" pitchFamily="18" charset="0"/>
              </a:rPr>
              <a:t>Speaking and Listening</a:t>
            </a:r>
          </a:p>
        </p:txBody>
      </p:sp>
      <p:sp>
        <p:nvSpPr>
          <p:cNvPr id="13" name="AutoShape 13"/>
          <p:cNvSpPr>
            <a:spLocks noChangeArrowheads="1"/>
          </p:cNvSpPr>
          <p:nvPr/>
        </p:nvSpPr>
        <p:spPr bwMode="auto">
          <a:xfrm>
            <a:off x="914400" y="1295400"/>
            <a:ext cx="2590800" cy="4781550"/>
          </a:xfrm>
          <a:prstGeom prst="roundRect">
            <a:avLst>
              <a:gd name="adj" fmla="val 16667"/>
            </a:avLst>
          </a:prstGeom>
          <a:solidFill>
            <a:schemeClr val="accent1">
              <a:lumMod val="50000"/>
            </a:schemeClr>
          </a:solidFill>
          <a:ln w="9525">
            <a:solidFill>
              <a:schemeClr val="tx1">
                <a:lumMod val="100000"/>
                <a:lumOff val="0"/>
              </a:schemeClr>
            </a:solidFill>
            <a:round/>
            <a:headEnd/>
            <a:tailEnd/>
          </a:ln>
        </p:spPr>
        <p:txBody>
          <a:bodyPr upright="1"/>
          <a:lstStyle/>
          <a:p>
            <a:pPr algn="ctr">
              <a:lnSpc>
                <a:spcPct val="115000"/>
              </a:lnSpc>
              <a:defRPr/>
            </a:pPr>
            <a:r>
              <a:rPr lang="en-US" sz="2000" b="1" dirty="0">
                <a:solidFill>
                  <a:prstClr val="white"/>
                </a:solidFill>
                <a:ea typeface="Times New Roman"/>
                <a:cs typeface="Times New Roman"/>
              </a:rPr>
              <a:t>6 Anchor Standards </a:t>
            </a:r>
            <a:r>
              <a:rPr lang="en-US" dirty="0">
                <a:solidFill>
                  <a:prstClr val="white"/>
                </a:solidFill>
                <a:ea typeface="Times New Roman"/>
                <a:cs typeface="Times New Roman"/>
              </a:rPr>
              <a:t>Arranged in 2 strands</a:t>
            </a:r>
          </a:p>
          <a:p>
            <a:pPr algn="ctr">
              <a:lnSpc>
                <a:spcPct val="115000"/>
              </a:lnSpc>
              <a:defRPr/>
            </a:pPr>
            <a:endParaRPr lang="en-US" sz="1100" dirty="0">
              <a:solidFill>
                <a:prstClr val="white"/>
              </a:solidFill>
              <a:ea typeface="Times New Roman"/>
              <a:cs typeface="Times New Roman"/>
            </a:endParaRPr>
          </a:p>
          <a:p>
            <a:pPr marL="342900" indent="-342900">
              <a:lnSpc>
                <a:spcPct val="115000"/>
              </a:lnSpc>
              <a:buFont typeface="Symbol"/>
              <a:buChar char=""/>
              <a:defRPr/>
            </a:pPr>
            <a:r>
              <a:rPr lang="en-US" sz="1600" b="1" dirty="0">
                <a:solidFill>
                  <a:prstClr val="white"/>
                </a:solidFill>
                <a:ea typeface="Times New Roman"/>
                <a:cs typeface="Times New Roman"/>
              </a:rPr>
              <a:t>Comprehension and Collaboration</a:t>
            </a:r>
          </a:p>
          <a:p>
            <a:pPr marL="800100" lvl="1" indent="-342900">
              <a:lnSpc>
                <a:spcPct val="115000"/>
              </a:lnSpc>
              <a:buFont typeface="Symbol"/>
              <a:buChar char=""/>
              <a:defRPr/>
            </a:pPr>
            <a:r>
              <a:rPr lang="en-US" sz="1400" b="1" dirty="0">
                <a:solidFill>
                  <a:prstClr val="white"/>
                </a:solidFill>
                <a:ea typeface="Times New Roman"/>
                <a:cs typeface="Times New Roman"/>
              </a:rPr>
              <a:t>1.</a:t>
            </a:r>
          </a:p>
          <a:p>
            <a:pPr marL="800100" lvl="1" indent="-342900">
              <a:lnSpc>
                <a:spcPct val="115000"/>
              </a:lnSpc>
              <a:buFont typeface="Symbol"/>
              <a:buChar char=""/>
              <a:defRPr/>
            </a:pPr>
            <a:r>
              <a:rPr lang="en-US" sz="1400" b="1" dirty="0">
                <a:solidFill>
                  <a:prstClr val="white"/>
                </a:solidFill>
                <a:ea typeface="Times New Roman"/>
                <a:cs typeface="Times New Roman"/>
              </a:rPr>
              <a:t>2.</a:t>
            </a:r>
          </a:p>
          <a:p>
            <a:pPr marL="800100" lvl="1" indent="-342900">
              <a:lnSpc>
                <a:spcPct val="115000"/>
              </a:lnSpc>
              <a:buFont typeface="Symbol"/>
              <a:buChar char=""/>
              <a:defRPr/>
            </a:pPr>
            <a:r>
              <a:rPr lang="en-US" sz="1400" b="1" dirty="0">
                <a:solidFill>
                  <a:prstClr val="white"/>
                </a:solidFill>
                <a:ea typeface="Times New Roman"/>
                <a:cs typeface="Times New Roman"/>
              </a:rPr>
              <a:t>3.</a:t>
            </a:r>
          </a:p>
          <a:p>
            <a:pPr lvl="1">
              <a:lnSpc>
                <a:spcPct val="115000"/>
              </a:lnSpc>
              <a:defRPr/>
            </a:pPr>
            <a:endParaRPr lang="en-US" sz="1400" b="1" dirty="0">
              <a:solidFill>
                <a:prstClr val="white"/>
              </a:solidFill>
              <a:ea typeface="Times New Roman"/>
              <a:cs typeface="Times New Roman"/>
            </a:endParaRPr>
          </a:p>
          <a:p>
            <a:pPr marL="342900" indent="-342900">
              <a:lnSpc>
                <a:spcPct val="115000"/>
              </a:lnSpc>
              <a:buFont typeface="Symbol"/>
              <a:buChar char=""/>
              <a:defRPr/>
            </a:pPr>
            <a:r>
              <a:rPr lang="en-US" sz="1600" b="1" dirty="0">
                <a:solidFill>
                  <a:prstClr val="white"/>
                </a:solidFill>
                <a:ea typeface="Times New Roman"/>
                <a:cs typeface="Times New Roman"/>
              </a:rPr>
              <a:t>Presentation of Knowledge and Ideas</a:t>
            </a:r>
          </a:p>
          <a:p>
            <a:pPr marL="800100" lvl="1" indent="-342900">
              <a:lnSpc>
                <a:spcPct val="115000"/>
              </a:lnSpc>
              <a:buFont typeface="Symbol"/>
              <a:buChar char=""/>
              <a:defRPr/>
            </a:pPr>
            <a:r>
              <a:rPr lang="en-US" sz="1400" b="1" dirty="0">
                <a:solidFill>
                  <a:prstClr val="white"/>
                </a:solidFill>
                <a:ea typeface="Times New Roman"/>
                <a:cs typeface="Times New Roman"/>
              </a:rPr>
              <a:t>4.</a:t>
            </a:r>
          </a:p>
          <a:p>
            <a:pPr marL="800100" lvl="1" indent="-342900">
              <a:lnSpc>
                <a:spcPct val="115000"/>
              </a:lnSpc>
              <a:buFont typeface="Symbol"/>
              <a:buChar char=""/>
              <a:defRPr/>
            </a:pPr>
            <a:r>
              <a:rPr lang="en-US" sz="1400" b="1" dirty="0">
                <a:solidFill>
                  <a:prstClr val="white"/>
                </a:solidFill>
                <a:ea typeface="Times New Roman"/>
                <a:cs typeface="Times New Roman"/>
              </a:rPr>
              <a:t>5.</a:t>
            </a:r>
          </a:p>
          <a:p>
            <a:pPr marL="800100" lvl="1" indent="-342900">
              <a:lnSpc>
                <a:spcPct val="115000"/>
              </a:lnSpc>
              <a:buFont typeface="Symbol"/>
              <a:buChar char=""/>
              <a:defRPr/>
            </a:pPr>
            <a:r>
              <a:rPr lang="en-US" sz="1400" b="1" dirty="0">
                <a:solidFill>
                  <a:prstClr val="white"/>
                </a:solidFill>
                <a:ea typeface="Times New Roman"/>
                <a:cs typeface="Times New Roman"/>
              </a:rPr>
              <a:t>6.</a:t>
            </a:r>
          </a:p>
          <a:p>
            <a:pPr marL="800100" lvl="1" indent="-342900">
              <a:lnSpc>
                <a:spcPct val="115000"/>
              </a:lnSpc>
              <a:buFont typeface="Symbol"/>
              <a:buChar char=""/>
              <a:defRPr/>
            </a:pPr>
            <a:endParaRPr lang="en-US" sz="2400" dirty="0">
              <a:solidFill>
                <a:prstClr val="white"/>
              </a:solidFill>
              <a:ea typeface="Times New Roman"/>
              <a:cs typeface="Times New Roman"/>
            </a:endParaRPr>
          </a:p>
          <a:p>
            <a:pPr>
              <a:lnSpc>
                <a:spcPct val="115000"/>
              </a:lnSpc>
              <a:defRPr/>
            </a:pPr>
            <a:r>
              <a:rPr lang="en-US" sz="900" b="1" dirty="0">
                <a:solidFill>
                  <a:prstClr val="white"/>
                </a:solidFill>
                <a:ea typeface="Times New Roman"/>
                <a:cs typeface="Times New Roman"/>
              </a:rPr>
              <a:t> </a:t>
            </a:r>
            <a:endParaRPr lang="en-US" sz="1100" dirty="0">
              <a:solidFill>
                <a:prstClr val="white"/>
              </a:solidFill>
              <a:ea typeface="Times New Roman"/>
              <a:cs typeface="Times New Roman"/>
            </a:endParaRPr>
          </a:p>
        </p:txBody>
      </p:sp>
      <p:sp>
        <p:nvSpPr>
          <p:cNvPr id="11" name="AutoShape 11"/>
          <p:cNvSpPr>
            <a:spLocks noChangeArrowheads="1"/>
          </p:cNvSpPr>
          <p:nvPr/>
        </p:nvSpPr>
        <p:spPr bwMode="auto">
          <a:xfrm>
            <a:off x="5029200" y="1295400"/>
            <a:ext cx="2667000" cy="4781550"/>
          </a:xfrm>
          <a:prstGeom prst="roundRect">
            <a:avLst>
              <a:gd name="adj" fmla="val 16667"/>
            </a:avLst>
          </a:prstGeom>
          <a:solidFill>
            <a:schemeClr val="accent1">
              <a:lumMod val="50000"/>
            </a:schemeClr>
          </a:solidFill>
          <a:ln w="9525">
            <a:solidFill>
              <a:srgbClr val="000000"/>
            </a:solidFill>
            <a:round/>
            <a:headEnd/>
            <a:tailEnd/>
          </a:ln>
        </p:spPr>
        <p:txBody>
          <a:bodyPr upright="1"/>
          <a:lstStyle/>
          <a:p>
            <a:pPr algn="ctr">
              <a:lnSpc>
                <a:spcPct val="115000"/>
              </a:lnSpc>
              <a:defRPr/>
            </a:pPr>
            <a:r>
              <a:rPr lang="en-US" sz="2000" b="1" dirty="0">
                <a:solidFill>
                  <a:prstClr val="white"/>
                </a:solidFill>
                <a:ea typeface="Times New Roman"/>
                <a:cs typeface="Times New Roman"/>
              </a:rPr>
              <a:t>6 Anchor Standards</a:t>
            </a:r>
            <a:r>
              <a:rPr lang="en-US" sz="2400" b="1" dirty="0">
                <a:solidFill>
                  <a:prstClr val="white"/>
                </a:solidFill>
                <a:ea typeface="Times New Roman"/>
                <a:cs typeface="Times New Roman"/>
              </a:rPr>
              <a:t> </a:t>
            </a:r>
            <a:r>
              <a:rPr lang="en-US" sz="1400" b="1" dirty="0">
                <a:solidFill>
                  <a:prstClr val="white"/>
                </a:solidFill>
                <a:ea typeface="Times New Roman"/>
                <a:cs typeface="Times New Roman"/>
              </a:rPr>
              <a:t>Arranged in 3 strands</a:t>
            </a:r>
            <a:endParaRPr lang="en-US" dirty="0">
              <a:solidFill>
                <a:prstClr val="white"/>
              </a:solidFill>
              <a:ea typeface="Times New Roman"/>
              <a:cs typeface="Times New Roman"/>
            </a:endParaRPr>
          </a:p>
          <a:p>
            <a:pPr lvl="1">
              <a:lnSpc>
                <a:spcPct val="115000"/>
              </a:lnSpc>
              <a:defRPr/>
            </a:pPr>
            <a:endParaRPr lang="en-US" sz="1400" dirty="0">
              <a:solidFill>
                <a:prstClr val="white"/>
              </a:solidFill>
              <a:ea typeface="Times New Roman"/>
              <a:cs typeface="Times New Roman"/>
            </a:endParaRPr>
          </a:p>
          <a:p>
            <a:pPr marL="742950" lvl="1" indent="-285750">
              <a:lnSpc>
                <a:spcPct val="115000"/>
              </a:lnSpc>
              <a:buFont typeface="Arial" pitchFamily="34" charset="0"/>
              <a:buChar char="•"/>
              <a:defRPr/>
            </a:pPr>
            <a:r>
              <a:rPr lang="en-US" sz="1600" dirty="0">
                <a:solidFill>
                  <a:prstClr val="white"/>
                </a:solidFill>
                <a:ea typeface="Times New Roman"/>
                <a:cs typeface="Times New Roman"/>
              </a:rPr>
              <a:t>Conventions of Standard English</a:t>
            </a:r>
          </a:p>
          <a:p>
            <a:pPr marL="1200150" lvl="2" indent="-285750">
              <a:lnSpc>
                <a:spcPct val="115000"/>
              </a:lnSpc>
              <a:buFont typeface="Arial" pitchFamily="34" charset="0"/>
              <a:buChar char="•"/>
              <a:defRPr/>
            </a:pPr>
            <a:r>
              <a:rPr lang="en-US" sz="1600" dirty="0">
                <a:solidFill>
                  <a:prstClr val="white"/>
                </a:solidFill>
                <a:ea typeface="Times New Roman"/>
                <a:cs typeface="Times New Roman"/>
              </a:rPr>
              <a:t>1.</a:t>
            </a:r>
          </a:p>
          <a:p>
            <a:pPr marL="1200150" lvl="2" indent="-285750">
              <a:lnSpc>
                <a:spcPct val="115000"/>
              </a:lnSpc>
              <a:buFont typeface="Arial" pitchFamily="34" charset="0"/>
              <a:buChar char="•"/>
              <a:defRPr/>
            </a:pPr>
            <a:r>
              <a:rPr lang="en-US" sz="1600" dirty="0">
                <a:solidFill>
                  <a:prstClr val="white"/>
                </a:solidFill>
                <a:ea typeface="Times New Roman"/>
                <a:cs typeface="Times New Roman"/>
              </a:rPr>
              <a:t>2.</a:t>
            </a:r>
          </a:p>
          <a:p>
            <a:pPr marL="742950" lvl="1" indent="-285750">
              <a:lnSpc>
                <a:spcPct val="115000"/>
              </a:lnSpc>
              <a:buFont typeface="Arial" pitchFamily="34" charset="0"/>
              <a:buChar char="•"/>
              <a:defRPr/>
            </a:pPr>
            <a:r>
              <a:rPr lang="en-US" sz="1600" dirty="0">
                <a:solidFill>
                  <a:prstClr val="white"/>
                </a:solidFill>
                <a:ea typeface="Times New Roman"/>
                <a:cs typeface="Times New Roman"/>
              </a:rPr>
              <a:t>Knowledge of Language</a:t>
            </a:r>
          </a:p>
          <a:p>
            <a:pPr marL="1200150" lvl="2" indent="-285750">
              <a:lnSpc>
                <a:spcPct val="115000"/>
              </a:lnSpc>
              <a:buFont typeface="Arial" pitchFamily="34" charset="0"/>
              <a:buChar char="•"/>
              <a:defRPr/>
            </a:pPr>
            <a:r>
              <a:rPr lang="en-US" sz="1600" dirty="0">
                <a:solidFill>
                  <a:prstClr val="white"/>
                </a:solidFill>
                <a:ea typeface="Times New Roman"/>
                <a:cs typeface="Times New Roman"/>
              </a:rPr>
              <a:t>3.</a:t>
            </a:r>
          </a:p>
          <a:p>
            <a:pPr marL="742950" lvl="1" indent="-285750">
              <a:lnSpc>
                <a:spcPct val="115000"/>
              </a:lnSpc>
              <a:buFont typeface="Arial" pitchFamily="34" charset="0"/>
              <a:buChar char="•"/>
              <a:defRPr/>
            </a:pPr>
            <a:r>
              <a:rPr lang="en-US" sz="1600" dirty="0">
                <a:solidFill>
                  <a:prstClr val="white"/>
                </a:solidFill>
                <a:ea typeface="Times New Roman"/>
                <a:cs typeface="Times New Roman"/>
              </a:rPr>
              <a:t>Vocabulary Acquisition and Use</a:t>
            </a:r>
          </a:p>
          <a:p>
            <a:pPr marL="1200150" lvl="2" indent="-285750">
              <a:lnSpc>
                <a:spcPct val="115000"/>
              </a:lnSpc>
              <a:buFont typeface="Arial" pitchFamily="34" charset="0"/>
              <a:buChar char="•"/>
              <a:defRPr/>
            </a:pPr>
            <a:r>
              <a:rPr lang="en-US" sz="1600" dirty="0">
                <a:solidFill>
                  <a:prstClr val="white"/>
                </a:solidFill>
                <a:ea typeface="Times New Roman"/>
                <a:cs typeface="Times New Roman"/>
              </a:rPr>
              <a:t>4.</a:t>
            </a:r>
          </a:p>
          <a:p>
            <a:pPr marL="1200150" lvl="2" indent="-285750">
              <a:lnSpc>
                <a:spcPct val="115000"/>
              </a:lnSpc>
              <a:buFont typeface="Arial" pitchFamily="34" charset="0"/>
              <a:buChar char="•"/>
              <a:defRPr/>
            </a:pPr>
            <a:r>
              <a:rPr lang="en-US" sz="1600" dirty="0">
                <a:solidFill>
                  <a:prstClr val="white"/>
                </a:solidFill>
                <a:ea typeface="Times New Roman"/>
                <a:cs typeface="Times New Roman"/>
              </a:rPr>
              <a:t>5.</a:t>
            </a:r>
          </a:p>
          <a:p>
            <a:pPr marL="1200150" lvl="2" indent="-285750">
              <a:lnSpc>
                <a:spcPct val="115000"/>
              </a:lnSpc>
              <a:buFont typeface="Arial" pitchFamily="34" charset="0"/>
              <a:buChar char="•"/>
              <a:defRPr/>
            </a:pPr>
            <a:r>
              <a:rPr lang="en-US" sz="1600" dirty="0">
                <a:solidFill>
                  <a:prstClr val="white"/>
                </a:solidFill>
                <a:ea typeface="Times New Roman"/>
                <a:cs typeface="Times New Roman"/>
              </a:rPr>
              <a:t>6.</a:t>
            </a:r>
          </a:p>
          <a:p>
            <a:pPr>
              <a:lnSpc>
                <a:spcPct val="115000"/>
              </a:lnSpc>
              <a:defRPr/>
            </a:pPr>
            <a:r>
              <a:rPr lang="en-US" sz="1400" b="1" dirty="0">
                <a:solidFill>
                  <a:prstClr val="black"/>
                </a:solidFill>
                <a:ea typeface="Times New Roman"/>
                <a:cs typeface="Times New Roman"/>
              </a:rPr>
              <a:t> </a:t>
            </a:r>
            <a:endParaRPr lang="en-US" sz="1100" dirty="0">
              <a:solidFill>
                <a:prstClr val="black"/>
              </a:solidFill>
              <a:ea typeface="Times New Roman"/>
              <a:cs typeface="Times New Roman"/>
            </a:endParaRPr>
          </a:p>
          <a:p>
            <a:pPr algn="ctr">
              <a:lnSpc>
                <a:spcPct val="115000"/>
              </a:lnSpc>
              <a:spcAft>
                <a:spcPts val="1000"/>
              </a:spcAft>
              <a:defRPr/>
            </a:pPr>
            <a:r>
              <a:rPr lang="en-US" sz="1400" b="1" dirty="0">
                <a:solidFill>
                  <a:prstClr val="black"/>
                </a:solidFill>
                <a:ea typeface="Times New Roman"/>
                <a:cs typeface="Times New Roman"/>
              </a:rPr>
              <a:t> </a:t>
            </a:r>
            <a:endParaRPr lang="en-US" sz="1100" dirty="0">
              <a:solidFill>
                <a:prstClr val="black"/>
              </a:solidFill>
              <a:ea typeface="Times New Roman"/>
              <a:cs typeface="Times New Roman"/>
            </a:endParaRPr>
          </a:p>
        </p:txBody>
      </p:sp>
      <p:sp>
        <p:nvSpPr>
          <p:cNvPr id="83973" name="TextBox 13"/>
          <p:cNvSpPr txBox="1">
            <a:spLocks noChangeArrowheads="1"/>
          </p:cNvSpPr>
          <p:nvPr/>
        </p:nvSpPr>
        <p:spPr bwMode="auto">
          <a:xfrm>
            <a:off x="5029200" y="581025"/>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pitchFamily="34" charset="0"/>
              <a:buChar char="•"/>
              <a:defRPr>
                <a:solidFill>
                  <a:schemeClr val="tx1"/>
                </a:solidFill>
                <a:latin typeface="Calibri" pitchFamily="34" charset="0"/>
              </a:defRPr>
            </a:lvl3pPr>
            <a:lvl4pPr marL="1600200" indent="-228600" eaLnBrk="0" hangingPunct="0">
              <a:spcBef>
                <a:spcPct val="20000"/>
              </a:spcBef>
              <a:buClr>
                <a:srgbClr val="8064A2"/>
              </a:buClr>
              <a:buFont typeface="Arial" pitchFamily="34"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pitchFamily="34" charset="0"/>
              <a:buChar char="•"/>
              <a:defRPr sz="1400">
                <a:solidFill>
                  <a:schemeClr val="tx1"/>
                </a:solidFill>
                <a:latin typeface="Calibri" pitchFamily="34" charset="0"/>
              </a:defRPr>
            </a:lvl9pPr>
          </a:lstStyle>
          <a:p>
            <a:pPr algn="ctr" eaLnBrk="1" fontAlgn="base" hangingPunct="1">
              <a:spcBef>
                <a:spcPct val="0"/>
              </a:spcBef>
              <a:spcAft>
                <a:spcPct val="0"/>
              </a:spcAft>
              <a:buClrTx/>
              <a:buFontTx/>
              <a:buNone/>
            </a:pPr>
            <a:r>
              <a:rPr lang="en-US" altLang="en-US" sz="2000" b="1" dirty="0" smtClean="0">
                <a:solidFill>
                  <a:srgbClr val="000000"/>
                </a:solidFill>
                <a:latin typeface="Cambria" pitchFamily="18" charset="0"/>
              </a:rPr>
              <a:t>Language</a:t>
            </a:r>
          </a:p>
        </p:txBody>
      </p:sp>
    </p:spTree>
    <p:extLst>
      <p:ext uri="{BB962C8B-B14F-4D97-AF65-F5344CB8AC3E}">
        <p14:creationId xmlns:p14="http://schemas.microsoft.com/office/powerpoint/2010/main" val="421750924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Assessments">
      <a:dk1>
        <a:srgbClr val="000000"/>
      </a:dk1>
      <a:lt1>
        <a:srgbClr val="FFFFFF"/>
      </a:lt1>
      <a:dk2>
        <a:srgbClr val="000000"/>
      </a:dk2>
      <a:lt2>
        <a:srgbClr val="FFFFFF"/>
      </a:lt2>
      <a:accent1>
        <a:srgbClr val="B3A2C7"/>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3G Power Point ma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1065</TotalTime>
  <Words>2627</Words>
  <Application>Microsoft Office PowerPoint</Application>
  <PresentationFormat>On-screen Show (4:3)</PresentationFormat>
  <Paragraphs>559</Paragraphs>
  <Slides>65</Slides>
  <Notes>24</Notes>
  <HiddenSlides>0</HiddenSlides>
  <MMClips>0</MMClips>
  <ScaleCrop>false</ScaleCrop>
  <HeadingPairs>
    <vt:vector size="4" baseType="variant">
      <vt:variant>
        <vt:lpstr>Theme</vt:lpstr>
      </vt:variant>
      <vt:variant>
        <vt:i4>10</vt:i4>
      </vt:variant>
      <vt:variant>
        <vt:lpstr>Slide Titles</vt:lpstr>
      </vt:variant>
      <vt:variant>
        <vt:i4>65</vt:i4>
      </vt:variant>
    </vt:vector>
  </HeadingPairs>
  <TitlesOfParts>
    <vt:vector size="75" baseType="lpstr">
      <vt:lpstr>Office Theme</vt:lpstr>
      <vt:lpstr>5_Adjacency</vt:lpstr>
      <vt:lpstr>1_Office Theme</vt:lpstr>
      <vt:lpstr>6_Adjacency</vt:lpstr>
      <vt:lpstr>3_Office Theme</vt:lpstr>
      <vt:lpstr>2_Office Theme</vt:lpstr>
      <vt:lpstr>18_Office Theme</vt:lpstr>
      <vt:lpstr>4_Office Theme</vt:lpstr>
      <vt:lpstr>5_Office Theme</vt:lpstr>
      <vt:lpstr>11_Office Theme</vt:lpstr>
      <vt:lpstr>PowerPoint Presentation</vt:lpstr>
      <vt:lpstr> Alaska English/Language Arts Standards</vt:lpstr>
      <vt:lpstr>PowerPoint Presentation</vt:lpstr>
      <vt:lpstr>Handouts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Standards for Literacy in History/Social Studies, Science, and Technical Subjects  grades 6-12</vt:lpstr>
      <vt:lpstr>Reading Anchor Standards</vt:lpstr>
      <vt:lpstr>PowerPoint Presentation</vt:lpstr>
      <vt:lpstr>PowerPoint Presentation</vt:lpstr>
      <vt:lpstr>Writing Anchor Standards</vt:lpstr>
      <vt:lpstr>PowerPoint Presentation</vt:lpstr>
      <vt:lpstr>PowerPoint Presentation</vt:lpstr>
      <vt:lpstr>Speaking and Listening Anchor Standards</vt:lpstr>
      <vt:lpstr>PowerPoint Presentation</vt:lpstr>
      <vt:lpstr>PowerPoint Presentation</vt:lpstr>
      <vt:lpstr>Language Anchor Standards</vt:lpstr>
      <vt:lpstr>PowerPoint Presentation</vt:lpstr>
      <vt:lpstr>PowerPoint Presentation</vt:lpstr>
      <vt:lpstr>PowerPoint Presentation</vt:lpstr>
      <vt:lpstr>PowerPoint Presentation</vt:lpstr>
      <vt:lpstr>PowerPoint Presentation</vt:lpstr>
      <vt:lpstr>PowerPoint Presentation</vt:lpstr>
      <vt:lpstr>Contact Me!</vt:lpstr>
      <vt:lpstr>Alaska Mathematics Standards</vt:lpstr>
      <vt:lpstr>Handouts Online</vt:lpstr>
      <vt:lpstr>Goal for Today</vt:lpstr>
      <vt:lpstr>Structure of the Standards</vt:lpstr>
      <vt:lpstr>Eight Mathematical Practices</vt:lpstr>
      <vt:lpstr>Conceptual Categories</vt:lpstr>
      <vt:lpstr>Pathways</vt:lpstr>
      <vt:lpstr>Modeling</vt:lpstr>
      <vt:lpstr>Reading the Standards</vt:lpstr>
      <vt:lpstr>Reading the Standards</vt:lpstr>
      <vt:lpstr>Instructional Shifts in Mathematics: The Big Picture</vt:lpstr>
      <vt:lpstr>Application</vt:lpstr>
      <vt:lpstr>Standards for Mathematical Practice</vt:lpstr>
      <vt:lpstr>PowerPoint Presentation</vt:lpstr>
      <vt:lpstr>PowerPoint Presentation</vt:lpstr>
      <vt:lpstr>Square Peg in a Round Hole</vt:lpstr>
      <vt:lpstr>PowerPoint Presentation</vt:lpstr>
      <vt:lpstr>PowerPoint Presentation</vt:lpstr>
      <vt:lpstr>PowerPoint Presentation</vt:lpstr>
      <vt:lpstr>PowerPoint Presentation</vt:lpstr>
      <vt:lpstr>PowerPoint Presentation</vt:lpstr>
      <vt:lpstr>Hexagon Perimeters</vt:lpstr>
      <vt:lpstr>PowerPoint Presentation</vt:lpstr>
      <vt:lpstr>PowerPoint Presentation</vt:lpstr>
      <vt:lpstr>Mathematics Standards</vt:lpstr>
      <vt:lpstr>Performance Tasks</vt:lpstr>
      <vt:lpstr>Odd Numbers</vt:lpstr>
      <vt:lpstr>PowerPoint Presentation</vt:lpstr>
      <vt:lpstr>PowerPoint Presentation</vt:lpstr>
      <vt:lpstr>Searching for Standards</vt:lpstr>
      <vt:lpstr>ETT and Wilderness First Aid</vt:lpstr>
      <vt:lpstr>PowerPoint Presentation</vt:lpstr>
      <vt:lpstr>Searching for Standards</vt:lpstr>
      <vt:lpstr>PowerPoint Presentation</vt:lpstr>
      <vt:lpstr>Don’t Forget the Mathematical Practices</vt:lpstr>
      <vt:lpstr>Contact Us</vt:lpstr>
    </vt:vector>
  </TitlesOfParts>
  <Company>Dept. of Education and Early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Riddle, Deborah A</dc:creator>
  <cp:lastModifiedBy>Riddle, Deborah A</cp:lastModifiedBy>
  <cp:revision>51</cp:revision>
  <dcterms:created xsi:type="dcterms:W3CDTF">2013-07-02T18:01:34Z</dcterms:created>
  <dcterms:modified xsi:type="dcterms:W3CDTF">2013-10-31T22:25:27Z</dcterms:modified>
</cp:coreProperties>
</file>