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6" r:id="rId3"/>
    <p:sldMasterId id="2147483693" r:id="rId4"/>
    <p:sldMasterId id="2147483702" r:id="rId5"/>
    <p:sldMasterId id="2147483719" r:id="rId6"/>
    <p:sldMasterId id="2147483729" r:id="rId7"/>
  </p:sldMasterIdLst>
  <p:notesMasterIdLst>
    <p:notesMasterId r:id="rId47"/>
  </p:notesMasterIdLst>
  <p:sldIdLst>
    <p:sldId id="257" r:id="rId8"/>
    <p:sldId id="258" r:id="rId9"/>
    <p:sldId id="282" r:id="rId10"/>
    <p:sldId id="281" r:id="rId11"/>
    <p:sldId id="271" r:id="rId12"/>
    <p:sldId id="272" r:id="rId13"/>
    <p:sldId id="264" r:id="rId14"/>
    <p:sldId id="274" r:id="rId15"/>
    <p:sldId id="273" r:id="rId16"/>
    <p:sldId id="275" r:id="rId17"/>
    <p:sldId id="276" r:id="rId18"/>
    <p:sldId id="277" r:id="rId19"/>
    <p:sldId id="278" r:id="rId20"/>
    <p:sldId id="280" r:id="rId21"/>
    <p:sldId id="279" r:id="rId22"/>
    <p:sldId id="283" r:id="rId23"/>
    <p:sldId id="285" r:id="rId24"/>
    <p:sldId id="293" r:id="rId25"/>
    <p:sldId id="287" r:id="rId26"/>
    <p:sldId id="288" r:id="rId27"/>
    <p:sldId id="290" r:id="rId28"/>
    <p:sldId id="291" r:id="rId29"/>
    <p:sldId id="292" r:id="rId30"/>
    <p:sldId id="286" r:id="rId31"/>
    <p:sldId id="263" r:id="rId32"/>
    <p:sldId id="259" r:id="rId33"/>
    <p:sldId id="262" r:id="rId34"/>
    <p:sldId id="265" r:id="rId35"/>
    <p:sldId id="266" r:id="rId36"/>
    <p:sldId id="267" r:id="rId37"/>
    <p:sldId id="268" r:id="rId38"/>
    <p:sldId id="269" r:id="rId39"/>
    <p:sldId id="270" r:id="rId40"/>
    <p:sldId id="295" r:id="rId41"/>
    <p:sldId id="260" r:id="rId42"/>
    <p:sldId id="261" r:id="rId43"/>
    <p:sldId id="294" r:id="rId44"/>
    <p:sldId id="296" r:id="rId45"/>
    <p:sldId id="29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34" autoAdjust="0"/>
  </p:normalViewPr>
  <p:slideViewPr>
    <p:cSldViewPr>
      <p:cViewPr>
        <p:scale>
          <a:sx n="60" d="100"/>
          <a:sy n="60" d="100"/>
        </p:scale>
        <p:origin x="-979" y="67"/>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6B97EC-33E8-4840-BA72-26FF8CEA0879}" type="doc">
      <dgm:prSet loTypeId="urn:microsoft.com/office/officeart/2008/layout/VerticalCurvedList" loCatId="list" qsTypeId="urn:microsoft.com/office/officeart/2005/8/quickstyle/3d2" qsCatId="3D" csTypeId="urn:microsoft.com/office/officeart/2005/8/colors/colorful3" csCatId="colorful" phldr="1"/>
      <dgm:spPr/>
    </dgm:pt>
    <dgm:pt modelId="{81AFB6EB-2D9D-4AB1-88B1-55C610A6AC0F}">
      <dgm:prSet phldrT="[Text]" custT="1"/>
      <dgm:spPr/>
      <dgm:t>
        <a:bodyPr/>
        <a:lstStyle/>
        <a:p>
          <a:r>
            <a:rPr lang="en-US" sz="1800" dirty="0" smtClean="0">
              <a:latin typeface="+mj-lt"/>
            </a:rPr>
            <a:t>Opinions, Arguments, Intertextual Connections</a:t>
          </a:r>
          <a:endParaRPr lang="en-US" sz="1800" dirty="0">
            <a:latin typeface="+mj-lt"/>
          </a:endParaRPr>
        </a:p>
      </dgm:t>
    </dgm:pt>
    <dgm:pt modelId="{164FEDCA-EE1F-47C7-BAA9-550A13129AD1}" type="parTrans" cxnId="{D853E281-4E51-4230-9346-E2C3AF82BD21}">
      <dgm:prSet/>
      <dgm:spPr/>
      <dgm:t>
        <a:bodyPr/>
        <a:lstStyle/>
        <a:p>
          <a:endParaRPr lang="en-US"/>
        </a:p>
      </dgm:t>
    </dgm:pt>
    <dgm:pt modelId="{9A36B91A-3A95-4CF8-B073-4242F44B5AD9}" type="sibTrans" cxnId="{D853E281-4E51-4230-9346-E2C3AF82BD21}">
      <dgm:prSet/>
      <dgm:spPr/>
      <dgm:t>
        <a:bodyPr/>
        <a:lstStyle/>
        <a:p>
          <a:endParaRPr lang="en-US"/>
        </a:p>
      </dgm:t>
    </dgm:pt>
    <dgm:pt modelId="{62A88654-73FE-46CC-B549-0ED5FF9F6051}">
      <dgm:prSet phldrT="[Text]" custT="1"/>
      <dgm:spPr/>
      <dgm:t>
        <a:bodyPr/>
        <a:lstStyle/>
        <a:p>
          <a:r>
            <a:rPr lang="en-US" sz="1800" dirty="0" smtClean="0">
              <a:latin typeface="+mj-lt"/>
            </a:rPr>
            <a:t>Inferences</a:t>
          </a:r>
          <a:endParaRPr lang="en-US" sz="1800" dirty="0">
            <a:latin typeface="+mj-lt"/>
          </a:endParaRPr>
        </a:p>
      </dgm:t>
    </dgm:pt>
    <dgm:pt modelId="{E094BF55-227A-4979-A720-6E6FE26EC9D2}" type="parTrans" cxnId="{98C277CB-8027-43CA-AF9F-6D7D8A0DCFCF}">
      <dgm:prSet/>
      <dgm:spPr/>
      <dgm:t>
        <a:bodyPr/>
        <a:lstStyle/>
        <a:p>
          <a:endParaRPr lang="en-US"/>
        </a:p>
      </dgm:t>
    </dgm:pt>
    <dgm:pt modelId="{E119872F-6019-4094-97FD-2B4C8793FD10}" type="sibTrans" cxnId="{98C277CB-8027-43CA-AF9F-6D7D8A0DCFCF}">
      <dgm:prSet/>
      <dgm:spPr/>
      <dgm:t>
        <a:bodyPr/>
        <a:lstStyle/>
        <a:p>
          <a:endParaRPr lang="en-US"/>
        </a:p>
      </dgm:t>
    </dgm:pt>
    <dgm:pt modelId="{F9346FD7-AF02-4854-80E9-8F69669A2B2A}">
      <dgm:prSet phldrT="[Text]" custT="1"/>
      <dgm:spPr/>
      <dgm:t>
        <a:bodyPr/>
        <a:lstStyle/>
        <a:p>
          <a:r>
            <a:rPr lang="en-US" sz="1800" dirty="0" smtClean="0">
              <a:latin typeface="+mj-lt"/>
            </a:rPr>
            <a:t>Author’s Purpose</a:t>
          </a:r>
          <a:endParaRPr lang="en-US" sz="1800" dirty="0">
            <a:latin typeface="+mj-lt"/>
          </a:endParaRPr>
        </a:p>
      </dgm:t>
    </dgm:pt>
    <dgm:pt modelId="{F3356B8F-4F83-4FEB-9AF4-822662B4CAE5}" type="parTrans" cxnId="{97CFA689-B417-4D51-897E-F7A1FE53DD40}">
      <dgm:prSet/>
      <dgm:spPr/>
      <dgm:t>
        <a:bodyPr/>
        <a:lstStyle/>
        <a:p>
          <a:endParaRPr lang="en-US"/>
        </a:p>
      </dgm:t>
    </dgm:pt>
    <dgm:pt modelId="{5BF627B4-0A92-40E2-AE5A-1E6929CEDD16}" type="sibTrans" cxnId="{97CFA689-B417-4D51-897E-F7A1FE53DD40}">
      <dgm:prSet/>
      <dgm:spPr/>
      <dgm:t>
        <a:bodyPr/>
        <a:lstStyle/>
        <a:p>
          <a:endParaRPr lang="en-US"/>
        </a:p>
      </dgm:t>
    </dgm:pt>
    <dgm:pt modelId="{6B2FBC46-2D38-421A-80BC-3021EE437BE4}">
      <dgm:prSet phldrT="[Text]" custT="1"/>
      <dgm:spPr/>
      <dgm:t>
        <a:bodyPr/>
        <a:lstStyle/>
        <a:p>
          <a:r>
            <a:rPr lang="en-US" sz="1800" dirty="0" smtClean="0">
              <a:latin typeface="+mj-lt"/>
            </a:rPr>
            <a:t>Vocab &amp; Text Structure</a:t>
          </a:r>
          <a:endParaRPr lang="en-US" sz="1800" dirty="0">
            <a:latin typeface="+mj-lt"/>
          </a:endParaRPr>
        </a:p>
      </dgm:t>
    </dgm:pt>
    <dgm:pt modelId="{398A120B-856B-40DD-A716-BD461AFC379E}" type="parTrans" cxnId="{86BB88A4-AF83-4C87-AAC0-0DB118E25582}">
      <dgm:prSet/>
      <dgm:spPr/>
      <dgm:t>
        <a:bodyPr/>
        <a:lstStyle/>
        <a:p>
          <a:endParaRPr lang="en-US"/>
        </a:p>
      </dgm:t>
    </dgm:pt>
    <dgm:pt modelId="{CC145ED4-2D09-49F9-B72B-69293393E336}" type="sibTrans" cxnId="{86BB88A4-AF83-4C87-AAC0-0DB118E25582}">
      <dgm:prSet/>
      <dgm:spPr/>
      <dgm:t>
        <a:bodyPr/>
        <a:lstStyle/>
        <a:p>
          <a:endParaRPr lang="en-US"/>
        </a:p>
      </dgm:t>
    </dgm:pt>
    <dgm:pt modelId="{525766EA-33A0-47D0-9951-D113B70B944D}">
      <dgm:prSet phldrT="[Text]" custT="1"/>
      <dgm:spPr/>
      <dgm:t>
        <a:bodyPr/>
        <a:lstStyle/>
        <a:p>
          <a:r>
            <a:rPr lang="en-US" sz="1800" dirty="0" smtClean="0">
              <a:latin typeface="+mj-lt"/>
            </a:rPr>
            <a:t>Key Details</a:t>
          </a:r>
          <a:endParaRPr lang="en-US" sz="1800" dirty="0">
            <a:latin typeface="+mj-lt"/>
          </a:endParaRPr>
        </a:p>
      </dgm:t>
    </dgm:pt>
    <dgm:pt modelId="{35517C50-9194-458E-B8EE-E275D461A9AB}" type="parTrans" cxnId="{AFDD11B6-3DA7-4377-98EF-7132BC2A2431}">
      <dgm:prSet/>
      <dgm:spPr/>
      <dgm:t>
        <a:bodyPr/>
        <a:lstStyle/>
        <a:p>
          <a:endParaRPr lang="en-US"/>
        </a:p>
      </dgm:t>
    </dgm:pt>
    <dgm:pt modelId="{C7E48261-82D3-42F1-A993-812CC42F914F}" type="sibTrans" cxnId="{AFDD11B6-3DA7-4377-98EF-7132BC2A2431}">
      <dgm:prSet/>
      <dgm:spPr/>
      <dgm:t>
        <a:bodyPr/>
        <a:lstStyle/>
        <a:p>
          <a:endParaRPr lang="en-US"/>
        </a:p>
      </dgm:t>
    </dgm:pt>
    <dgm:pt modelId="{001F40C2-7D49-42D0-8169-1B7088753D6A}">
      <dgm:prSet phldrT="[Text]" custT="1"/>
      <dgm:spPr/>
      <dgm:t>
        <a:bodyPr/>
        <a:lstStyle/>
        <a:p>
          <a:r>
            <a:rPr lang="en-US" sz="1800" dirty="0" smtClean="0">
              <a:latin typeface="+mj-lt"/>
            </a:rPr>
            <a:t>General Understanding</a:t>
          </a:r>
          <a:endParaRPr lang="en-US" sz="1800" dirty="0">
            <a:latin typeface="+mj-lt"/>
          </a:endParaRPr>
        </a:p>
      </dgm:t>
    </dgm:pt>
    <dgm:pt modelId="{5A572899-80C5-4A3A-93DB-08A8F4D7907C}" type="parTrans" cxnId="{A434174E-015E-4E42-B5ED-53EDF20B779B}">
      <dgm:prSet/>
      <dgm:spPr/>
      <dgm:t>
        <a:bodyPr/>
        <a:lstStyle/>
        <a:p>
          <a:endParaRPr lang="en-US"/>
        </a:p>
      </dgm:t>
    </dgm:pt>
    <dgm:pt modelId="{3A99BC2E-93A2-47FC-8738-A2D6E0B9719B}" type="sibTrans" cxnId="{A434174E-015E-4E42-B5ED-53EDF20B779B}">
      <dgm:prSet/>
      <dgm:spPr/>
      <dgm:t>
        <a:bodyPr/>
        <a:lstStyle/>
        <a:p>
          <a:endParaRPr lang="en-US"/>
        </a:p>
      </dgm:t>
    </dgm:pt>
    <dgm:pt modelId="{E48A5310-C414-4AAF-B7EF-DE4D07C20A27}" type="pres">
      <dgm:prSet presAssocID="{CE6B97EC-33E8-4840-BA72-26FF8CEA0879}" presName="Name0" presStyleCnt="0">
        <dgm:presLayoutVars>
          <dgm:chMax val="7"/>
          <dgm:chPref val="7"/>
          <dgm:dir/>
        </dgm:presLayoutVars>
      </dgm:prSet>
      <dgm:spPr/>
    </dgm:pt>
    <dgm:pt modelId="{71BD4FE6-72A7-433F-A737-EB603A86098D}" type="pres">
      <dgm:prSet presAssocID="{CE6B97EC-33E8-4840-BA72-26FF8CEA0879}" presName="Name1" presStyleCnt="0"/>
      <dgm:spPr/>
    </dgm:pt>
    <dgm:pt modelId="{A2FCA725-798E-4134-9001-209A739F2B22}" type="pres">
      <dgm:prSet presAssocID="{CE6B97EC-33E8-4840-BA72-26FF8CEA0879}" presName="cycle" presStyleCnt="0"/>
      <dgm:spPr/>
    </dgm:pt>
    <dgm:pt modelId="{298F11BD-26D7-46D2-A331-707982100AD6}" type="pres">
      <dgm:prSet presAssocID="{CE6B97EC-33E8-4840-BA72-26FF8CEA0879}" presName="srcNode" presStyleLbl="node1" presStyleIdx="0" presStyleCnt="6"/>
      <dgm:spPr/>
    </dgm:pt>
    <dgm:pt modelId="{08174943-8D7F-405E-BA99-A533547962FA}" type="pres">
      <dgm:prSet presAssocID="{CE6B97EC-33E8-4840-BA72-26FF8CEA0879}" presName="conn" presStyleLbl="parChTrans1D2" presStyleIdx="0" presStyleCnt="1"/>
      <dgm:spPr/>
      <dgm:t>
        <a:bodyPr/>
        <a:lstStyle/>
        <a:p>
          <a:endParaRPr lang="en-US"/>
        </a:p>
      </dgm:t>
    </dgm:pt>
    <dgm:pt modelId="{A29A7F59-15C1-461D-BC05-B10C2EA280B5}" type="pres">
      <dgm:prSet presAssocID="{CE6B97EC-33E8-4840-BA72-26FF8CEA0879}" presName="extraNode" presStyleLbl="node1" presStyleIdx="0" presStyleCnt="6"/>
      <dgm:spPr/>
    </dgm:pt>
    <dgm:pt modelId="{C8A531F4-E0D2-4D5D-8780-5FE35C4F92E9}" type="pres">
      <dgm:prSet presAssocID="{CE6B97EC-33E8-4840-BA72-26FF8CEA0879}" presName="dstNode" presStyleLbl="node1" presStyleIdx="0" presStyleCnt="6"/>
      <dgm:spPr/>
    </dgm:pt>
    <dgm:pt modelId="{35034EE4-A84C-4372-8FE3-233FBC512F2F}" type="pres">
      <dgm:prSet presAssocID="{81AFB6EB-2D9D-4AB1-88B1-55C610A6AC0F}" presName="text_1" presStyleLbl="node1" presStyleIdx="0" presStyleCnt="6">
        <dgm:presLayoutVars>
          <dgm:bulletEnabled val="1"/>
        </dgm:presLayoutVars>
      </dgm:prSet>
      <dgm:spPr/>
      <dgm:t>
        <a:bodyPr/>
        <a:lstStyle/>
        <a:p>
          <a:endParaRPr lang="en-US"/>
        </a:p>
      </dgm:t>
    </dgm:pt>
    <dgm:pt modelId="{E159DC5C-BBCC-472F-9745-09EBF5A3D4C6}" type="pres">
      <dgm:prSet presAssocID="{81AFB6EB-2D9D-4AB1-88B1-55C610A6AC0F}" presName="accent_1" presStyleCnt="0"/>
      <dgm:spPr/>
    </dgm:pt>
    <dgm:pt modelId="{AC838C61-754B-48E8-A092-91E196809529}" type="pres">
      <dgm:prSet presAssocID="{81AFB6EB-2D9D-4AB1-88B1-55C610A6AC0F}" presName="accentRepeatNode" presStyleLbl="solidFgAcc1" presStyleIdx="0" presStyleCnt="6"/>
      <dgm:spPr/>
    </dgm:pt>
    <dgm:pt modelId="{0EE2BCED-D8EE-4FCF-BC63-58DBDF0ADA8F}" type="pres">
      <dgm:prSet presAssocID="{62A88654-73FE-46CC-B549-0ED5FF9F6051}" presName="text_2" presStyleLbl="node1" presStyleIdx="1" presStyleCnt="6">
        <dgm:presLayoutVars>
          <dgm:bulletEnabled val="1"/>
        </dgm:presLayoutVars>
      </dgm:prSet>
      <dgm:spPr/>
      <dgm:t>
        <a:bodyPr/>
        <a:lstStyle/>
        <a:p>
          <a:endParaRPr lang="en-US"/>
        </a:p>
      </dgm:t>
    </dgm:pt>
    <dgm:pt modelId="{C4E68292-AAD0-4B91-9DA2-E3EBE5977D6C}" type="pres">
      <dgm:prSet presAssocID="{62A88654-73FE-46CC-B549-0ED5FF9F6051}" presName="accent_2" presStyleCnt="0"/>
      <dgm:spPr/>
    </dgm:pt>
    <dgm:pt modelId="{A05DC4D1-3485-4030-AC6A-5DEA7BE9AAC8}" type="pres">
      <dgm:prSet presAssocID="{62A88654-73FE-46CC-B549-0ED5FF9F6051}" presName="accentRepeatNode" presStyleLbl="solidFgAcc1" presStyleIdx="1" presStyleCnt="6"/>
      <dgm:spPr/>
    </dgm:pt>
    <dgm:pt modelId="{96150679-00DE-4770-8547-75904852B018}" type="pres">
      <dgm:prSet presAssocID="{F9346FD7-AF02-4854-80E9-8F69669A2B2A}" presName="text_3" presStyleLbl="node1" presStyleIdx="2" presStyleCnt="6">
        <dgm:presLayoutVars>
          <dgm:bulletEnabled val="1"/>
        </dgm:presLayoutVars>
      </dgm:prSet>
      <dgm:spPr/>
      <dgm:t>
        <a:bodyPr/>
        <a:lstStyle/>
        <a:p>
          <a:endParaRPr lang="en-US"/>
        </a:p>
      </dgm:t>
    </dgm:pt>
    <dgm:pt modelId="{7D4E5ED3-D869-4800-AC54-B7416CA45FC2}" type="pres">
      <dgm:prSet presAssocID="{F9346FD7-AF02-4854-80E9-8F69669A2B2A}" presName="accent_3" presStyleCnt="0"/>
      <dgm:spPr/>
    </dgm:pt>
    <dgm:pt modelId="{F330D970-BEDA-46A1-B7A5-5EC997099C2A}" type="pres">
      <dgm:prSet presAssocID="{F9346FD7-AF02-4854-80E9-8F69669A2B2A}" presName="accentRepeatNode" presStyleLbl="solidFgAcc1" presStyleIdx="2" presStyleCnt="6"/>
      <dgm:spPr/>
    </dgm:pt>
    <dgm:pt modelId="{1AC1C8DD-0F50-4951-A7DC-A5829D627B77}" type="pres">
      <dgm:prSet presAssocID="{6B2FBC46-2D38-421A-80BC-3021EE437BE4}" presName="text_4" presStyleLbl="node1" presStyleIdx="3" presStyleCnt="6">
        <dgm:presLayoutVars>
          <dgm:bulletEnabled val="1"/>
        </dgm:presLayoutVars>
      </dgm:prSet>
      <dgm:spPr/>
      <dgm:t>
        <a:bodyPr/>
        <a:lstStyle/>
        <a:p>
          <a:endParaRPr lang="en-US"/>
        </a:p>
      </dgm:t>
    </dgm:pt>
    <dgm:pt modelId="{61C493CC-6C40-429F-A41D-3F2EC63712C3}" type="pres">
      <dgm:prSet presAssocID="{6B2FBC46-2D38-421A-80BC-3021EE437BE4}" presName="accent_4" presStyleCnt="0"/>
      <dgm:spPr/>
    </dgm:pt>
    <dgm:pt modelId="{84EC0B40-38C6-463B-B331-500FAD8C0011}" type="pres">
      <dgm:prSet presAssocID="{6B2FBC46-2D38-421A-80BC-3021EE437BE4}" presName="accentRepeatNode" presStyleLbl="solidFgAcc1" presStyleIdx="3" presStyleCnt="6"/>
      <dgm:spPr/>
    </dgm:pt>
    <dgm:pt modelId="{2B7F3C2A-354A-44BD-8BD7-4AD49E981E1D}" type="pres">
      <dgm:prSet presAssocID="{525766EA-33A0-47D0-9951-D113B70B944D}" presName="text_5" presStyleLbl="node1" presStyleIdx="4" presStyleCnt="6">
        <dgm:presLayoutVars>
          <dgm:bulletEnabled val="1"/>
        </dgm:presLayoutVars>
      </dgm:prSet>
      <dgm:spPr/>
      <dgm:t>
        <a:bodyPr/>
        <a:lstStyle/>
        <a:p>
          <a:endParaRPr lang="en-US"/>
        </a:p>
      </dgm:t>
    </dgm:pt>
    <dgm:pt modelId="{F8D0E235-31FC-4803-91A1-0BB162F0F06D}" type="pres">
      <dgm:prSet presAssocID="{525766EA-33A0-47D0-9951-D113B70B944D}" presName="accent_5" presStyleCnt="0"/>
      <dgm:spPr/>
    </dgm:pt>
    <dgm:pt modelId="{7F988E7E-169C-49E5-8072-A00F8E60B816}" type="pres">
      <dgm:prSet presAssocID="{525766EA-33A0-47D0-9951-D113B70B944D}" presName="accentRepeatNode" presStyleLbl="solidFgAcc1" presStyleIdx="4" presStyleCnt="6"/>
      <dgm:spPr/>
    </dgm:pt>
    <dgm:pt modelId="{DA111276-54EC-42D9-8ACA-798E18793304}" type="pres">
      <dgm:prSet presAssocID="{001F40C2-7D49-42D0-8169-1B7088753D6A}" presName="text_6" presStyleLbl="node1" presStyleIdx="5" presStyleCnt="6">
        <dgm:presLayoutVars>
          <dgm:bulletEnabled val="1"/>
        </dgm:presLayoutVars>
      </dgm:prSet>
      <dgm:spPr/>
      <dgm:t>
        <a:bodyPr/>
        <a:lstStyle/>
        <a:p>
          <a:endParaRPr lang="en-US"/>
        </a:p>
      </dgm:t>
    </dgm:pt>
    <dgm:pt modelId="{50CA16E6-F569-4324-9DB7-1120B5F84920}" type="pres">
      <dgm:prSet presAssocID="{001F40C2-7D49-42D0-8169-1B7088753D6A}" presName="accent_6" presStyleCnt="0"/>
      <dgm:spPr/>
    </dgm:pt>
    <dgm:pt modelId="{94A1E5BB-9D8B-4DD2-A5B7-0557A3B36CE9}" type="pres">
      <dgm:prSet presAssocID="{001F40C2-7D49-42D0-8169-1B7088753D6A}" presName="accentRepeatNode" presStyleLbl="solidFgAcc1" presStyleIdx="5" presStyleCnt="6"/>
      <dgm:spPr/>
    </dgm:pt>
  </dgm:ptLst>
  <dgm:cxnLst>
    <dgm:cxn modelId="{8AB7ABC6-EF4F-4A4A-AE83-EF0972D09E7C}" type="presOf" srcId="{CE6B97EC-33E8-4840-BA72-26FF8CEA0879}" destId="{E48A5310-C414-4AAF-B7EF-DE4D07C20A27}" srcOrd="0" destOrd="0" presId="urn:microsoft.com/office/officeart/2008/layout/VerticalCurvedList"/>
    <dgm:cxn modelId="{D853E281-4E51-4230-9346-E2C3AF82BD21}" srcId="{CE6B97EC-33E8-4840-BA72-26FF8CEA0879}" destId="{81AFB6EB-2D9D-4AB1-88B1-55C610A6AC0F}" srcOrd="0" destOrd="0" parTransId="{164FEDCA-EE1F-47C7-BAA9-550A13129AD1}" sibTransId="{9A36B91A-3A95-4CF8-B073-4242F44B5AD9}"/>
    <dgm:cxn modelId="{A434174E-015E-4E42-B5ED-53EDF20B779B}" srcId="{CE6B97EC-33E8-4840-BA72-26FF8CEA0879}" destId="{001F40C2-7D49-42D0-8169-1B7088753D6A}" srcOrd="5" destOrd="0" parTransId="{5A572899-80C5-4A3A-93DB-08A8F4D7907C}" sibTransId="{3A99BC2E-93A2-47FC-8738-A2D6E0B9719B}"/>
    <dgm:cxn modelId="{8426E222-7695-4959-9708-9B22E369C480}" type="presOf" srcId="{81AFB6EB-2D9D-4AB1-88B1-55C610A6AC0F}" destId="{35034EE4-A84C-4372-8FE3-233FBC512F2F}" srcOrd="0" destOrd="0" presId="urn:microsoft.com/office/officeart/2008/layout/VerticalCurvedList"/>
    <dgm:cxn modelId="{DE821973-F670-4F04-8464-04056F3F650A}" type="presOf" srcId="{001F40C2-7D49-42D0-8169-1B7088753D6A}" destId="{DA111276-54EC-42D9-8ACA-798E18793304}" srcOrd="0" destOrd="0" presId="urn:microsoft.com/office/officeart/2008/layout/VerticalCurvedList"/>
    <dgm:cxn modelId="{B4063219-CFA0-45C6-9DD2-B77A559059FC}" type="presOf" srcId="{62A88654-73FE-46CC-B549-0ED5FF9F6051}" destId="{0EE2BCED-D8EE-4FCF-BC63-58DBDF0ADA8F}" srcOrd="0" destOrd="0" presId="urn:microsoft.com/office/officeart/2008/layout/VerticalCurvedList"/>
    <dgm:cxn modelId="{AFDD11B6-3DA7-4377-98EF-7132BC2A2431}" srcId="{CE6B97EC-33E8-4840-BA72-26FF8CEA0879}" destId="{525766EA-33A0-47D0-9951-D113B70B944D}" srcOrd="4" destOrd="0" parTransId="{35517C50-9194-458E-B8EE-E275D461A9AB}" sibTransId="{C7E48261-82D3-42F1-A993-812CC42F914F}"/>
    <dgm:cxn modelId="{97CFA689-B417-4D51-897E-F7A1FE53DD40}" srcId="{CE6B97EC-33E8-4840-BA72-26FF8CEA0879}" destId="{F9346FD7-AF02-4854-80E9-8F69669A2B2A}" srcOrd="2" destOrd="0" parTransId="{F3356B8F-4F83-4FEB-9AF4-822662B4CAE5}" sibTransId="{5BF627B4-0A92-40E2-AE5A-1E6929CEDD16}"/>
    <dgm:cxn modelId="{987E76F6-3FA5-49A7-986B-E510D21D8B77}" type="presOf" srcId="{6B2FBC46-2D38-421A-80BC-3021EE437BE4}" destId="{1AC1C8DD-0F50-4951-A7DC-A5829D627B77}" srcOrd="0" destOrd="0" presId="urn:microsoft.com/office/officeart/2008/layout/VerticalCurvedList"/>
    <dgm:cxn modelId="{E7C199FF-5E55-45E1-B763-C16E9324B523}" type="presOf" srcId="{525766EA-33A0-47D0-9951-D113B70B944D}" destId="{2B7F3C2A-354A-44BD-8BD7-4AD49E981E1D}" srcOrd="0" destOrd="0" presId="urn:microsoft.com/office/officeart/2008/layout/VerticalCurvedList"/>
    <dgm:cxn modelId="{4DF87AF6-831E-4CBD-8B09-CEAD41B52E1A}" type="presOf" srcId="{9A36B91A-3A95-4CF8-B073-4242F44B5AD9}" destId="{08174943-8D7F-405E-BA99-A533547962FA}" srcOrd="0" destOrd="0" presId="urn:microsoft.com/office/officeart/2008/layout/VerticalCurvedList"/>
    <dgm:cxn modelId="{D00C105C-C084-452A-91F8-BC9967B03B1B}" type="presOf" srcId="{F9346FD7-AF02-4854-80E9-8F69669A2B2A}" destId="{96150679-00DE-4770-8547-75904852B018}" srcOrd="0" destOrd="0" presId="urn:microsoft.com/office/officeart/2008/layout/VerticalCurvedList"/>
    <dgm:cxn modelId="{98C277CB-8027-43CA-AF9F-6D7D8A0DCFCF}" srcId="{CE6B97EC-33E8-4840-BA72-26FF8CEA0879}" destId="{62A88654-73FE-46CC-B549-0ED5FF9F6051}" srcOrd="1" destOrd="0" parTransId="{E094BF55-227A-4979-A720-6E6FE26EC9D2}" sibTransId="{E119872F-6019-4094-97FD-2B4C8793FD10}"/>
    <dgm:cxn modelId="{86BB88A4-AF83-4C87-AAC0-0DB118E25582}" srcId="{CE6B97EC-33E8-4840-BA72-26FF8CEA0879}" destId="{6B2FBC46-2D38-421A-80BC-3021EE437BE4}" srcOrd="3" destOrd="0" parTransId="{398A120B-856B-40DD-A716-BD461AFC379E}" sibTransId="{CC145ED4-2D09-49F9-B72B-69293393E336}"/>
    <dgm:cxn modelId="{3815180B-898A-4D0A-BC03-36F9F295C2DA}" type="presParOf" srcId="{E48A5310-C414-4AAF-B7EF-DE4D07C20A27}" destId="{71BD4FE6-72A7-433F-A737-EB603A86098D}" srcOrd="0" destOrd="0" presId="urn:microsoft.com/office/officeart/2008/layout/VerticalCurvedList"/>
    <dgm:cxn modelId="{B82EC423-4F27-4CAF-B38B-2490B6DE62B5}" type="presParOf" srcId="{71BD4FE6-72A7-433F-A737-EB603A86098D}" destId="{A2FCA725-798E-4134-9001-209A739F2B22}" srcOrd="0" destOrd="0" presId="urn:microsoft.com/office/officeart/2008/layout/VerticalCurvedList"/>
    <dgm:cxn modelId="{3C264CD9-0747-4226-8035-1AACC1A3766A}" type="presParOf" srcId="{A2FCA725-798E-4134-9001-209A739F2B22}" destId="{298F11BD-26D7-46D2-A331-707982100AD6}" srcOrd="0" destOrd="0" presId="urn:microsoft.com/office/officeart/2008/layout/VerticalCurvedList"/>
    <dgm:cxn modelId="{DB43381D-FC6C-4C83-8135-7AEFD7649F70}" type="presParOf" srcId="{A2FCA725-798E-4134-9001-209A739F2B22}" destId="{08174943-8D7F-405E-BA99-A533547962FA}" srcOrd="1" destOrd="0" presId="urn:microsoft.com/office/officeart/2008/layout/VerticalCurvedList"/>
    <dgm:cxn modelId="{1E368D72-71C8-4D31-89CA-266DA326C968}" type="presParOf" srcId="{A2FCA725-798E-4134-9001-209A739F2B22}" destId="{A29A7F59-15C1-461D-BC05-B10C2EA280B5}" srcOrd="2" destOrd="0" presId="urn:microsoft.com/office/officeart/2008/layout/VerticalCurvedList"/>
    <dgm:cxn modelId="{488EF44C-C613-42F4-B9E3-4B569DAE064D}" type="presParOf" srcId="{A2FCA725-798E-4134-9001-209A739F2B22}" destId="{C8A531F4-E0D2-4D5D-8780-5FE35C4F92E9}" srcOrd="3" destOrd="0" presId="urn:microsoft.com/office/officeart/2008/layout/VerticalCurvedList"/>
    <dgm:cxn modelId="{1111627D-DE64-432C-BC40-B3016B82AF61}" type="presParOf" srcId="{71BD4FE6-72A7-433F-A737-EB603A86098D}" destId="{35034EE4-A84C-4372-8FE3-233FBC512F2F}" srcOrd="1" destOrd="0" presId="urn:microsoft.com/office/officeart/2008/layout/VerticalCurvedList"/>
    <dgm:cxn modelId="{E80261FD-2F94-4D07-87AB-F81BEF0B5A23}" type="presParOf" srcId="{71BD4FE6-72A7-433F-A737-EB603A86098D}" destId="{E159DC5C-BBCC-472F-9745-09EBF5A3D4C6}" srcOrd="2" destOrd="0" presId="urn:microsoft.com/office/officeart/2008/layout/VerticalCurvedList"/>
    <dgm:cxn modelId="{2A503A70-AB9B-4A13-8547-EC6A5CADB59E}" type="presParOf" srcId="{E159DC5C-BBCC-472F-9745-09EBF5A3D4C6}" destId="{AC838C61-754B-48E8-A092-91E196809529}" srcOrd="0" destOrd="0" presId="urn:microsoft.com/office/officeart/2008/layout/VerticalCurvedList"/>
    <dgm:cxn modelId="{8676316B-ED2E-407C-BE6C-08E9FF4458DD}" type="presParOf" srcId="{71BD4FE6-72A7-433F-A737-EB603A86098D}" destId="{0EE2BCED-D8EE-4FCF-BC63-58DBDF0ADA8F}" srcOrd="3" destOrd="0" presId="urn:microsoft.com/office/officeart/2008/layout/VerticalCurvedList"/>
    <dgm:cxn modelId="{F16ADF56-9733-4607-A296-3FA971C23866}" type="presParOf" srcId="{71BD4FE6-72A7-433F-A737-EB603A86098D}" destId="{C4E68292-AAD0-4B91-9DA2-E3EBE5977D6C}" srcOrd="4" destOrd="0" presId="urn:microsoft.com/office/officeart/2008/layout/VerticalCurvedList"/>
    <dgm:cxn modelId="{50A44D87-D139-43EE-A45B-11F13C615462}" type="presParOf" srcId="{C4E68292-AAD0-4B91-9DA2-E3EBE5977D6C}" destId="{A05DC4D1-3485-4030-AC6A-5DEA7BE9AAC8}" srcOrd="0" destOrd="0" presId="urn:microsoft.com/office/officeart/2008/layout/VerticalCurvedList"/>
    <dgm:cxn modelId="{14E8D57C-C00F-44DA-9422-8510F7AEDD6C}" type="presParOf" srcId="{71BD4FE6-72A7-433F-A737-EB603A86098D}" destId="{96150679-00DE-4770-8547-75904852B018}" srcOrd="5" destOrd="0" presId="urn:microsoft.com/office/officeart/2008/layout/VerticalCurvedList"/>
    <dgm:cxn modelId="{AEB69443-CBF9-4B62-9412-834D66CA7227}" type="presParOf" srcId="{71BD4FE6-72A7-433F-A737-EB603A86098D}" destId="{7D4E5ED3-D869-4800-AC54-B7416CA45FC2}" srcOrd="6" destOrd="0" presId="urn:microsoft.com/office/officeart/2008/layout/VerticalCurvedList"/>
    <dgm:cxn modelId="{9F8E6607-3319-43E2-8379-7727D3FCF9FA}" type="presParOf" srcId="{7D4E5ED3-D869-4800-AC54-B7416CA45FC2}" destId="{F330D970-BEDA-46A1-B7A5-5EC997099C2A}" srcOrd="0" destOrd="0" presId="urn:microsoft.com/office/officeart/2008/layout/VerticalCurvedList"/>
    <dgm:cxn modelId="{9CCDE14C-242E-419C-8FE3-F8A21D4F5C60}" type="presParOf" srcId="{71BD4FE6-72A7-433F-A737-EB603A86098D}" destId="{1AC1C8DD-0F50-4951-A7DC-A5829D627B77}" srcOrd="7" destOrd="0" presId="urn:microsoft.com/office/officeart/2008/layout/VerticalCurvedList"/>
    <dgm:cxn modelId="{EB11619F-8D65-4AA7-8A86-7C3D56BDDE2A}" type="presParOf" srcId="{71BD4FE6-72A7-433F-A737-EB603A86098D}" destId="{61C493CC-6C40-429F-A41D-3F2EC63712C3}" srcOrd="8" destOrd="0" presId="urn:microsoft.com/office/officeart/2008/layout/VerticalCurvedList"/>
    <dgm:cxn modelId="{014C133E-C780-477F-8E37-4C60A2437A0C}" type="presParOf" srcId="{61C493CC-6C40-429F-A41D-3F2EC63712C3}" destId="{84EC0B40-38C6-463B-B331-500FAD8C0011}" srcOrd="0" destOrd="0" presId="urn:microsoft.com/office/officeart/2008/layout/VerticalCurvedList"/>
    <dgm:cxn modelId="{9C2B5AE3-C930-4396-97D8-ED20A4D43342}" type="presParOf" srcId="{71BD4FE6-72A7-433F-A737-EB603A86098D}" destId="{2B7F3C2A-354A-44BD-8BD7-4AD49E981E1D}" srcOrd="9" destOrd="0" presId="urn:microsoft.com/office/officeart/2008/layout/VerticalCurvedList"/>
    <dgm:cxn modelId="{A24C31BA-7B64-4E4A-962C-7BC94BB177D2}" type="presParOf" srcId="{71BD4FE6-72A7-433F-A737-EB603A86098D}" destId="{F8D0E235-31FC-4803-91A1-0BB162F0F06D}" srcOrd="10" destOrd="0" presId="urn:microsoft.com/office/officeart/2008/layout/VerticalCurvedList"/>
    <dgm:cxn modelId="{D62066EE-91FD-4BA1-99FB-26CB44D3C1B8}" type="presParOf" srcId="{F8D0E235-31FC-4803-91A1-0BB162F0F06D}" destId="{7F988E7E-169C-49E5-8072-A00F8E60B816}" srcOrd="0" destOrd="0" presId="urn:microsoft.com/office/officeart/2008/layout/VerticalCurvedList"/>
    <dgm:cxn modelId="{A338296E-EFA7-476A-A258-2918BB06D914}" type="presParOf" srcId="{71BD4FE6-72A7-433F-A737-EB603A86098D}" destId="{DA111276-54EC-42D9-8ACA-798E18793304}" srcOrd="11" destOrd="0" presId="urn:microsoft.com/office/officeart/2008/layout/VerticalCurvedList"/>
    <dgm:cxn modelId="{3FBFA847-E4F0-4580-987B-AEC605581F91}" type="presParOf" srcId="{71BD4FE6-72A7-433F-A737-EB603A86098D}" destId="{50CA16E6-F569-4324-9DB7-1120B5F84920}" srcOrd="12" destOrd="0" presId="urn:microsoft.com/office/officeart/2008/layout/VerticalCurvedList"/>
    <dgm:cxn modelId="{A5443BA1-18E6-43E6-9D23-19FCF3DEDCF1}" type="presParOf" srcId="{50CA16E6-F569-4324-9DB7-1120B5F84920}" destId="{94A1E5BB-9D8B-4DD2-A5B7-0557A3B36CE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ADEC4-3511-426F-930B-1677D82B6CB4}" type="datetimeFigureOut">
              <a:rPr lang="en-US" smtClean="0"/>
              <a:t>8/29/2013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7CEBDD-4DB4-493E-A468-16656FDD1A2B}" type="slidenum">
              <a:rPr lang="en-US" smtClean="0"/>
              <a:t>‹#›</a:t>
            </a:fld>
            <a:endParaRPr lang="en-US"/>
          </a:p>
        </p:txBody>
      </p:sp>
    </p:spTree>
    <p:extLst>
      <p:ext uri="{BB962C8B-B14F-4D97-AF65-F5344CB8AC3E}">
        <p14:creationId xmlns:p14="http://schemas.microsoft.com/office/powerpoint/2010/main" val="1340752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17" indent="-280391" eaLnBrk="0" hangingPunct="0">
              <a:defRPr>
                <a:solidFill>
                  <a:schemeClr val="tx1"/>
                </a:solidFill>
                <a:latin typeface="Arial" pitchFamily="34" charset="0"/>
              </a:defRPr>
            </a:lvl2pPr>
            <a:lvl3pPr marL="1121564" indent="-224312" eaLnBrk="0" hangingPunct="0">
              <a:defRPr>
                <a:solidFill>
                  <a:schemeClr val="tx1"/>
                </a:solidFill>
                <a:latin typeface="Arial" pitchFamily="34" charset="0"/>
              </a:defRPr>
            </a:lvl3pPr>
            <a:lvl4pPr marL="1570189" indent="-224312" eaLnBrk="0" hangingPunct="0">
              <a:defRPr>
                <a:solidFill>
                  <a:schemeClr val="tx1"/>
                </a:solidFill>
                <a:latin typeface="Arial" pitchFamily="34" charset="0"/>
              </a:defRPr>
            </a:lvl4pPr>
            <a:lvl5pPr marL="2018816" indent="-224312" eaLnBrk="0" hangingPunct="0">
              <a:defRPr>
                <a:solidFill>
                  <a:schemeClr val="tx1"/>
                </a:solidFill>
                <a:latin typeface="Arial" pitchFamily="34" charset="0"/>
              </a:defRPr>
            </a:lvl5pPr>
            <a:lvl6pPr marL="2467441" indent="-224312" eaLnBrk="0" fontAlgn="base" hangingPunct="0">
              <a:spcBef>
                <a:spcPct val="0"/>
              </a:spcBef>
              <a:spcAft>
                <a:spcPct val="0"/>
              </a:spcAft>
              <a:defRPr>
                <a:solidFill>
                  <a:schemeClr val="tx1"/>
                </a:solidFill>
                <a:latin typeface="Arial" pitchFamily="34" charset="0"/>
              </a:defRPr>
            </a:lvl6pPr>
            <a:lvl7pPr marL="2916065" indent="-224312" eaLnBrk="0" fontAlgn="base" hangingPunct="0">
              <a:spcBef>
                <a:spcPct val="0"/>
              </a:spcBef>
              <a:spcAft>
                <a:spcPct val="0"/>
              </a:spcAft>
              <a:defRPr>
                <a:solidFill>
                  <a:schemeClr val="tx1"/>
                </a:solidFill>
                <a:latin typeface="Arial" pitchFamily="34" charset="0"/>
              </a:defRPr>
            </a:lvl7pPr>
            <a:lvl8pPr marL="3364692" indent="-224312" eaLnBrk="0" fontAlgn="base" hangingPunct="0">
              <a:spcBef>
                <a:spcPct val="0"/>
              </a:spcBef>
              <a:spcAft>
                <a:spcPct val="0"/>
              </a:spcAft>
              <a:defRPr>
                <a:solidFill>
                  <a:schemeClr val="tx1"/>
                </a:solidFill>
                <a:latin typeface="Arial" pitchFamily="34" charset="0"/>
              </a:defRPr>
            </a:lvl8pPr>
            <a:lvl9pPr marL="3813317" indent="-224312" eaLnBrk="0" fontAlgn="base" hangingPunct="0">
              <a:spcBef>
                <a:spcPct val="0"/>
              </a:spcBef>
              <a:spcAft>
                <a:spcPct val="0"/>
              </a:spcAft>
              <a:defRPr>
                <a:solidFill>
                  <a:schemeClr val="tx1"/>
                </a:solidFill>
                <a:latin typeface="Arial" pitchFamily="34" charset="0"/>
              </a:defRPr>
            </a:lvl9pPr>
          </a:lstStyle>
          <a:p>
            <a:pPr eaLnBrk="1" hangingPunct="1"/>
            <a:fld id="{B60F22E8-8899-4F9E-8FCF-8B1B106D1399}" type="slidenum">
              <a:rPr lang="en-US">
                <a:solidFill>
                  <a:prstClr val="black"/>
                </a:solidFill>
                <a:cs typeface="Arial" pitchFamily="34" charset="0"/>
              </a:rPr>
              <a:pPr eaLnBrk="1" hangingPunct="1"/>
              <a:t>3</a:t>
            </a:fld>
            <a:endParaRPr lang="en-US">
              <a:solidFill>
                <a:prstClr val="black"/>
              </a:solidFill>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eaLnBrk="1" hangingPunct="1">
              <a:lnSpc>
                <a:spcPct val="90000"/>
              </a:lnSpc>
              <a:spcBef>
                <a:spcPct val="0"/>
              </a:spcBef>
            </a:pPr>
            <a:r>
              <a:rPr lang="en-US" dirty="0">
                <a:latin typeface="Calibri" charset="0"/>
              </a:rPr>
              <a:t>Students who struggle with reading almost always have gaps in their vocabulary and their ability to deal with more complex sentence structures. This too is well documented in research. </a:t>
            </a:r>
          </a:p>
          <a:p>
            <a:pPr eaLnBrk="1" hangingPunct="1">
              <a:lnSpc>
                <a:spcPct val="90000"/>
              </a:lnSpc>
              <a:spcBef>
                <a:spcPct val="0"/>
              </a:spcBef>
            </a:pPr>
            <a:endParaRPr lang="en-US" dirty="0">
              <a:latin typeface="Calibri" charset="0"/>
            </a:endParaRPr>
          </a:p>
          <a:p>
            <a:pPr eaLnBrk="1" hangingPunct="1">
              <a:lnSpc>
                <a:spcPct val="90000"/>
              </a:lnSpc>
              <a:spcBef>
                <a:spcPct val="0"/>
              </a:spcBef>
            </a:pPr>
            <a:r>
              <a:rPr lang="en-US" dirty="0">
                <a:latin typeface="Calibri" charset="0"/>
              </a:rPr>
              <a:t>Too often, less proficient students are given texts at their level where they do not see these features, where the demands of vocabulary and sentence structure are lowered. Though this is done for the kindest of reasons, it has disastrous consequences. Day by day, differentiating by level of text during instructional time increases the achievement gap between high performers and those who struggle.  </a:t>
            </a:r>
          </a:p>
          <a:p>
            <a:pPr eaLnBrk="1" hangingPunct="1">
              <a:lnSpc>
                <a:spcPct val="90000"/>
              </a:lnSpc>
              <a:spcBef>
                <a:spcPct val="0"/>
              </a:spcBef>
            </a:pPr>
            <a:endParaRPr lang="en-US" dirty="0">
              <a:latin typeface="Calibri" charset="0"/>
            </a:endParaRPr>
          </a:p>
          <a:p>
            <a:pPr eaLnBrk="1" hangingPunct="1">
              <a:lnSpc>
                <a:spcPct val="90000"/>
              </a:lnSpc>
              <a:spcBef>
                <a:spcPct val="0"/>
              </a:spcBef>
            </a:pPr>
            <a:r>
              <a:rPr lang="en-US" dirty="0">
                <a:latin typeface="Calibri" charset="0"/>
              </a:rPr>
              <a:t>Students cannot address gaps in their vocabulary and develop the skill of unpacking complex syntax when they are not given the opportunity to work with materials that provides those opportunities.  </a:t>
            </a:r>
          </a:p>
          <a:p>
            <a:pPr eaLnBrk="1" hangingPunct="1">
              <a:lnSpc>
                <a:spcPct val="90000"/>
              </a:lnSpc>
              <a:spcBef>
                <a:spcPct val="0"/>
              </a:spcBef>
            </a:pPr>
            <a:endParaRPr lang="en-US" dirty="0">
              <a:latin typeface="Calibri" charset="0"/>
            </a:endParaRPr>
          </a:p>
          <a:p>
            <a:pPr eaLnBrk="1" hangingPunct="1">
              <a:lnSpc>
                <a:spcPct val="90000"/>
              </a:lnSpc>
              <a:spcBef>
                <a:spcPct val="0"/>
              </a:spcBef>
            </a:pPr>
            <a:r>
              <a:rPr lang="en-US" dirty="0">
                <a:latin typeface="Calibri" charset="0"/>
              </a:rPr>
              <a:t>With that said, there is a place for providing students with text more appropriately matched to their individual reading abilities in order to build fluency and provide opportunity for increasing the volume of reading.  But those texts cannot be the primary texts for instruction.</a:t>
            </a:r>
          </a:p>
          <a:p>
            <a:pPr eaLnBrk="1" hangingPunct="1">
              <a:spcBef>
                <a:spcPct val="0"/>
              </a:spcBef>
            </a:pPr>
            <a:endParaRPr lang="en-US" dirty="0">
              <a:latin typeface="Arial" charset="0"/>
            </a:endParaRPr>
          </a:p>
          <a:p>
            <a:pPr eaLnBrk="1" hangingPunct="1">
              <a:spcBef>
                <a:spcPct val="0"/>
              </a:spcBef>
            </a:pPr>
            <a:r>
              <a:rPr lang="en-US" dirty="0">
                <a:latin typeface="Arial" charset="0"/>
              </a:rPr>
              <a:t>This does not mean students do this without any support! It is essential that teachers and instructional material provide scaffolds to support ALL students in comprehending complex text. </a:t>
            </a:r>
          </a:p>
          <a:p>
            <a:pPr eaLnBrk="1" hangingPunct="1">
              <a:spcBef>
                <a:spcPct val="0"/>
              </a:spcBef>
            </a:pPr>
            <a:endParaRPr lang="en-US" dirty="0">
              <a:latin typeface="Arial" charset="0"/>
            </a:endParaRPr>
          </a:p>
          <a:p>
            <a:pPr eaLnBrk="1" hangingPunct="1">
              <a:spcBef>
                <a:spcPct val="0"/>
              </a:spcBef>
            </a:pPr>
            <a:r>
              <a:rPr lang="en-US" dirty="0">
                <a:latin typeface="Arial" charset="0"/>
              </a:rPr>
              <a:t>These scaffolding types will reliably support many students and a has a strong research base:</a:t>
            </a:r>
          </a:p>
          <a:p>
            <a:pPr eaLnBrk="1" hangingPunct="1">
              <a:spcBef>
                <a:spcPct val="0"/>
              </a:spcBef>
              <a:buClr>
                <a:srgbClr val="000000"/>
              </a:buClr>
              <a:buSzPct val="131000"/>
              <a:buFontTx/>
              <a:buChar char="•"/>
            </a:pPr>
            <a:r>
              <a:rPr lang="en-US" dirty="0">
                <a:latin typeface="Arial" charset="0"/>
              </a:rPr>
              <a:t>Multiple readings. Complex text takes multiple reads to fully understand the layers of meaning provided by the author. Because of this, the text selected for close reading should be excellent or they will not be worthy of the time commitment they require to read fully. Re-reading assists fluency and is the primary way readers make sense of challenges encountered when reading.</a:t>
            </a:r>
          </a:p>
          <a:p>
            <a:pPr eaLnBrk="1" hangingPunct="1">
              <a:spcBef>
                <a:spcPct val="0"/>
              </a:spcBef>
              <a:buClr>
                <a:srgbClr val="000000"/>
              </a:buClr>
              <a:buSzPct val="131000"/>
              <a:buFontTx/>
              <a:buChar char="•"/>
            </a:pPr>
            <a:r>
              <a:rPr lang="en-US" dirty="0">
                <a:latin typeface="Arial" charset="0"/>
              </a:rPr>
              <a:t>Reading the text aloud </a:t>
            </a:r>
            <a:r>
              <a:rPr lang="en-US" i="1" dirty="0">
                <a:latin typeface="Arial" charset="0"/>
              </a:rPr>
              <a:t>while students follow along </a:t>
            </a:r>
            <a:r>
              <a:rPr lang="en-US" dirty="0">
                <a:latin typeface="Arial" charset="0"/>
              </a:rPr>
              <a:t>. Fluency challenges are rampant when students encounter grade level appropriate text. All teachers must be aware of this and reach in to help. The two best ways to help are having the students follow along while the text is read aloud and by reading text multiple times. (These two methods are systematically built into the close reading model included in this module.) </a:t>
            </a:r>
          </a:p>
          <a:p>
            <a:pPr eaLnBrk="1" hangingPunct="1">
              <a:spcBef>
                <a:spcPct val="0"/>
              </a:spcBef>
              <a:buClr>
                <a:srgbClr val="000000"/>
              </a:buClr>
              <a:buSzPct val="131000"/>
              <a:buFontTx/>
              <a:buChar char="•"/>
            </a:pPr>
            <a:r>
              <a:rPr lang="en-US" dirty="0" smtClean="0">
                <a:latin typeface="Arial" charset="0"/>
              </a:rPr>
              <a:t>Read aloud of complex text is especially important for early readers K-2 because the work of the standards is too complex to apply to the texts students can read on their own, and students cannot develop academic language through the texts students can read on their own at these grades (levels); for all practical purposes read aloud provides students who come to kindergarten with less developed academic language with a way to catch up.</a:t>
            </a:r>
          </a:p>
          <a:p>
            <a:pPr eaLnBrk="1" hangingPunct="1">
              <a:spcBef>
                <a:spcPct val="0"/>
              </a:spcBef>
              <a:buClr>
                <a:srgbClr val="000000"/>
              </a:buClr>
              <a:buSzPct val="131000"/>
              <a:buFontTx/>
              <a:buChar char="•"/>
            </a:pPr>
            <a:r>
              <a:rPr lang="en-US" dirty="0">
                <a:latin typeface="Arial" charset="0"/>
              </a:rPr>
              <a:t>“Chunking” longer text into smaller and logical sections makes the text more manageable and helps demonstrate how the author structured the text. </a:t>
            </a:r>
          </a:p>
          <a:p>
            <a:pPr eaLnBrk="1" hangingPunct="1">
              <a:spcBef>
                <a:spcPct val="0"/>
              </a:spcBef>
              <a:buClr>
                <a:srgbClr val="000000"/>
              </a:buClr>
              <a:buSzPct val="131000"/>
              <a:buFontTx/>
              <a:buChar char="•"/>
            </a:pPr>
            <a:r>
              <a:rPr lang="en-US" dirty="0">
                <a:latin typeface="Arial" charset="0"/>
              </a:rPr>
              <a:t>Careful, text-specific questions point readers to challenging sentences and ask for special attention to be paid to them. They direct students to what matters most and asks them to examine those parts. They also pay particularly close attention to vocabulary that can be figured out in the context of the text. Because they require text evidence, they demand re-reading.</a:t>
            </a:r>
          </a:p>
          <a:p>
            <a:pPr eaLnBrk="1" hangingPunct="1">
              <a:spcBef>
                <a:spcPct val="0"/>
              </a:spcBef>
              <a:buClr>
                <a:srgbClr val="000000"/>
              </a:buClr>
              <a:buSzPct val="131000"/>
              <a:buFontTx/>
              <a:buChar char="•"/>
            </a:pPr>
            <a:r>
              <a:rPr lang="en-US" dirty="0">
                <a:latin typeface="Arial" charset="0"/>
              </a:rPr>
              <a:t>Pointing out text structures or features that will either provide comprehension support (like section headers) or challenges (like long paragraphs or sentences).</a:t>
            </a:r>
          </a:p>
          <a:p>
            <a:pPr eaLnBrk="1" hangingPunct="1">
              <a:spcBef>
                <a:spcPct val="0"/>
              </a:spcBef>
            </a:pPr>
            <a:endParaRPr lang="en-US" dirty="0">
              <a:latin typeface="Arial" charset="0"/>
            </a:endParaRPr>
          </a:p>
          <a:p>
            <a:pPr eaLnBrk="1" hangingPunct="1">
              <a:spcBef>
                <a:spcPct val="0"/>
              </a:spcBef>
            </a:pPr>
            <a:r>
              <a:rPr lang="en-US" dirty="0">
                <a:latin typeface="Arial" charset="0"/>
              </a:rPr>
              <a:t>Supports that do not promote improved reading incomes and do </a:t>
            </a:r>
            <a:r>
              <a:rPr lang="en-US" i="1" dirty="0">
                <a:latin typeface="Arial" charset="0"/>
              </a:rPr>
              <a:t>not </a:t>
            </a:r>
            <a:r>
              <a:rPr lang="en-US" dirty="0">
                <a:latin typeface="Arial" charset="0"/>
              </a:rPr>
              <a:t>have research support behind them:</a:t>
            </a:r>
          </a:p>
          <a:p>
            <a:pPr eaLnBrk="1" hangingPunct="1">
              <a:spcBef>
                <a:spcPct val="0"/>
              </a:spcBef>
              <a:buClr>
                <a:srgbClr val="000000"/>
              </a:buClr>
              <a:buSzPct val="131000"/>
              <a:buFontTx/>
              <a:buChar char="•"/>
            </a:pPr>
            <a:r>
              <a:rPr lang="en-US" dirty="0">
                <a:latin typeface="Arial" charset="0"/>
              </a:rPr>
              <a:t>Previewing the topic of the reading in a text-free way (just “teacher talk”). A careful examination of the text is solid practice. But telling students what they will be reading before they read will remove any motivation for discovering it for themselves and it will teach students that learning from reading is not a central activity in that classroom.</a:t>
            </a:r>
          </a:p>
          <a:p>
            <a:pPr eaLnBrk="1" hangingPunct="1">
              <a:spcBef>
                <a:spcPct val="0"/>
              </a:spcBef>
              <a:buClr>
                <a:srgbClr val="000000"/>
              </a:buClr>
              <a:buSzPct val="131000"/>
              <a:buFontTx/>
              <a:buChar char="•"/>
            </a:pPr>
            <a:r>
              <a:rPr lang="en-US" dirty="0">
                <a:latin typeface="Arial" charset="0"/>
              </a:rPr>
              <a:t>Providing simple text to weak readers and complex texts to strong readers. Differentiation by text type, as opposed to providing a variety of supports for the same complex text, leads to the “Matthew Effect” – “to those who have, more will be given. To those who have little, even that little will be taken away,” a well-researched finding. This is particularly true because of the differences in vocabulary that students will see from simpler to more complex text. Words create much of the differences in texts. </a:t>
            </a:r>
          </a:p>
          <a:p>
            <a:pPr eaLnBrk="1" hangingPunct="1">
              <a:spcBef>
                <a:spcPct val="0"/>
              </a:spcBef>
            </a:pPr>
            <a:endParaRPr lang="en-US" dirty="0">
              <a:latin typeface="Arial" charset="0"/>
            </a:endParaRPr>
          </a:p>
          <a:p>
            <a:pPr eaLnBrk="1" hangingPunct="1">
              <a:spcBef>
                <a:spcPct val="0"/>
              </a:spcBef>
            </a:pPr>
            <a:endParaRPr lang="en-US" dirty="0">
              <a:latin typeface="Arial" charset="0"/>
            </a:endParaRPr>
          </a:p>
          <a:p>
            <a:pPr eaLnBrk="1" hangingPunct="1">
              <a:spcBef>
                <a:spcPct val="0"/>
              </a:spcBef>
            </a:pPr>
            <a:r>
              <a:rPr lang="en-US" dirty="0">
                <a:latin typeface="Arial" charset="0"/>
              </a:rPr>
              <a:t>The goal is growing independence with increasingly complex text.  The strategies implemented should all aim at getting students stronger and more skilled – like exercises and scrimmages in a sports practice.  </a:t>
            </a:r>
          </a:p>
          <a:p>
            <a:endParaRPr lang="en-US" dirty="0"/>
          </a:p>
        </p:txBody>
      </p:sp>
      <p:sp>
        <p:nvSpPr>
          <p:cNvPr id="4" name="Slide Number Placeholder 3"/>
          <p:cNvSpPr>
            <a:spLocks noGrp="1"/>
          </p:cNvSpPr>
          <p:nvPr>
            <p:ph type="sldNum" sz="quarter" idx="10"/>
          </p:nvPr>
        </p:nvSpPr>
        <p:spPr/>
        <p:txBody>
          <a:bodyPr/>
          <a:lstStyle/>
          <a:p>
            <a:fld id="{E416EFF2-2C0F-4B4B-BD04-974EDCD636A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75990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7F81CA-92FC-4ABC-AA4D-53168441E58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4957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29017" indent="-280391" eaLnBrk="0" hangingPunct="0">
              <a:defRPr>
                <a:solidFill>
                  <a:schemeClr val="tx1"/>
                </a:solidFill>
                <a:latin typeface="Arial" charset="0"/>
              </a:defRPr>
            </a:lvl2pPr>
            <a:lvl3pPr marL="1121564" indent="-224312" eaLnBrk="0" hangingPunct="0">
              <a:defRPr>
                <a:solidFill>
                  <a:schemeClr val="tx1"/>
                </a:solidFill>
                <a:latin typeface="Arial" charset="0"/>
              </a:defRPr>
            </a:lvl3pPr>
            <a:lvl4pPr marL="1570189" indent="-224312" eaLnBrk="0" hangingPunct="0">
              <a:defRPr>
                <a:solidFill>
                  <a:schemeClr val="tx1"/>
                </a:solidFill>
                <a:latin typeface="Arial" charset="0"/>
              </a:defRPr>
            </a:lvl4pPr>
            <a:lvl5pPr marL="2018816" indent="-224312" eaLnBrk="0" hangingPunct="0">
              <a:defRPr>
                <a:solidFill>
                  <a:schemeClr val="tx1"/>
                </a:solidFill>
                <a:latin typeface="Arial" charset="0"/>
              </a:defRPr>
            </a:lvl5pPr>
            <a:lvl6pPr marL="2467441" indent="-224312" eaLnBrk="0" fontAlgn="base" hangingPunct="0">
              <a:spcBef>
                <a:spcPct val="0"/>
              </a:spcBef>
              <a:spcAft>
                <a:spcPct val="0"/>
              </a:spcAft>
              <a:defRPr>
                <a:solidFill>
                  <a:schemeClr val="tx1"/>
                </a:solidFill>
                <a:latin typeface="Arial" charset="0"/>
              </a:defRPr>
            </a:lvl6pPr>
            <a:lvl7pPr marL="2916065" indent="-224312" eaLnBrk="0" fontAlgn="base" hangingPunct="0">
              <a:spcBef>
                <a:spcPct val="0"/>
              </a:spcBef>
              <a:spcAft>
                <a:spcPct val="0"/>
              </a:spcAft>
              <a:defRPr>
                <a:solidFill>
                  <a:schemeClr val="tx1"/>
                </a:solidFill>
                <a:latin typeface="Arial" charset="0"/>
              </a:defRPr>
            </a:lvl7pPr>
            <a:lvl8pPr marL="3364692" indent="-224312" eaLnBrk="0" fontAlgn="base" hangingPunct="0">
              <a:spcBef>
                <a:spcPct val="0"/>
              </a:spcBef>
              <a:spcAft>
                <a:spcPct val="0"/>
              </a:spcAft>
              <a:defRPr>
                <a:solidFill>
                  <a:schemeClr val="tx1"/>
                </a:solidFill>
                <a:latin typeface="Arial" charset="0"/>
              </a:defRPr>
            </a:lvl8pPr>
            <a:lvl9pPr marL="3813317" indent="-224312" eaLnBrk="0" fontAlgn="base" hangingPunct="0">
              <a:spcBef>
                <a:spcPct val="0"/>
              </a:spcBef>
              <a:spcAft>
                <a:spcPct val="0"/>
              </a:spcAft>
              <a:defRPr>
                <a:solidFill>
                  <a:schemeClr val="tx1"/>
                </a:solidFill>
                <a:latin typeface="Arial" charset="0"/>
              </a:defRPr>
            </a:lvl9pPr>
          </a:lstStyle>
          <a:p>
            <a:pPr eaLnBrk="1" hangingPunct="1"/>
            <a:fld id="{8E8C15E9-6A8D-4AA4-8057-94D9DB1A695D}" type="slidenum">
              <a:rPr lang="en-US" smtClean="0">
                <a:solidFill>
                  <a:prstClr val="black"/>
                </a:solidFill>
              </a:rPr>
              <a:pPr eaLnBrk="1" hangingPunct="1"/>
              <a:t>17</a:t>
            </a:fld>
            <a:endParaRPr lang="en-US" smtClean="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Explain that there are more types. These are appropriate for  K-3.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29057" indent="-280406" eaLnBrk="0" hangingPunct="0">
              <a:defRPr>
                <a:solidFill>
                  <a:schemeClr val="tx1"/>
                </a:solidFill>
                <a:latin typeface="Arial" charset="0"/>
                <a:ea typeface="MS PGothic" pitchFamily="34" charset="-128"/>
              </a:defRPr>
            </a:lvl2pPr>
            <a:lvl3pPr marL="1121626" indent="-224325" eaLnBrk="0" hangingPunct="0">
              <a:defRPr>
                <a:solidFill>
                  <a:schemeClr val="tx1"/>
                </a:solidFill>
                <a:latin typeface="Arial" charset="0"/>
                <a:ea typeface="MS PGothic" pitchFamily="34" charset="-128"/>
              </a:defRPr>
            </a:lvl3pPr>
            <a:lvl4pPr marL="1570276" indent="-224325" eaLnBrk="0" hangingPunct="0">
              <a:defRPr>
                <a:solidFill>
                  <a:schemeClr val="tx1"/>
                </a:solidFill>
                <a:latin typeface="Arial" charset="0"/>
                <a:ea typeface="MS PGothic" pitchFamily="34" charset="-128"/>
              </a:defRPr>
            </a:lvl4pPr>
            <a:lvl5pPr marL="2018927" indent="-224325" eaLnBrk="0" hangingPunct="0">
              <a:defRPr>
                <a:solidFill>
                  <a:schemeClr val="tx1"/>
                </a:solidFill>
                <a:latin typeface="Arial" charset="0"/>
                <a:ea typeface="MS PGothic" pitchFamily="34" charset="-128"/>
              </a:defRPr>
            </a:lvl5pPr>
            <a:lvl6pPr marL="2467577" indent="-224325" eaLnBrk="0" fontAlgn="base" hangingPunct="0">
              <a:spcBef>
                <a:spcPct val="0"/>
              </a:spcBef>
              <a:spcAft>
                <a:spcPct val="0"/>
              </a:spcAft>
              <a:defRPr>
                <a:solidFill>
                  <a:schemeClr val="tx1"/>
                </a:solidFill>
                <a:latin typeface="Arial" charset="0"/>
                <a:ea typeface="MS PGothic" pitchFamily="34" charset="-128"/>
              </a:defRPr>
            </a:lvl6pPr>
            <a:lvl7pPr marL="2916227" indent="-224325" eaLnBrk="0" fontAlgn="base" hangingPunct="0">
              <a:spcBef>
                <a:spcPct val="0"/>
              </a:spcBef>
              <a:spcAft>
                <a:spcPct val="0"/>
              </a:spcAft>
              <a:defRPr>
                <a:solidFill>
                  <a:schemeClr val="tx1"/>
                </a:solidFill>
                <a:latin typeface="Arial" charset="0"/>
                <a:ea typeface="MS PGothic" pitchFamily="34" charset="-128"/>
              </a:defRPr>
            </a:lvl7pPr>
            <a:lvl8pPr marL="3364878" indent="-224325" eaLnBrk="0" fontAlgn="base" hangingPunct="0">
              <a:spcBef>
                <a:spcPct val="0"/>
              </a:spcBef>
              <a:spcAft>
                <a:spcPct val="0"/>
              </a:spcAft>
              <a:defRPr>
                <a:solidFill>
                  <a:schemeClr val="tx1"/>
                </a:solidFill>
                <a:latin typeface="Arial" charset="0"/>
                <a:ea typeface="MS PGothic" pitchFamily="34" charset="-128"/>
              </a:defRPr>
            </a:lvl8pPr>
            <a:lvl9pPr marL="3813528" indent="-224325"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D0BF889D-49D3-4B9D-A80E-0D3124D5672A}" type="slidenum">
              <a:rPr lang="en-US" smtClean="0">
                <a:latin typeface="Calibri" pitchFamily="34" charset="0"/>
              </a:rPr>
              <a:pPr eaLnBrk="1" hangingPunct="1"/>
              <a:t>19</a:t>
            </a:fld>
            <a:endParaRPr 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552E85-851D-4968-ABBC-E617E9433FB3}" type="slidenum">
              <a:rPr lang="en-US" smtClean="0"/>
              <a:t>21</a:t>
            </a:fld>
            <a:endParaRPr lang="en-US"/>
          </a:p>
        </p:txBody>
      </p:sp>
    </p:spTree>
    <p:extLst>
      <p:ext uri="{BB962C8B-B14F-4D97-AF65-F5344CB8AC3E}">
        <p14:creationId xmlns:p14="http://schemas.microsoft.com/office/powerpoint/2010/main" val="2134498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From Alexander  Who used to be Rich last Sunday</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29057" indent="-280406" eaLnBrk="0" hangingPunct="0">
              <a:defRPr>
                <a:solidFill>
                  <a:schemeClr val="tx1"/>
                </a:solidFill>
                <a:latin typeface="Arial" charset="0"/>
                <a:ea typeface="MS PGothic" pitchFamily="34" charset="-128"/>
              </a:defRPr>
            </a:lvl2pPr>
            <a:lvl3pPr marL="1121626" indent="-224325" eaLnBrk="0" hangingPunct="0">
              <a:defRPr>
                <a:solidFill>
                  <a:schemeClr val="tx1"/>
                </a:solidFill>
                <a:latin typeface="Arial" charset="0"/>
                <a:ea typeface="MS PGothic" pitchFamily="34" charset="-128"/>
              </a:defRPr>
            </a:lvl3pPr>
            <a:lvl4pPr marL="1570276" indent="-224325" eaLnBrk="0" hangingPunct="0">
              <a:defRPr>
                <a:solidFill>
                  <a:schemeClr val="tx1"/>
                </a:solidFill>
                <a:latin typeface="Arial" charset="0"/>
                <a:ea typeface="MS PGothic" pitchFamily="34" charset="-128"/>
              </a:defRPr>
            </a:lvl4pPr>
            <a:lvl5pPr marL="2018927" indent="-224325" eaLnBrk="0" hangingPunct="0">
              <a:defRPr>
                <a:solidFill>
                  <a:schemeClr val="tx1"/>
                </a:solidFill>
                <a:latin typeface="Arial" charset="0"/>
                <a:ea typeface="MS PGothic" pitchFamily="34" charset="-128"/>
              </a:defRPr>
            </a:lvl5pPr>
            <a:lvl6pPr marL="2467577" indent="-224325" eaLnBrk="0" fontAlgn="base" hangingPunct="0">
              <a:spcBef>
                <a:spcPct val="0"/>
              </a:spcBef>
              <a:spcAft>
                <a:spcPct val="0"/>
              </a:spcAft>
              <a:defRPr>
                <a:solidFill>
                  <a:schemeClr val="tx1"/>
                </a:solidFill>
                <a:latin typeface="Arial" charset="0"/>
                <a:ea typeface="MS PGothic" pitchFamily="34" charset="-128"/>
              </a:defRPr>
            </a:lvl6pPr>
            <a:lvl7pPr marL="2916227" indent="-224325" eaLnBrk="0" fontAlgn="base" hangingPunct="0">
              <a:spcBef>
                <a:spcPct val="0"/>
              </a:spcBef>
              <a:spcAft>
                <a:spcPct val="0"/>
              </a:spcAft>
              <a:defRPr>
                <a:solidFill>
                  <a:schemeClr val="tx1"/>
                </a:solidFill>
                <a:latin typeface="Arial" charset="0"/>
                <a:ea typeface="MS PGothic" pitchFamily="34" charset="-128"/>
              </a:defRPr>
            </a:lvl7pPr>
            <a:lvl8pPr marL="3364878" indent="-224325" eaLnBrk="0" fontAlgn="base" hangingPunct="0">
              <a:spcBef>
                <a:spcPct val="0"/>
              </a:spcBef>
              <a:spcAft>
                <a:spcPct val="0"/>
              </a:spcAft>
              <a:defRPr>
                <a:solidFill>
                  <a:schemeClr val="tx1"/>
                </a:solidFill>
                <a:latin typeface="Arial" charset="0"/>
                <a:ea typeface="MS PGothic" pitchFamily="34" charset="-128"/>
              </a:defRPr>
            </a:lvl8pPr>
            <a:lvl9pPr marL="3813528" indent="-224325"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BCB21E1-070A-48D7-9414-BF509AF7337A}" type="slidenum">
              <a:rPr lang="en-US" altLang="en-US" smtClean="0">
                <a:solidFill>
                  <a:srgbClr val="000000"/>
                </a:solidFill>
                <a:latin typeface="Calibri" pitchFamily="34" charset="0"/>
              </a:rPr>
              <a:pPr eaLnBrk="1" hangingPunct="1"/>
              <a:t>22</a:t>
            </a:fld>
            <a:endParaRPr lang="en-US" altLang="en-US" smtClean="0">
              <a:solidFill>
                <a:srgbClr val="000000"/>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 Understanding</a:t>
            </a:r>
            <a:r>
              <a:rPr lang="en-US" baseline="0" dirty="0" smtClean="0"/>
              <a:t> Questions:</a:t>
            </a:r>
          </a:p>
          <a:p>
            <a:pPr marL="168244" indent="-168244">
              <a:buFont typeface="Arial" pitchFamily="34" charset="0"/>
              <a:buChar char="•"/>
            </a:pPr>
            <a:r>
              <a:rPr lang="en-US" baseline="0" dirty="0" smtClean="0"/>
              <a:t>Students grasp the overall view of the text</a:t>
            </a:r>
          </a:p>
          <a:p>
            <a:pPr marL="168244" indent="-168244">
              <a:buFont typeface="Arial" pitchFamily="34" charset="0"/>
              <a:buChar char="•"/>
            </a:pPr>
            <a:r>
              <a:rPr lang="en-US" baseline="0" dirty="0" smtClean="0"/>
              <a:t>Global questions that require students to demonstrate that they understand what the author really said</a:t>
            </a:r>
          </a:p>
          <a:p>
            <a:pPr marL="168244" indent="-168244">
              <a:buFont typeface="Arial" pitchFamily="34" charset="0"/>
              <a:buChar char="•"/>
            </a:pPr>
            <a:r>
              <a:rPr lang="en-US" baseline="0" dirty="0" smtClean="0"/>
              <a:t>Questions may look at sequences in the text, look at the main idea and the text that supports it, or ask the students to provide the gist of the passage.</a:t>
            </a:r>
          </a:p>
          <a:p>
            <a:pPr marL="168244" indent="-168244">
              <a:buFont typeface="Arial" pitchFamily="34" charset="0"/>
              <a:buChar char="•"/>
            </a:pPr>
            <a:endParaRPr lang="en-US" baseline="0" dirty="0" smtClean="0"/>
          </a:p>
          <a:p>
            <a:r>
              <a:rPr lang="en-US" baseline="0" dirty="0" smtClean="0"/>
              <a:t>Key Details questions:</a:t>
            </a:r>
          </a:p>
          <a:p>
            <a:pPr marL="168244" indent="-168244">
              <a:buFont typeface="Arial" pitchFamily="34" charset="0"/>
              <a:buChar char="•"/>
            </a:pPr>
            <a:r>
              <a:rPr lang="en-US" baseline="0" dirty="0" smtClean="0"/>
              <a:t>Students focus on the details</a:t>
            </a:r>
          </a:p>
          <a:p>
            <a:pPr marL="168244" indent="-168244">
              <a:buFont typeface="Arial" pitchFamily="34" charset="0"/>
              <a:buChar char="•"/>
            </a:pPr>
            <a:r>
              <a:rPr lang="en-US" baseline="0" dirty="0" smtClean="0"/>
              <a:t>Who, what, why, when, where, how questions</a:t>
            </a:r>
          </a:p>
          <a:p>
            <a:pPr marL="168244" indent="-168244">
              <a:buFont typeface="Arial" pitchFamily="34" charset="0"/>
              <a:buChar char="•"/>
            </a:pPr>
            <a:r>
              <a:rPr lang="en-US" baseline="0" dirty="0" smtClean="0"/>
              <a:t>Find supporting details for main ideas</a:t>
            </a:r>
          </a:p>
          <a:p>
            <a:pPr marL="168244" indent="-168244">
              <a:buFont typeface="Arial" pitchFamily="34" charset="0"/>
              <a:buChar char="•"/>
            </a:pPr>
            <a:r>
              <a:rPr lang="en-US" baseline="0" dirty="0" smtClean="0"/>
              <a:t>Look for nuances in meaning</a:t>
            </a:r>
          </a:p>
          <a:p>
            <a:pPr marL="168244" indent="-168244">
              <a:buFont typeface="Arial" pitchFamily="34" charset="0"/>
              <a:buChar char="•"/>
            </a:pPr>
            <a:endParaRPr lang="en-US" baseline="0" dirty="0" smtClean="0"/>
          </a:p>
          <a:p>
            <a:r>
              <a:rPr lang="en-US" baseline="0" dirty="0" smtClean="0"/>
              <a:t>Vocabulary and Text Structure questions:</a:t>
            </a:r>
          </a:p>
          <a:p>
            <a:pPr marL="168244" indent="-168244">
              <a:buFont typeface="Arial" pitchFamily="34" charset="0"/>
              <a:buChar char="•"/>
            </a:pPr>
            <a:r>
              <a:rPr lang="en-US" baseline="0" dirty="0" smtClean="0"/>
              <a:t>Focus on specific words and phrases</a:t>
            </a:r>
          </a:p>
          <a:p>
            <a:pPr marL="168244" indent="-168244">
              <a:buFont typeface="Arial" pitchFamily="34" charset="0"/>
              <a:buChar char="•"/>
            </a:pPr>
            <a:r>
              <a:rPr lang="en-US" baseline="0" dirty="0" smtClean="0"/>
              <a:t>Focus on structure of the text</a:t>
            </a:r>
          </a:p>
          <a:p>
            <a:pPr marL="168244" indent="-168244">
              <a:buFont typeface="Arial" pitchFamily="34" charset="0"/>
              <a:buChar char="•"/>
            </a:pPr>
            <a:r>
              <a:rPr lang="en-US" baseline="0" dirty="0" smtClean="0"/>
              <a:t>Note denotation, connotation, figurative language</a:t>
            </a:r>
          </a:p>
          <a:p>
            <a:pPr marL="168244" indent="-168244">
              <a:buFont typeface="Arial" pitchFamily="34" charset="0"/>
              <a:buChar char="•"/>
            </a:pPr>
            <a:r>
              <a:rPr lang="en-US" baseline="0" dirty="0" smtClean="0"/>
              <a:t>Examine the shades of meaning that comes with careful word choice</a:t>
            </a:r>
          </a:p>
          <a:p>
            <a:pPr marL="168244" indent="-168244">
              <a:buFont typeface="Arial" pitchFamily="34" charset="0"/>
              <a:buChar char="•"/>
            </a:pPr>
            <a:r>
              <a:rPr lang="en-US" baseline="0" dirty="0" smtClean="0"/>
              <a:t>Notice that text organization influences and contributes to meaning</a:t>
            </a:r>
          </a:p>
          <a:p>
            <a:pPr marL="168244" indent="-168244">
              <a:buFont typeface="Arial" pitchFamily="34" charset="0"/>
              <a:buChar char="•"/>
            </a:pPr>
            <a:endParaRPr lang="en-US" baseline="0" dirty="0" smtClean="0"/>
          </a:p>
          <a:p>
            <a:r>
              <a:rPr lang="en-US" baseline="0" dirty="0" smtClean="0"/>
              <a:t>Author’s Purpose questions:</a:t>
            </a:r>
          </a:p>
          <a:p>
            <a:pPr marL="168244" indent="-168244">
              <a:buFont typeface="Arial" pitchFamily="34" charset="0"/>
              <a:buChar char="•"/>
            </a:pPr>
            <a:r>
              <a:rPr lang="en-US" baseline="0" dirty="0" smtClean="0"/>
              <a:t>Question the genre and how that influences meaning</a:t>
            </a:r>
          </a:p>
          <a:p>
            <a:pPr marL="168244" indent="-168244">
              <a:buFont typeface="Arial" pitchFamily="34" charset="0"/>
              <a:buChar char="•"/>
            </a:pPr>
            <a:r>
              <a:rPr lang="en-US" baseline="0" dirty="0" smtClean="0"/>
              <a:t>Did the text entertain, inform or persuade?</a:t>
            </a:r>
          </a:p>
          <a:p>
            <a:pPr marL="168244" indent="-168244">
              <a:buFont typeface="Arial" pitchFamily="34" charset="0"/>
              <a:buChar char="•"/>
            </a:pPr>
            <a:r>
              <a:rPr lang="en-US" baseline="0" dirty="0" smtClean="0"/>
              <a:t>How the author constructed the text gives clues to the purpose (i.e., point of view)</a:t>
            </a:r>
          </a:p>
          <a:p>
            <a:pPr marL="168244" indent="-168244">
              <a:buFont typeface="Arial" pitchFamily="34" charset="0"/>
              <a:buChar char="•"/>
            </a:pPr>
            <a:endParaRPr lang="en-US" baseline="0" dirty="0" smtClean="0"/>
          </a:p>
          <a:p>
            <a:r>
              <a:rPr lang="en-US" baseline="0" dirty="0" smtClean="0"/>
              <a:t>Inferences questions:</a:t>
            </a:r>
          </a:p>
          <a:p>
            <a:pPr marL="168244" indent="-168244">
              <a:buFont typeface="Arial" pitchFamily="34" charset="0"/>
              <a:buChar char="•"/>
            </a:pPr>
            <a:r>
              <a:rPr lang="en-US" baseline="0" dirty="0" smtClean="0"/>
              <a:t>Probe each argument in persuasive text, each idea in informational text, each key detail in literary text</a:t>
            </a:r>
          </a:p>
          <a:p>
            <a:pPr marL="168244" indent="-168244">
              <a:buFont typeface="Arial" pitchFamily="34" charset="0"/>
              <a:buChar char="•"/>
            </a:pPr>
            <a:r>
              <a:rPr lang="en-US" baseline="0" dirty="0" smtClean="0"/>
              <a:t>Students consider the information and create “informed extrapolations from the information provided”</a:t>
            </a:r>
          </a:p>
          <a:p>
            <a:pPr marL="168244" indent="-168244">
              <a:buFont typeface="Arial" pitchFamily="34" charset="0"/>
              <a:buChar char="•"/>
            </a:pPr>
            <a:endParaRPr lang="en-US" baseline="0" dirty="0" smtClean="0"/>
          </a:p>
          <a:p>
            <a:r>
              <a:rPr lang="en-US" baseline="0" dirty="0" smtClean="0"/>
              <a:t>Opinions, Arguments, Intertextual Connections questions:</a:t>
            </a:r>
          </a:p>
          <a:p>
            <a:pPr marL="168244" indent="-168244">
              <a:buFont typeface="Arial" pitchFamily="34" charset="0"/>
              <a:buChar char="•"/>
            </a:pPr>
            <a:r>
              <a:rPr lang="en-US" baseline="0" dirty="0" smtClean="0"/>
              <a:t>Generate lively discussions when the discussions are built from text dependent questions</a:t>
            </a:r>
          </a:p>
          <a:p>
            <a:pPr marL="168244" indent="-168244">
              <a:buFont typeface="Arial" pitchFamily="34" charset="0"/>
              <a:buChar char="•"/>
            </a:pPr>
            <a:r>
              <a:rPr lang="en-US" baseline="0" dirty="0" smtClean="0"/>
              <a:t>Tie to personal connections</a:t>
            </a:r>
          </a:p>
          <a:p>
            <a:pPr marL="168244" indent="-168244">
              <a:buFont typeface="Arial" pitchFamily="34" charset="0"/>
              <a:buChar char="•"/>
            </a:pPr>
            <a:r>
              <a:rPr lang="en-US" baseline="0" dirty="0" smtClean="0"/>
              <a:t>Encourage the use of logic to answer the questions using the text as evidence</a:t>
            </a:r>
          </a:p>
          <a:p>
            <a:pPr marL="168244" indent="-168244">
              <a:buFont typeface="Arial" pitchFamily="34" charset="0"/>
              <a:buChar char="•"/>
            </a:pPr>
            <a:endParaRPr lang="en-US" baseline="0" dirty="0" smtClean="0"/>
          </a:p>
          <a:p>
            <a:r>
              <a:rPr lang="en-US" baseline="0" dirty="0" smtClean="0"/>
              <a:t>Sources:</a:t>
            </a:r>
          </a:p>
          <a:p>
            <a:endParaRPr lang="en-US" baseline="0" dirty="0" smtClean="0"/>
          </a:p>
          <a:p>
            <a:pPr defTabSz="897301">
              <a:defRPr/>
            </a:pPr>
            <a:r>
              <a:rPr lang="en-US" dirty="0"/>
              <a:t>Fisher, D., &amp; Frey, N. (2008, Jan). </a:t>
            </a:r>
            <a:r>
              <a:rPr lang="en-US" i="1" dirty="0"/>
              <a:t>Engaging the adolescent learner: Text complexity and close reading</a:t>
            </a:r>
            <a:r>
              <a:rPr lang="en-US" dirty="0"/>
              <a:t>. Retrieved from http://www.reading.org/Libraries/members-only/Fisher_and_Frey_-_Text_Complexity_-_January_2012.pdf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75552E85-851D-4968-ABBC-E617E9433FB3}"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277054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often ask students</a:t>
            </a:r>
            <a:r>
              <a:rPr lang="en-US" baseline="0" dirty="0" smtClean="0"/>
              <a:t> simple recall questions that require very literal thinking to ensure they have read the text. </a:t>
            </a:r>
          </a:p>
          <a:p>
            <a:r>
              <a:rPr lang="en-US" baseline="0" dirty="0" smtClean="0"/>
              <a:t>Students spend too much time and energy answering these questions rather than slowing down to consider the meaningful text-specific questions that will bring them to a deeper understanding.</a:t>
            </a:r>
          </a:p>
          <a:p>
            <a:endParaRPr lang="en-US" baseline="0" dirty="0" smtClean="0"/>
          </a:p>
          <a:p>
            <a:r>
              <a:rPr lang="en-US" baseline="0" dirty="0" smtClean="0"/>
              <a:t>Asking students to make connections to themselves, other text and the world is a common style of questioning that guide students away from the text. This type of questioning does not lead to a deep understanding of the text.</a:t>
            </a:r>
          </a:p>
          <a:p>
            <a:endParaRPr lang="en-US" baseline="0" dirty="0" smtClean="0"/>
          </a:p>
          <a:p>
            <a:r>
              <a:rPr lang="en-US" baseline="0" dirty="0" smtClean="0"/>
              <a:t>A shift to text dependent questions</a:t>
            </a:r>
          </a:p>
          <a:p>
            <a:pPr marL="168244" indent="-168244">
              <a:buFont typeface="Arial" pitchFamily="34" charset="0"/>
              <a:buChar char="•"/>
            </a:pPr>
            <a:r>
              <a:rPr lang="en-US" baseline="0" dirty="0" smtClean="0"/>
              <a:t>Allows more instructional time in the text </a:t>
            </a:r>
          </a:p>
          <a:p>
            <a:pPr marL="168244" indent="-168244">
              <a:buFont typeface="Arial" pitchFamily="34" charset="0"/>
              <a:buChar char="•"/>
            </a:pPr>
            <a:r>
              <a:rPr lang="en-US" baseline="0" dirty="0" smtClean="0"/>
              <a:t>Puts students on an even playing field- not all students will have the same background knowledge or experiences to draw from. The text will provide all students with the same information to work with.</a:t>
            </a:r>
          </a:p>
          <a:p>
            <a:pPr marL="168244" indent="-168244">
              <a:buFont typeface="Arial" pitchFamily="34" charset="0"/>
              <a:buChar char="•"/>
            </a:pPr>
            <a:r>
              <a:rPr lang="en-US" baseline="0" dirty="0" smtClean="0"/>
              <a:t>The focus is placed on the text for classroom discussions instead of personal experiences on the topic.</a:t>
            </a:r>
          </a:p>
          <a:p>
            <a:endParaRPr lang="en-US" baseline="0" dirty="0" smtClean="0"/>
          </a:p>
          <a:p>
            <a:r>
              <a:rPr lang="en-US" baseline="0" dirty="0" smtClean="0"/>
              <a:t>Text dependent questions </a:t>
            </a:r>
          </a:p>
          <a:p>
            <a:pPr marL="168244" indent="-168244">
              <a:buFont typeface="Arial" pitchFamily="34" charset="0"/>
              <a:buChar char="•"/>
            </a:pPr>
            <a:r>
              <a:rPr lang="en-US" baseline="0" dirty="0" smtClean="0"/>
              <a:t>Allow students to infer</a:t>
            </a:r>
          </a:p>
          <a:p>
            <a:pPr marL="168244" indent="-168244">
              <a:buFont typeface="Arial" pitchFamily="34" charset="0"/>
              <a:buChar char="•"/>
            </a:pPr>
            <a:r>
              <a:rPr lang="en-US" baseline="0" dirty="0" smtClean="0"/>
              <a:t>Do not depend on additional outside information</a:t>
            </a:r>
          </a:p>
          <a:p>
            <a:pPr marL="168244" indent="-168244">
              <a:buFont typeface="Arial" pitchFamily="34" charset="0"/>
              <a:buChar char="•"/>
            </a:pPr>
            <a:r>
              <a:rPr lang="en-US" baseline="0" dirty="0" smtClean="0"/>
              <a:t>Allow students to gather evidence and build knowledge</a:t>
            </a:r>
          </a:p>
          <a:p>
            <a:pPr marL="168244" indent="-168244">
              <a:buFont typeface="Arial" pitchFamily="34" charset="0"/>
              <a:buChar char="•"/>
            </a:pPr>
            <a:r>
              <a:rPr lang="en-US" baseline="0" dirty="0" smtClean="0"/>
              <a:t>Allows access to increasing levels of complex text</a:t>
            </a:r>
          </a:p>
          <a:p>
            <a:pPr marL="168244" indent="-168244">
              <a:buFont typeface="Arial" pitchFamily="34" charset="0"/>
              <a:buChar char="•"/>
            </a:pPr>
            <a:r>
              <a:rPr lang="en-US" baseline="0" dirty="0" smtClean="0"/>
              <a:t>Requires teachers to be thoughtful in preparation of questions and choice of text</a:t>
            </a:r>
          </a:p>
          <a:p>
            <a:pPr marL="168244" indent="-168244">
              <a:buFont typeface="Arial" pitchFamily="34" charset="0"/>
              <a:buChar char="•"/>
            </a:pPr>
            <a:r>
              <a:rPr lang="en-US" baseline="0" dirty="0" smtClean="0"/>
              <a:t>Requires more time for students to process</a:t>
            </a:r>
          </a:p>
          <a:p>
            <a:pPr marL="168244" indent="-168244">
              <a:buFont typeface="Arial" pitchFamily="34" charset="0"/>
              <a:buChar char="•"/>
            </a:pPr>
            <a:r>
              <a:rPr lang="en-US" baseline="0" dirty="0" smtClean="0"/>
              <a:t>Can include prompts for discussion and writing activities</a:t>
            </a:r>
          </a:p>
          <a:p>
            <a:endParaRPr lang="en-US" baseline="0" dirty="0" smtClean="0"/>
          </a:p>
          <a:p>
            <a:r>
              <a:rPr lang="en-US" baseline="0" dirty="0" smtClean="0"/>
              <a:t>Questions that use higher level thinking skills (analysis, synthesis and evaluation) point to the difficult parts of the text. </a:t>
            </a:r>
          </a:p>
          <a:p>
            <a:endParaRPr lang="en-US" baseline="0" dirty="0" smtClean="0"/>
          </a:p>
          <a:p>
            <a:r>
              <a:rPr lang="en-US" baseline="0" dirty="0" smtClean="0"/>
              <a:t>Text dependent questions drive literacy/comprehension progress in the classroom if the questions center around the words, sentences, paragraphs, big ideas, themes relationships, etc.</a:t>
            </a:r>
          </a:p>
          <a:p>
            <a:endParaRPr lang="en-US" baseline="0" dirty="0" smtClean="0"/>
          </a:p>
          <a:p>
            <a:r>
              <a:rPr lang="en-US" baseline="0" dirty="0" smtClean="0"/>
              <a:t>Text dependent questions provide the students to work with tier two (academic) vocabulary and syntax that are features of complex text- the features that make text difficult for students.</a:t>
            </a:r>
          </a:p>
          <a:p>
            <a:endParaRPr lang="en-US" baseline="0" dirty="0" smtClean="0"/>
          </a:p>
          <a:p>
            <a:r>
              <a:rPr lang="en-US" baseline="0" dirty="0" smtClean="0"/>
              <a:t>Good questions make students stronger and more capable readers.</a:t>
            </a:r>
          </a:p>
        </p:txBody>
      </p:sp>
      <p:sp>
        <p:nvSpPr>
          <p:cNvPr id="4" name="Slide Number Placeholder 3"/>
          <p:cNvSpPr>
            <a:spLocks noGrp="1"/>
          </p:cNvSpPr>
          <p:nvPr>
            <p:ph type="sldNum" sz="quarter" idx="10"/>
          </p:nvPr>
        </p:nvSpPr>
        <p:spPr/>
        <p:txBody>
          <a:bodyPr/>
          <a:lstStyle/>
          <a:p>
            <a:fld id="{75552E85-851D-4968-ABBC-E617E9433FB3}"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23473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17" indent="-280391" eaLnBrk="0" hangingPunct="0">
              <a:defRPr>
                <a:solidFill>
                  <a:schemeClr val="tx1"/>
                </a:solidFill>
                <a:latin typeface="Arial" pitchFamily="34" charset="0"/>
              </a:defRPr>
            </a:lvl2pPr>
            <a:lvl3pPr marL="1121564" indent="-224312" eaLnBrk="0" hangingPunct="0">
              <a:defRPr>
                <a:solidFill>
                  <a:schemeClr val="tx1"/>
                </a:solidFill>
                <a:latin typeface="Arial" pitchFamily="34" charset="0"/>
              </a:defRPr>
            </a:lvl3pPr>
            <a:lvl4pPr marL="1570189" indent="-224312" eaLnBrk="0" hangingPunct="0">
              <a:defRPr>
                <a:solidFill>
                  <a:schemeClr val="tx1"/>
                </a:solidFill>
                <a:latin typeface="Arial" pitchFamily="34" charset="0"/>
              </a:defRPr>
            </a:lvl4pPr>
            <a:lvl5pPr marL="2018816" indent="-224312" eaLnBrk="0" hangingPunct="0">
              <a:defRPr>
                <a:solidFill>
                  <a:schemeClr val="tx1"/>
                </a:solidFill>
                <a:latin typeface="Arial" pitchFamily="34" charset="0"/>
              </a:defRPr>
            </a:lvl5pPr>
            <a:lvl6pPr marL="2467441" indent="-224312" eaLnBrk="0" fontAlgn="base" hangingPunct="0">
              <a:spcBef>
                <a:spcPct val="0"/>
              </a:spcBef>
              <a:spcAft>
                <a:spcPct val="0"/>
              </a:spcAft>
              <a:defRPr>
                <a:solidFill>
                  <a:schemeClr val="tx1"/>
                </a:solidFill>
                <a:latin typeface="Arial" pitchFamily="34" charset="0"/>
              </a:defRPr>
            </a:lvl6pPr>
            <a:lvl7pPr marL="2916065" indent="-224312" eaLnBrk="0" fontAlgn="base" hangingPunct="0">
              <a:spcBef>
                <a:spcPct val="0"/>
              </a:spcBef>
              <a:spcAft>
                <a:spcPct val="0"/>
              </a:spcAft>
              <a:defRPr>
                <a:solidFill>
                  <a:schemeClr val="tx1"/>
                </a:solidFill>
                <a:latin typeface="Arial" pitchFamily="34" charset="0"/>
              </a:defRPr>
            </a:lvl7pPr>
            <a:lvl8pPr marL="3364692" indent="-224312" eaLnBrk="0" fontAlgn="base" hangingPunct="0">
              <a:spcBef>
                <a:spcPct val="0"/>
              </a:spcBef>
              <a:spcAft>
                <a:spcPct val="0"/>
              </a:spcAft>
              <a:defRPr>
                <a:solidFill>
                  <a:schemeClr val="tx1"/>
                </a:solidFill>
                <a:latin typeface="Arial" pitchFamily="34" charset="0"/>
              </a:defRPr>
            </a:lvl8pPr>
            <a:lvl9pPr marL="3813317" indent="-224312" eaLnBrk="0" fontAlgn="base" hangingPunct="0">
              <a:spcBef>
                <a:spcPct val="0"/>
              </a:spcBef>
              <a:spcAft>
                <a:spcPct val="0"/>
              </a:spcAft>
              <a:defRPr>
                <a:solidFill>
                  <a:schemeClr val="tx1"/>
                </a:solidFill>
                <a:latin typeface="Arial" pitchFamily="34" charset="0"/>
              </a:defRPr>
            </a:lvl9pPr>
          </a:lstStyle>
          <a:p>
            <a:pPr eaLnBrk="1" hangingPunct="1"/>
            <a:fld id="{B60F22E8-8899-4F9E-8FCF-8B1B106D1399}" type="slidenum">
              <a:rPr lang="en-US">
                <a:solidFill>
                  <a:prstClr val="black"/>
                </a:solidFill>
                <a:cs typeface="Arial" pitchFamily="34" charset="0"/>
              </a:rPr>
              <a:pPr eaLnBrk="1" hangingPunct="1"/>
              <a:t>34</a:t>
            </a:fld>
            <a:endParaRPr lang="en-US">
              <a:solidFill>
                <a:prstClr val="black"/>
              </a:solidFill>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17" indent="-280391" eaLnBrk="0" hangingPunct="0">
              <a:defRPr>
                <a:solidFill>
                  <a:schemeClr val="tx1"/>
                </a:solidFill>
                <a:latin typeface="Arial" pitchFamily="34" charset="0"/>
              </a:defRPr>
            </a:lvl2pPr>
            <a:lvl3pPr marL="1121564" indent="-224312" eaLnBrk="0" hangingPunct="0">
              <a:defRPr>
                <a:solidFill>
                  <a:schemeClr val="tx1"/>
                </a:solidFill>
                <a:latin typeface="Arial" pitchFamily="34" charset="0"/>
              </a:defRPr>
            </a:lvl3pPr>
            <a:lvl4pPr marL="1570189" indent="-224312" eaLnBrk="0" hangingPunct="0">
              <a:defRPr>
                <a:solidFill>
                  <a:schemeClr val="tx1"/>
                </a:solidFill>
                <a:latin typeface="Arial" pitchFamily="34" charset="0"/>
              </a:defRPr>
            </a:lvl4pPr>
            <a:lvl5pPr marL="2018816" indent="-224312" eaLnBrk="0" hangingPunct="0">
              <a:defRPr>
                <a:solidFill>
                  <a:schemeClr val="tx1"/>
                </a:solidFill>
                <a:latin typeface="Arial" pitchFamily="34" charset="0"/>
              </a:defRPr>
            </a:lvl5pPr>
            <a:lvl6pPr marL="2467441" indent="-224312" eaLnBrk="0" fontAlgn="base" hangingPunct="0">
              <a:spcBef>
                <a:spcPct val="0"/>
              </a:spcBef>
              <a:spcAft>
                <a:spcPct val="0"/>
              </a:spcAft>
              <a:defRPr>
                <a:solidFill>
                  <a:schemeClr val="tx1"/>
                </a:solidFill>
                <a:latin typeface="Arial" pitchFamily="34" charset="0"/>
              </a:defRPr>
            </a:lvl6pPr>
            <a:lvl7pPr marL="2916065" indent="-224312" eaLnBrk="0" fontAlgn="base" hangingPunct="0">
              <a:spcBef>
                <a:spcPct val="0"/>
              </a:spcBef>
              <a:spcAft>
                <a:spcPct val="0"/>
              </a:spcAft>
              <a:defRPr>
                <a:solidFill>
                  <a:schemeClr val="tx1"/>
                </a:solidFill>
                <a:latin typeface="Arial" pitchFamily="34" charset="0"/>
              </a:defRPr>
            </a:lvl7pPr>
            <a:lvl8pPr marL="3364692" indent="-224312" eaLnBrk="0" fontAlgn="base" hangingPunct="0">
              <a:spcBef>
                <a:spcPct val="0"/>
              </a:spcBef>
              <a:spcAft>
                <a:spcPct val="0"/>
              </a:spcAft>
              <a:defRPr>
                <a:solidFill>
                  <a:schemeClr val="tx1"/>
                </a:solidFill>
                <a:latin typeface="Arial" pitchFamily="34" charset="0"/>
              </a:defRPr>
            </a:lvl8pPr>
            <a:lvl9pPr marL="3813317" indent="-224312" eaLnBrk="0" fontAlgn="base" hangingPunct="0">
              <a:spcBef>
                <a:spcPct val="0"/>
              </a:spcBef>
              <a:spcAft>
                <a:spcPct val="0"/>
              </a:spcAft>
              <a:defRPr>
                <a:solidFill>
                  <a:schemeClr val="tx1"/>
                </a:solidFill>
                <a:latin typeface="Arial" pitchFamily="34" charset="0"/>
              </a:defRPr>
            </a:lvl9pPr>
          </a:lstStyle>
          <a:p>
            <a:pPr eaLnBrk="1" hangingPunct="1"/>
            <a:fld id="{B60F22E8-8899-4F9E-8FCF-8B1B106D1399}" type="slidenum">
              <a:rPr lang="en-US">
                <a:solidFill>
                  <a:prstClr val="black"/>
                </a:solidFill>
                <a:cs typeface="Arial" pitchFamily="34" charset="0"/>
              </a:rPr>
              <a:pPr eaLnBrk="1" hangingPunct="1"/>
              <a:t>37</a:t>
            </a:fld>
            <a:endParaRPr lang="en-US">
              <a:solidFill>
                <a:prstClr val="black"/>
              </a:solidFill>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C6997-0F09-4720-B41C-6BD128C8C0A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379733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Here are key contacts for the new Alaska Standards.  </a:t>
            </a:r>
          </a:p>
        </p:txBody>
      </p:sp>
      <p:sp>
        <p:nvSpPr>
          <p:cNvPr id="4" name="Slide Number Placeholder 3"/>
          <p:cNvSpPr>
            <a:spLocks noGrp="1"/>
          </p:cNvSpPr>
          <p:nvPr>
            <p:ph type="sldNum" sz="quarter" idx="5"/>
          </p:nvPr>
        </p:nvSpPr>
        <p:spPr/>
        <p:txBody>
          <a:bodyPr/>
          <a:lstStyle/>
          <a:p>
            <a:pPr>
              <a:defRPr/>
            </a:pPr>
            <a:fld id="{D44F9826-A582-4EE1-A497-E93EA99BCFD1}" type="slidenum">
              <a:rPr lang="en-US" smtClean="0"/>
              <a:pPr>
                <a:defRPr/>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buFont typeface="+mj-lt"/>
              <a:buNone/>
              <a:defRPr/>
            </a:pPr>
            <a:r>
              <a:rPr lang="en-US" dirty="0" smtClean="0"/>
              <a:t>The new standards represent a shift in the way we approach instruction.  The three major shifts in the ELA standards are:</a:t>
            </a:r>
          </a:p>
          <a:p>
            <a:pPr>
              <a:buFont typeface="+mj-lt"/>
              <a:buNone/>
              <a:defRPr/>
            </a:pPr>
            <a:endParaRPr lang="en-US" dirty="0" smtClean="0">
              <a:latin typeface="Cambria" pitchFamily="18" charset="0"/>
            </a:endParaRPr>
          </a:p>
          <a:p>
            <a:pPr marL="179460" indent="-224325">
              <a:buFont typeface="+mj-lt"/>
              <a:buAutoNum type="arabicPeriod"/>
              <a:defRPr/>
            </a:pPr>
            <a:r>
              <a:rPr lang="en-US" dirty="0" smtClean="0">
                <a:latin typeface="Cambria" pitchFamily="18" charset="0"/>
              </a:rPr>
              <a:t>Building knowledge through </a:t>
            </a:r>
            <a:r>
              <a:rPr lang="en-US" b="1" dirty="0" smtClean="0">
                <a:latin typeface="Cambria" pitchFamily="18" charset="0"/>
              </a:rPr>
              <a:t>content-rich nonfiction </a:t>
            </a:r>
            <a:r>
              <a:rPr lang="en-US" dirty="0" smtClean="0">
                <a:latin typeface="Cambria" pitchFamily="18" charset="0"/>
              </a:rPr>
              <a:t>and </a:t>
            </a:r>
            <a:r>
              <a:rPr lang="en-US" b="1" dirty="0" smtClean="0">
                <a:latin typeface="Cambria" pitchFamily="18" charset="0"/>
              </a:rPr>
              <a:t>information texts </a:t>
            </a:r>
            <a:r>
              <a:rPr lang="en-US" dirty="0" smtClean="0">
                <a:latin typeface="Cambria" pitchFamily="18" charset="0"/>
              </a:rPr>
              <a:t>in addition to literature</a:t>
            </a:r>
          </a:p>
          <a:p>
            <a:pPr marL="179460" indent="-224325">
              <a:buFont typeface="+mj-lt"/>
              <a:buAutoNum type="arabicPeriod"/>
              <a:defRPr/>
            </a:pPr>
            <a:endParaRPr lang="en-US" dirty="0" smtClean="0">
              <a:latin typeface="Cambria" pitchFamily="18" charset="0"/>
            </a:endParaRPr>
          </a:p>
          <a:p>
            <a:pPr marL="179460" indent="-224325">
              <a:buFont typeface="+mj-lt"/>
              <a:buAutoNum type="arabicPeriod"/>
              <a:defRPr/>
            </a:pPr>
            <a:r>
              <a:rPr lang="en-US" dirty="0" smtClean="0">
                <a:latin typeface="Cambria" pitchFamily="18" charset="0"/>
              </a:rPr>
              <a:t>Reading and writing grounded in </a:t>
            </a:r>
            <a:r>
              <a:rPr lang="en-US" b="1" dirty="0" smtClean="0">
                <a:latin typeface="Cambria" pitchFamily="18" charset="0"/>
              </a:rPr>
              <a:t>evidence from the text</a:t>
            </a:r>
          </a:p>
          <a:p>
            <a:pPr marL="179460" indent="-224325">
              <a:buFont typeface="+mj-lt"/>
              <a:buAutoNum type="arabicPeriod"/>
              <a:defRPr/>
            </a:pPr>
            <a:endParaRPr lang="en-US" dirty="0" smtClean="0">
              <a:latin typeface="Cambria" pitchFamily="18" charset="0"/>
            </a:endParaRPr>
          </a:p>
          <a:p>
            <a:pPr marL="179460" indent="-224325">
              <a:buFont typeface="+mj-lt"/>
              <a:buAutoNum type="arabicPeriod"/>
              <a:defRPr/>
            </a:pPr>
            <a:r>
              <a:rPr lang="en-US" dirty="0" smtClean="0">
                <a:latin typeface="Cambria" pitchFamily="18" charset="0"/>
              </a:rPr>
              <a:t>Regular practice with </a:t>
            </a:r>
            <a:r>
              <a:rPr lang="en-US" b="1" dirty="0" smtClean="0">
                <a:latin typeface="Cambria" pitchFamily="18" charset="0"/>
              </a:rPr>
              <a:t>complex text </a:t>
            </a:r>
            <a:r>
              <a:rPr lang="en-US" dirty="0" smtClean="0">
                <a:latin typeface="Cambria" pitchFamily="18" charset="0"/>
              </a:rPr>
              <a:t>and its </a:t>
            </a:r>
            <a:r>
              <a:rPr lang="en-US" b="1" dirty="0" smtClean="0">
                <a:latin typeface="Cambria" pitchFamily="18" charset="0"/>
              </a:rPr>
              <a:t>academic vocabulary</a:t>
            </a:r>
          </a:p>
          <a:p>
            <a:pPr>
              <a:defRPr/>
            </a:pPr>
            <a:endParaRPr lang="en-US" b="1" dirty="0" smtClean="0">
              <a:latin typeface="Cambria" pitchFamily="18" charset="0"/>
            </a:endParaRPr>
          </a:p>
          <a:p>
            <a:pPr>
              <a:defRPr/>
            </a:pPr>
            <a:r>
              <a:rPr lang="en-US" b="1" dirty="0" smtClean="0">
                <a:latin typeface="Cambria" pitchFamily="18" charset="0"/>
              </a:rPr>
              <a:t>Now we will take a look and some of the more specific details within each content area.</a:t>
            </a:r>
            <a:endParaRPr lang="en-US" dirty="0"/>
          </a:p>
        </p:txBody>
      </p:sp>
      <p:sp>
        <p:nvSpPr>
          <p:cNvPr id="4" name="Slide Number Placeholder 3"/>
          <p:cNvSpPr>
            <a:spLocks noGrp="1"/>
          </p:cNvSpPr>
          <p:nvPr>
            <p:ph type="sldNum" sz="quarter" idx="5"/>
          </p:nvPr>
        </p:nvSpPr>
        <p:spPr/>
        <p:txBody>
          <a:bodyPr/>
          <a:lstStyle/>
          <a:p>
            <a:pPr>
              <a:defRPr/>
            </a:pPr>
            <a:fld id="{B125B77B-8554-447E-8646-E408F5B6EAAE}" type="slidenum">
              <a:rPr lang="en-US">
                <a:solidFill>
                  <a:prstClr val="black"/>
                </a:solidFill>
              </a:rPr>
              <a:pPr>
                <a:defRPr/>
              </a:pPr>
              <a:t>7</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C6997-0F09-4720-B41C-6BD128C8C0A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62490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Shape 169"/>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Shape 170"/>
          <p:cNvSpPr>
            <a:spLocks noGrp="1"/>
          </p:cNvSpPr>
          <p:nvPr>
            <p:ph type="body" idx="1"/>
          </p:nvPr>
        </p:nvSpPr>
        <p:spPr bwMode="auto">
          <a:xfrm>
            <a:off x="686421" y="4344025"/>
            <a:ext cx="5485158" cy="45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4840" bIns="44840" numCol="1" anchor="t" anchorCtr="0" compatLnSpc="1">
            <a:prstTxWarp prst="textNoShape">
              <a:avLst/>
            </a:prstTxWarp>
            <a:spAutoFit/>
          </a:bodyPr>
          <a:lstStyle/>
          <a:p>
            <a:pPr eaLnBrk="1" hangingPunct="1">
              <a:spcBef>
                <a:spcPct val="0"/>
              </a:spcBef>
              <a:buSzPct val="25000"/>
            </a:pPr>
            <a:endParaRPr lang="en-US" dirty="0" smtClean="0"/>
          </a:p>
          <a:p>
            <a:pPr eaLnBrk="1" hangingPunct="1">
              <a:spcBef>
                <a:spcPct val="0"/>
              </a:spcBef>
              <a:buSzPct val="25000"/>
            </a:pPr>
            <a:endParaRPr lang="en-US" dirty="0" smtClean="0"/>
          </a:p>
        </p:txBody>
      </p:sp>
      <p:sp>
        <p:nvSpPr>
          <p:cNvPr id="62468" name="Shape 171"/>
          <p:cNvSpPr>
            <a:spLocks noGrp="1"/>
          </p:cNvSpPr>
          <p:nvPr>
            <p:ph type="sldNum" sz="quarter" idx="5"/>
          </p:nvPr>
        </p:nvSpPr>
        <p:spPr bwMode="auto">
          <a:xfrm>
            <a:off x="3884029" y="8866057"/>
            <a:ext cx="2972421" cy="2763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4840" bIns="44840" numCol="1" anchorCtr="0" compatLnSpc="1">
            <a:prstTxWarp prst="textNoShape">
              <a:avLst/>
            </a:prstTxWarp>
            <a:spAutoFit/>
          </a:bodyPr>
          <a:lstStyle>
            <a:lvl1pPr eaLnBrk="0" hangingPunct="0">
              <a:defRPr>
                <a:solidFill>
                  <a:schemeClr val="tx1"/>
                </a:solidFill>
                <a:latin typeface="Arial" pitchFamily="34" charset="0"/>
              </a:defRPr>
            </a:lvl1pPr>
            <a:lvl2pPr marL="728976" indent="-280375" eaLnBrk="0" hangingPunct="0">
              <a:defRPr>
                <a:solidFill>
                  <a:schemeClr val="tx1"/>
                </a:solidFill>
                <a:latin typeface="Arial" pitchFamily="34" charset="0"/>
              </a:defRPr>
            </a:lvl2pPr>
            <a:lvl3pPr marL="1121502" indent="-224300" eaLnBrk="0" hangingPunct="0">
              <a:defRPr>
                <a:solidFill>
                  <a:schemeClr val="tx1"/>
                </a:solidFill>
                <a:latin typeface="Arial" pitchFamily="34" charset="0"/>
              </a:defRPr>
            </a:lvl3pPr>
            <a:lvl4pPr marL="1570103" indent="-224300" eaLnBrk="0" hangingPunct="0">
              <a:defRPr>
                <a:solidFill>
                  <a:schemeClr val="tx1"/>
                </a:solidFill>
                <a:latin typeface="Arial" pitchFamily="34" charset="0"/>
              </a:defRPr>
            </a:lvl4pPr>
            <a:lvl5pPr marL="2018705" indent="-224300" eaLnBrk="0" hangingPunct="0">
              <a:defRPr>
                <a:solidFill>
                  <a:schemeClr val="tx1"/>
                </a:solidFill>
                <a:latin typeface="Arial" pitchFamily="34" charset="0"/>
              </a:defRPr>
            </a:lvl5pPr>
            <a:lvl6pPr marL="2467304" indent="-224300" eaLnBrk="0" fontAlgn="base" hangingPunct="0">
              <a:spcBef>
                <a:spcPct val="0"/>
              </a:spcBef>
              <a:spcAft>
                <a:spcPct val="0"/>
              </a:spcAft>
              <a:defRPr>
                <a:solidFill>
                  <a:schemeClr val="tx1"/>
                </a:solidFill>
                <a:latin typeface="Arial" pitchFamily="34" charset="0"/>
              </a:defRPr>
            </a:lvl6pPr>
            <a:lvl7pPr marL="2915904" indent="-224300" eaLnBrk="0" fontAlgn="base" hangingPunct="0">
              <a:spcBef>
                <a:spcPct val="0"/>
              </a:spcBef>
              <a:spcAft>
                <a:spcPct val="0"/>
              </a:spcAft>
              <a:defRPr>
                <a:solidFill>
                  <a:schemeClr val="tx1"/>
                </a:solidFill>
                <a:latin typeface="Arial" pitchFamily="34" charset="0"/>
              </a:defRPr>
            </a:lvl7pPr>
            <a:lvl8pPr marL="3364506" indent="-224300" eaLnBrk="0" fontAlgn="base" hangingPunct="0">
              <a:spcBef>
                <a:spcPct val="0"/>
              </a:spcBef>
              <a:spcAft>
                <a:spcPct val="0"/>
              </a:spcAft>
              <a:defRPr>
                <a:solidFill>
                  <a:schemeClr val="tx1"/>
                </a:solidFill>
                <a:latin typeface="Arial" pitchFamily="34" charset="0"/>
              </a:defRPr>
            </a:lvl8pPr>
            <a:lvl9pPr marL="3813106" indent="-224300" eaLnBrk="0" fontAlgn="base" hangingPunct="0">
              <a:spcBef>
                <a:spcPct val="0"/>
              </a:spcBef>
              <a:spcAft>
                <a:spcPct val="0"/>
              </a:spcAft>
              <a:defRPr>
                <a:solidFill>
                  <a:schemeClr val="tx1"/>
                </a:solidFill>
                <a:latin typeface="Arial" pitchFamily="34" charset="0"/>
              </a:defRPr>
            </a:lvl9pPr>
          </a:lstStyle>
          <a:p>
            <a:pPr eaLnBrk="1" hangingPunct="1">
              <a:buSzPct val="25000"/>
            </a:pPr>
            <a:r>
              <a:rPr lang="en-US">
                <a:solidFill>
                  <a:prstClr val="black"/>
                </a:solidFill>
                <a:cs typeface="Arial" pitchFamily="34" charset="0"/>
                <a:sym typeface="Arial" pitchFamily="34" charset="0"/>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C6997-0F09-4720-B41C-6BD128C8C0A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767787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buFont typeface="Calibri" charset="0"/>
              <a:buNone/>
            </a:pPr>
            <a:r>
              <a:rPr lang="en-US" dirty="0">
                <a:latin typeface="Calibri" charset="0"/>
              </a:rPr>
              <a:t>The first shift in ELA/Literacy is to build knowledge through content-rich nonfiction.  Think of the two parts of this statement– first, we are building knowledge from text.  Students use the text as a source of knowledge.  This of course means that </a:t>
            </a:r>
            <a:r>
              <a:rPr lang="en-US" u="sng" dirty="0">
                <a:latin typeface="Calibri" charset="0"/>
              </a:rPr>
              <a:t>in addition to</a:t>
            </a:r>
            <a:r>
              <a:rPr lang="en-US" dirty="0">
                <a:latin typeface="Calibri" charset="0"/>
              </a:rPr>
              <a:t> reading stories, students are reading nonfiction.  The </a:t>
            </a:r>
            <a:r>
              <a:rPr lang="en-US" dirty="0" smtClean="0">
                <a:latin typeface="Calibri" charset="0"/>
              </a:rPr>
              <a:t>Alaska Standards require </a:t>
            </a:r>
            <a:r>
              <a:rPr lang="en-US" dirty="0">
                <a:latin typeface="Calibri" charset="0"/>
              </a:rPr>
              <a:t>that in elementary school about half of what students read should be fiction and about half of what they read should be nonfiction.  In order for these texts to support the building of knowledge, students should read a coherent set of texts that actually support the building of knowledge through text.  This is different from what is typically happening in classrooms now.  Currently as much as 80% of what students read is fiction and when they do read nonfiction, it is often as an isolated </a:t>
            </a:r>
            <a:r>
              <a:rPr lang="ja-JP" altLang="en-US" dirty="0">
                <a:latin typeface="Calibri" charset="0"/>
              </a:rPr>
              <a:t>“</a:t>
            </a:r>
            <a:r>
              <a:rPr lang="en-US" dirty="0">
                <a:latin typeface="Calibri" charset="0"/>
              </a:rPr>
              <a:t>experience in reading nonfiction</a:t>
            </a:r>
            <a:r>
              <a:rPr lang="ja-JP" altLang="en-US" dirty="0">
                <a:latin typeface="Calibri" charset="0"/>
              </a:rPr>
              <a:t>”</a:t>
            </a:r>
            <a:r>
              <a:rPr lang="en-US" dirty="0">
                <a:latin typeface="Calibri" charset="0"/>
              </a:rPr>
              <a:t> such as in a weekly news magazine.  These texts don</a:t>
            </a:r>
            <a:r>
              <a:rPr lang="ja-JP" altLang="en-US" dirty="0">
                <a:latin typeface="Calibri" charset="0"/>
              </a:rPr>
              <a:t>’</a:t>
            </a:r>
            <a:r>
              <a:rPr lang="en-US" dirty="0">
                <a:latin typeface="Calibri" charset="0"/>
              </a:rPr>
              <a:t>t build knowledge through a series of nonfiction texts and they rely on a great deal of knowledge outside of the text.  In middle and high schools the standards </a:t>
            </a:r>
            <a:r>
              <a:rPr lang="en-US" b="1" u="sng" dirty="0">
                <a:latin typeface="Calibri" charset="0"/>
              </a:rPr>
              <a:t>require</a:t>
            </a:r>
            <a:r>
              <a:rPr lang="en-US" dirty="0">
                <a:latin typeface="Calibri" charset="0"/>
              </a:rPr>
              <a:t> attention to literacy across the content areas. </a:t>
            </a:r>
            <a:r>
              <a:rPr lang="en-US" dirty="0" smtClean="0">
                <a:latin typeface="Calibri" charset="0"/>
              </a:rPr>
              <a:t>This </a:t>
            </a:r>
            <a:r>
              <a:rPr lang="en-US" dirty="0">
                <a:latin typeface="Calibri" charset="0"/>
              </a:rPr>
              <a:t>means that science teachers and social studies support student literacy </a:t>
            </a:r>
            <a:r>
              <a:rPr lang="en-US" i="1" dirty="0">
                <a:latin typeface="Calibri" charset="0"/>
              </a:rPr>
              <a:t>as a way to enhance knowledge and skills in the content area.</a:t>
            </a:r>
            <a:r>
              <a:rPr lang="en-US" dirty="0">
                <a:latin typeface="Calibri" charset="0"/>
              </a:rPr>
              <a:t> There are standards included </a:t>
            </a:r>
            <a:r>
              <a:rPr lang="en-US" dirty="0" smtClean="0">
                <a:latin typeface="Calibri" charset="0"/>
              </a:rPr>
              <a:t>that </a:t>
            </a:r>
            <a:r>
              <a:rPr lang="en-US" dirty="0">
                <a:latin typeface="Calibri" charset="0"/>
              </a:rPr>
              <a:t>specifically describe these expectations.  They are an important component - not a suggestion for implementation, not an appendix, but an essential part.  In looking at a student</a:t>
            </a:r>
            <a:r>
              <a:rPr lang="ja-JP" altLang="en-US" dirty="0">
                <a:latin typeface="Calibri" charset="0"/>
              </a:rPr>
              <a:t>’</a:t>
            </a:r>
            <a:r>
              <a:rPr lang="en-US" dirty="0">
                <a:latin typeface="Calibri" charset="0"/>
              </a:rPr>
              <a:t>s reading requirements across the school year, across all classes middle and high school students should be reading about 70% nonfiction and 30% fiction.  When the content areas are on board, this means that the English class still focuses on literature with some addition of nonfiction.</a:t>
            </a:r>
            <a:br>
              <a:rPr lang="en-US" dirty="0">
                <a:latin typeface="Calibri" charset="0"/>
              </a:rPr>
            </a:br>
            <a:endParaRPr lang="en-US" dirty="0">
              <a:latin typeface="Calibri" charset="0"/>
            </a:endParaRPr>
          </a:p>
          <a:p>
            <a:endParaRPr lang="en-US" dirty="0"/>
          </a:p>
        </p:txBody>
      </p:sp>
      <p:sp>
        <p:nvSpPr>
          <p:cNvPr id="4" name="Slide Number Placeholder 3"/>
          <p:cNvSpPr>
            <a:spLocks noGrp="1"/>
          </p:cNvSpPr>
          <p:nvPr>
            <p:ph type="sldNum" sz="quarter" idx="10"/>
          </p:nvPr>
        </p:nvSpPr>
        <p:spPr/>
        <p:txBody>
          <a:bodyPr/>
          <a:lstStyle/>
          <a:p>
            <a:fld id="{E416EFF2-2C0F-4B4B-BD04-974EDCD636A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89976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2" name="Shape 230"/>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Shape 231"/>
          <p:cNvSpPr>
            <a:spLocks noGrp="1"/>
          </p:cNvSpPr>
          <p:nvPr>
            <p:ph type="body" idx="1"/>
          </p:nvPr>
        </p:nvSpPr>
        <p:spPr bwMode="auto">
          <a:xfrm>
            <a:off x="686421" y="4344024"/>
            <a:ext cx="5485158" cy="25061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4840" bIns="44840" numCol="1" anchor="t" anchorCtr="0" compatLnSpc="1">
            <a:prstTxWarp prst="textNoShape">
              <a:avLst/>
            </a:prstTxWarp>
            <a:spAutoFit/>
          </a:bodyPr>
          <a:lstStyle/>
          <a:p>
            <a:pPr eaLnBrk="1" hangingPunct="1">
              <a:spcBef>
                <a:spcPct val="0"/>
              </a:spcBef>
            </a:pPr>
            <a:r>
              <a:rPr lang="en-US" b="1" smtClean="0"/>
              <a:t>Facilitator Talking Points :</a:t>
            </a:r>
            <a:endParaRPr lang="en-US" smtClean="0"/>
          </a:p>
          <a:p>
            <a:pPr eaLnBrk="1" hangingPunct="1">
              <a:spcBef>
                <a:spcPct val="0"/>
              </a:spcBef>
            </a:pPr>
            <a:endParaRPr lang="en-US" smtClean="0"/>
          </a:p>
          <a:p>
            <a:pPr eaLnBrk="1" hangingPunct="1">
              <a:spcBef>
                <a:spcPct val="0"/>
              </a:spcBef>
            </a:pPr>
            <a:r>
              <a:rPr lang="en-US" smtClean="0"/>
              <a:t>The third shift requires that ALL students have regular practice with grade level appropriate complex text and its academic language (vocabulary and syntax)</a:t>
            </a:r>
          </a:p>
          <a:p>
            <a:pPr eaLnBrk="1" hangingPunct="1">
              <a:spcBef>
                <a:spcPct val="0"/>
              </a:spcBef>
            </a:pPr>
            <a:endParaRPr lang="en-US" smtClean="0"/>
          </a:p>
          <a:p>
            <a:pPr eaLnBrk="1" hangingPunct="1">
              <a:spcBef>
                <a:spcPct val="0"/>
              </a:spcBef>
            </a:pPr>
            <a:r>
              <a:rPr lang="en-US" smtClean="0"/>
              <a:t>Just as evidence appears all over the ELA standards, so does complex text. It is the first half of Standard Ten, the same standard that calls for a range of text types. It is a </a:t>
            </a:r>
            <a:r>
              <a:rPr lang="en-US" i="1" smtClean="0"/>
              <a:t>standard </a:t>
            </a:r>
            <a:r>
              <a:rPr lang="en-US" smtClean="0"/>
              <a:t>for students to read grade appropriate complex text at every point in school. </a:t>
            </a:r>
          </a:p>
          <a:p>
            <a:pPr eaLnBrk="1" hangingPunct="1">
              <a:spcBef>
                <a:spcPct val="0"/>
              </a:spcBef>
            </a:pPr>
            <a:endParaRPr lang="en-US" smtClean="0"/>
          </a:p>
          <a:p>
            <a:pPr eaLnBrk="1" hangingPunct="1">
              <a:spcBef>
                <a:spcPct val="0"/>
              </a:spcBef>
            </a:pPr>
            <a:r>
              <a:rPr lang="en-US" smtClean="0"/>
              <a:t>Vocabulary is central to the standards as well. It is what Reading Standard 4 is about, and is also the focus of Language Standards 4,5, and 6.</a:t>
            </a:r>
          </a:p>
          <a:p>
            <a:endParaRPr lang="en-US" smtClean="0"/>
          </a:p>
          <a:p>
            <a:pPr eaLnBrk="1" hangingPunct="1">
              <a:spcBef>
                <a:spcPct val="0"/>
              </a:spcBef>
            </a:pPr>
            <a:endParaRPr lang="en-US" smtClean="0"/>
          </a:p>
        </p:txBody>
      </p:sp>
      <p:sp>
        <p:nvSpPr>
          <p:cNvPr id="71684" name="Shape 232"/>
          <p:cNvSpPr>
            <a:spLocks noGrp="1"/>
          </p:cNvSpPr>
          <p:nvPr>
            <p:ph type="sldNum" sz="quarter" idx="5"/>
          </p:nvPr>
        </p:nvSpPr>
        <p:spPr bwMode="auto">
          <a:xfrm>
            <a:off x="3884029" y="8866057"/>
            <a:ext cx="2972421" cy="2763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4840" bIns="44840" numCol="1" anchorCtr="0" compatLnSpc="1">
            <a:prstTxWarp prst="textNoShape">
              <a:avLst/>
            </a:prstTxWarp>
            <a:spAutoFit/>
          </a:bodyPr>
          <a:lstStyle>
            <a:lvl1pPr eaLnBrk="0" hangingPunct="0">
              <a:defRPr>
                <a:solidFill>
                  <a:schemeClr val="tx1"/>
                </a:solidFill>
                <a:latin typeface="Arial" pitchFamily="34" charset="0"/>
              </a:defRPr>
            </a:lvl1pPr>
            <a:lvl2pPr marL="728976" indent="-280375" eaLnBrk="0" hangingPunct="0">
              <a:defRPr>
                <a:solidFill>
                  <a:schemeClr val="tx1"/>
                </a:solidFill>
                <a:latin typeface="Arial" pitchFamily="34" charset="0"/>
              </a:defRPr>
            </a:lvl2pPr>
            <a:lvl3pPr marL="1121502" indent="-224300" eaLnBrk="0" hangingPunct="0">
              <a:defRPr>
                <a:solidFill>
                  <a:schemeClr val="tx1"/>
                </a:solidFill>
                <a:latin typeface="Arial" pitchFamily="34" charset="0"/>
              </a:defRPr>
            </a:lvl3pPr>
            <a:lvl4pPr marL="1570103" indent="-224300" eaLnBrk="0" hangingPunct="0">
              <a:defRPr>
                <a:solidFill>
                  <a:schemeClr val="tx1"/>
                </a:solidFill>
                <a:latin typeface="Arial" pitchFamily="34" charset="0"/>
              </a:defRPr>
            </a:lvl4pPr>
            <a:lvl5pPr marL="2018705" indent="-224300" eaLnBrk="0" hangingPunct="0">
              <a:defRPr>
                <a:solidFill>
                  <a:schemeClr val="tx1"/>
                </a:solidFill>
                <a:latin typeface="Arial" pitchFamily="34" charset="0"/>
              </a:defRPr>
            </a:lvl5pPr>
            <a:lvl6pPr marL="2467304" indent="-224300" eaLnBrk="0" fontAlgn="base" hangingPunct="0">
              <a:spcBef>
                <a:spcPct val="0"/>
              </a:spcBef>
              <a:spcAft>
                <a:spcPct val="0"/>
              </a:spcAft>
              <a:defRPr>
                <a:solidFill>
                  <a:schemeClr val="tx1"/>
                </a:solidFill>
                <a:latin typeface="Arial" pitchFamily="34" charset="0"/>
              </a:defRPr>
            </a:lvl6pPr>
            <a:lvl7pPr marL="2915904" indent="-224300" eaLnBrk="0" fontAlgn="base" hangingPunct="0">
              <a:spcBef>
                <a:spcPct val="0"/>
              </a:spcBef>
              <a:spcAft>
                <a:spcPct val="0"/>
              </a:spcAft>
              <a:defRPr>
                <a:solidFill>
                  <a:schemeClr val="tx1"/>
                </a:solidFill>
                <a:latin typeface="Arial" pitchFamily="34" charset="0"/>
              </a:defRPr>
            </a:lvl7pPr>
            <a:lvl8pPr marL="3364506" indent="-224300" eaLnBrk="0" fontAlgn="base" hangingPunct="0">
              <a:spcBef>
                <a:spcPct val="0"/>
              </a:spcBef>
              <a:spcAft>
                <a:spcPct val="0"/>
              </a:spcAft>
              <a:defRPr>
                <a:solidFill>
                  <a:schemeClr val="tx1"/>
                </a:solidFill>
                <a:latin typeface="Arial" pitchFamily="34" charset="0"/>
              </a:defRPr>
            </a:lvl8pPr>
            <a:lvl9pPr marL="3813106" indent="-224300" eaLnBrk="0" fontAlgn="base" hangingPunct="0">
              <a:spcBef>
                <a:spcPct val="0"/>
              </a:spcBef>
              <a:spcAft>
                <a:spcPct val="0"/>
              </a:spcAft>
              <a:defRPr>
                <a:solidFill>
                  <a:schemeClr val="tx1"/>
                </a:solidFill>
                <a:latin typeface="Arial" pitchFamily="34" charset="0"/>
              </a:defRPr>
            </a:lvl9pPr>
          </a:lstStyle>
          <a:p>
            <a:pPr eaLnBrk="1" hangingPunct="1">
              <a:buSzPct val="25000"/>
            </a:pPr>
            <a:r>
              <a:rPr lang="en-US">
                <a:solidFill>
                  <a:prstClr val="black"/>
                </a:solidFill>
                <a:cs typeface="Arial" pitchFamily="34" charset="0"/>
                <a:sym typeface="Arial" pitchFamily="34"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spcBef>
                <a:spcPct val="0"/>
              </a:spcBef>
            </a:pPr>
            <a:r>
              <a:rPr lang="en-US" dirty="0">
                <a:latin typeface="Arial" charset="0"/>
              </a:rPr>
              <a:t>Complex text contains any and all combinations of these features in many combinations. </a:t>
            </a:r>
          </a:p>
          <a:p>
            <a:pPr eaLnBrk="1" hangingPunct="1">
              <a:spcBef>
                <a:spcPct val="0"/>
              </a:spcBef>
            </a:pPr>
            <a:endParaRPr lang="en-US" dirty="0">
              <a:latin typeface="Arial" charset="0"/>
            </a:endParaRPr>
          </a:p>
          <a:p>
            <a:pPr eaLnBrk="1" hangingPunct="1">
              <a:spcBef>
                <a:spcPct val="0"/>
              </a:spcBef>
            </a:pPr>
            <a:r>
              <a:rPr lang="en-US" dirty="0">
                <a:latin typeface="Arial" charset="0"/>
              </a:rPr>
              <a:t>The complexity level is determined by both quantitative and qualitative measures.  The details of text complexity are well described in Appendix A of the Standards, one of the supplemental readings offered with this module. New tools have been developed since the Standards were developed to help determine qualitative text complexity. Those materials are available on </a:t>
            </a:r>
            <a:r>
              <a:rPr lang="en-US" u="sng" dirty="0">
                <a:solidFill>
                  <a:schemeClr val="hlink"/>
                </a:solidFill>
                <a:latin typeface="Arial" charset="0"/>
                <a:hlinkClick r:id=""/>
              </a:rPr>
              <a:t>www.achievethecore.org</a:t>
            </a:r>
          </a:p>
          <a:p>
            <a:pPr eaLnBrk="1" hangingPunct="1">
              <a:spcBef>
                <a:spcPct val="0"/>
              </a:spcBef>
            </a:pPr>
            <a:endParaRPr lang="en-US" u="sng" dirty="0">
              <a:solidFill>
                <a:schemeClr val="hlink"/>
              </a:solidFill>
              <a:latin typeface="Arial" charset="0"/>
              <a:hlinkClick r:id=""/>
            </a:endParaRPr>
          </a:p>
          <a:p>
            <a:pPr eaLnBrk="1" hangingPunct="1">
              <a:spcBef>
                <a:spcPct val="0"/>
              </a:spcBef>
            </a:pPr>
            <a:r>
              <a:rPr lang="en-US" dirty="0">
                <a:latin typeface="Arial" charset="0"/>
              </a:rPr>
              <a:t>Students who struggle with reading almost always have gaps in their vocabulary and their ability to deal with more complex sentence structures. This too is well documented in research. </a:t>
            </a:r>
          </a:p>
          <a:p>
            <a:pPr eaLnBrk="1" hangingPunct="1">
              <a:spcBef>
                <a:spcPct val="0"/>
              </a:spcBef>
            </a:pPr>
            <a:endParaRPr lang="en-US" dirty="0">
              <a:latin typeface="Arial" charset="0"/>
            </a:endParaRPr>
          </a:p>
          <a:p>
            <a:pPr eaLnBrk="1" hangingPunct="1">
              <a:spcBef>
                <a:spcPct val="0"/>
              </a:spcBef>
            </a:pPr>
            <a:r>
              <a:rPr lang="en-US" dirty="0">
                <a:latin typeface="Arial" charset="0"/>
              </a:rPr>
              <a:t>Too often, less proficient students are given texts at their level where they do not see these features, where the demands of vocabulary and sentence structure are lowered. Though this is done for the kindest of reasons, it has disastrous consequences. Day by day, differentiating by level of text during instructional time increases the achievement gap between high performers and those who struggle.  </a:t>
            </a:r>
          </a:p>
          <a:p>
            <a:pPr eaLnBrk="1" hangingPunct="1">
              <a:spcBef>
                <a:spcPct val="0"/>
              </a:spcBef>
            </a:pPr>
            <a:endParaRPr lang="en-US" dirty="0">
              <a:latin typeface="Arial" charset="0"/>
            </a:endParaRPr>
          </a:p>
          <a:p>
            <a:pPr eaLnBrk="1" hangingPunct="1">
              <a:spcBef>
                <a:spcPct val="0"/>
              </a:spcBef>
            </a:pPr>
            <a:r>
              <a:rPr lang="en-US" dirty="0">
                <a:latin typeface="Arial" charset="0"/>
              </a:rPr>
              <a:t>Students cannot address gaps in their vocabulary and develop skill with unpacking complex syntax text when they are not given the opportunity to work with material that provides these opportunities.  </a:t>
            </a:r>
          </a:p>
          <a:p>
            <a:pPr eaLnBrk="1" hangingPunct="1">
              <a:spcBef>
                <a:spcPct val="0"/>
              </a:spcBef>
            </a:pPr>
            <a:endParaRPr lang="en-US" dirty="0">
              <a:latin typeface="Arial" charset="0"/>
            </a:endParaRPr>
          </a:p>
          <a:p>
            <a:pPr eaLnBrk="1" hangingPunct="1">
              <a:spcBef>
                <a:spcPct val="0"/>
              </a:spcBef>
            </a:pPr>
            <a:r>
              <a:rPr lang="en-US" dirty="0">
                <a:latin typeface="Arial" charset="0"/>
              </a:rPr>
              <a:t>With that said, there is a place for providing students with text more appropriately matched to their individual reading abilities to build fluency and provide opportunity for increasing the volume of reading.  But those texts cannot be the primary texts for instruction.</a:t>
            </a:r>
          </a:p>
          <a:p>
            <a:endParaRPr lang="en-US" dirty="0"/>
          </a:p>
        </p:txBody>
      </p:sp>
      <p:sp>
        <p:nvSpPr>
          <p:cNvPr id="4" name="Slide Number Placeholder 3"/>
          <p:cNvSpPr>
            <a:spLocks noGrp="1"/>
          </p:cNvSpPr>
          <p:nvPr>
            <p:ph type="sldNum" sz="quarter" idx="10"/>
          </p:nvPr>
        </p:nvSpPr>
        <p:spPr/>
        <p:txBody>
          <a:bodyPr/>
          <a:lstStyle/>
          <a:p>
            <a:fld id="{E416EFF2-2C0F-4B4B-BD04-974EDCD636A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054984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lgn="ctr" fontAlgn="base">
              <a:spcBef>
                <a:spcPct val="0"/>
              </a:spcBef>
              <a:spcAft>
                <a:spcPct val="0"/>
              </a:spcAft>
              <a:defRPr smtClean="0">
                <a:latin typeface="Arial" pitchFamily="34" charset="0"/>
              </a:defRPr>
            </a:lvl1pPr>
          </a:lstStyle>
          <a:p>
            <a:pPr>
              <a:defRPr/>
            </a:pPr>
            <a:fld id="{CF712FE0-9A55-4F7B-9948-51B76807ED5D}" type="slidenum">
              <a:rPr lang="en-US"/>
              <a:pPr>
                <a:defRPr/>
              </a:pPr>
              <a:t>‹#›</a:t>
            </a:fld>
            <a:endParaRPr lang="en-US" dirty="0"/>
          </a:p>
        </p:txBody>
      </p:sp>
    </p:spTree>
    <p:extLst>
      <p:ext uri="{BB962C8B-B14F-4D97-AF65-F5344CB8AC3E}">
        <p14:creationId xmlns:p14="http://schemas.microsoft.com/office/powerpoint/2010/main" val="240618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fontAlgn="base">
              <a:spcBef>
                <a:spcPct val="0"/>
              </a:spcBef>
              <a:spcAft>
                <a:spcPct val="0"/>
              </a:spcAft>
              <a:defRPr>
                <a:latin typeface="Arial" pitchFamily="34" charset="0"/>
              </a:defRPr>
            </a:lvl1pPr>
          </a:lstStyle>
          <a:p>
            <a:pPr>
              <a:defRPr/>
            </a:pPr>
            <a:fld id="{BD524C0E-4D1B-4460-BE8A-12B8FBE620FC}" type="slidenum">
              <a:rPr lang="en-US"/>
              <a:pPr>
                <a:defRPr/>
              </a:pPr>
              <a:t>‹#›</a:t>
            </a:fld>
            <a:endParaRPr lang="en-US"/>
          </a:p>
        </p:txBody>
      </p:sp>
    </p:spTree>
    <p:extLst>
      <p:ext uri="{BB962C8B-B14F-4D97-AF65-F5344CB8AC3E}">
        <p14:creationId xmlns:p14="http://schemas.microsoft.com/office/powerpoint/2010/main" val="2585433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lgn="ctr" fontAlgn="base">
              <a:spcBef>
                <a:spcPct val="0"/>
              </a:spcBef>
              <a:spcAft>
                <a:spcPct val="0"/>
              </a:spcAft>
              <a:defRPr>
                <a:latin typeface="Arial" pitchFamily="34" charset="0"/>
              </a:defRPr>
            </a:lvl1pPr>
          </a:lstStyle>
          <a:p>
            <a:pPr>
              <a:defRPr/>
            </a:pPr>
            <a:fld id="{083F78C1-947E-42D1-AADD-43D1A46908F4}" type="slidenum">
              <a:rPr lang="en-US"/>
              <a:pPr>
                <a:defRPr/>
              </a:pPr>
              <a:t>‹#›</a:t>
            </a:fld>
            <a:endParaRPr lang="en-US" dirty="0"/>
          </a:p>
        </p:txBody>
      </p:sp>
    </p:spTree>
    <p:extLst>
      <p:ext uri="{BB962C8B-B14F-4D97-AF65-F5344CB8AC3E}">
        <p14:creationId xmlns:p14="http://schemas.microsoft.com/office/powerpoint/2010/main" val="3949302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p:txBody>
          <a:bodyPr/>
          <a:lstStyle>
            <a:lvl1pPr algn="ctr" fontAlgn="base">
              <a:spcBef>
                <a:spcPct val="0"/>
              </a:spcBef>
              <a:spcAft>
                <a:spcPct val="0"/>
              </a:spcAft>
              <a:defRPr smtClean="0">
                <a:latin typeface="Arial" pitchFamily="34" charset="0"/>
              </a:defRPr>
            </a:lvl1pPr>
          </a:lstStyle>
          <a:p>
            <a:pPr>
              <a:defRPr/>
            </a:pPr>
            <a:fld id="{A7B9913D-D630-4118-96B1-75BA324D10B2}" type="slidenum">
              <a:rPr lang="en-US"/>
              <a:pPr>
                <a:defRPr/>
              </a:pPr>
              <a:t>‹#›</a:t>
            </a:fld>
            <a:endParaRPr lang="en-US"/>
          </a:p>
        </p:txBody>
      </p:sp>
    </p:spTree>
    <p:extLst>
      <p:ext uri="{BB962C8B-B14F-4D97-AF65-F5344CB8AC3E}">
        <p14:creationId xmlns:p14="http://schemas.microsoft.com/office/powerpoint/2010/main" val="3428480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8"/>
          <p:cNvSpPr>
            <a:spLocks noGrp="1"/>
          </p:cNvSpPr>
          <p:nvPr>
            <p:ph type="sldNum" sz="quarter" idx="10"/>
          </p:nvPr>
        </p:nvSpPr>
        <p:spPr/>
        <p:txBody>
          <a:bodyPr/>
          <a:lstStyle>
            <a:lvl1pPr algn="ctr" fontAlgn="base">
              <a:spcBef>
                <a:spcPct val="0"/>
              </a:spcBef>
              <a:spcAft>
                <a:spcPct val="0"/>
              </a:spcAft>
              <a:defRPr smtClean="0">
                <a:latin typeface="Arial" pitchFamily="34" charset="0"/>
              </a:defRPr>
            </a:lvl1pPr>
          </a:lstStyle>
          <a:p>
            <a:pPr>
              <a:defRPr/>
            </a:pPr>
            <a:fld id="{1D7859BE-FA48-4846-81F7-DDD126588737}" type="slidenum">
              <a:rPr lang="en-US"/>
              <a:pPr>
                <a:defRPr/>
              </a:pPr>
              <a:t>‹#›</a:t>
            </a:fld>
            <a:endParaRPr lang="en-US"/>
          </a:p>
        </p:txBody>
      </p:sp>
    </p:spTree>
    <p:extLst>
      <p:ext uri="{BB962C8B-B14F-4D97-AF65-F5344CB8AC3E}">
        <p14:creationId xmlns:p14="http://schemas.microsoft.com/office/powerpoint/2010/main" val="1937438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676400" y="11430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lide Number Placeholder 6"/>
          <p:cNvSpPr>
            <a:spLocks noGrp="1"/>
          </p:cNvSpPr>
          <p:nvPr>
            <p:ph type="sldNum" sz="quarter" idx="10"/>
          </p:nvPr>
        </p:nvSpPr>
        <p:spPr/>
        <p:txBody>
          <a:bodyPr/>
          <a:lstStyle>
            <a:lvl1pPr algn="ctr" fontAlgn="base">
              <a:spcBef>
                <a:spcPct val="0"/>
              </a:spcBef>
              <a:spcAft>
                <a:spcPct val="0"/>
              </a:spcAft>
              <a:defRPr>
                <a:latin typeface="Arial" pitchFamily="34" charset="0"/>
              </a:defRPr>
            </a:lvl1pPr>
          </a:lstStyle>
          <a:p>
            <a:pPr>
              <a:defRPr/>
            </a:pPr>
            <a:fld id="{AB35D67E-C3D5-4E4A-A1C7-559DCA620EBA}" type="slidenum">
              <a:rPr lang="en-US"/>
              <a:pPr>
                <a:defRPr/>
              </a:pPr>
              <a:t>‹#›</a:t>
            </a:fld>
            <a:endParaRPr lang="en-US" dirty="0"/>
          </a:p>
        </p:txBody>
      </p:sp>
    </p:spTree>
    <p:extLst>
      <p:ext uri="{BB962C8B-B14F-4D97-AF65-F5344CB8AC3E}">
        <p14:creationId xmlns:p14="http://schemas.microsoft.com/office/powerpoint/2010/main" val="434578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lgn="ctr" fontAlgn="base">
              <a:spcBef>
                <a:spcPct val="0"/>
              </a:spcBef>
              <a:spcAft>
                <a:spcPct val="0"/>
              </a:spcAft>
              <a:defRPr smtClean="0">
                <a:latin typeface="Arial" pitchFamily="34" charset="0"/>
              </a:defRPr>
            </a:lvl1pPr>
          </a:lstStyle>
          <a:p>
            <a:pPr>
              <a:defRPr/>
            </a:pPr>
            <a:fld id="{F36F9E75-DD68-409F-977D-167E7B3E053D}" type="slidenum">
              <a:rPr lang="en-US"/>
              <a:pPr>
                <a:defRPr/>
              </a:pPr>
              <a:t>‹#›</a:t>
            </a:fld>
            <a:endParaRPr lang="en-US"/>
          </a:p>
        </p:txBody>
      </p:sp>
    </p:spTree>
    <p:extLst>
      <p:ext uri="{BB962C8B-B14F-4D97-AF65-F5344CB8AC3E}">
        <p14:creationId xmlns:p14="http://schemas.microsoft.com/office/powerpoint/2010/main" val="1148772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72FA33E-0C67-434C-BA26-F3E7466B1BF3}" type="datetime1">
              <a:rPr lang="en-US" smtClean="0"/>
              <a:pPr>
                <a:defRPr/>
              </a:pPr>
              <a:t>8/29/2013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2691863-2998-4343-9063-786365221A4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0122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AF02F15-E5D1-436F-AD0A-E1B10DD20360}" type="datetime1">
              <a:rPr lang="en-US" smtClean="0"/>
              <a:pPr>
                <a:defRPr/>
              </a:pPr>
              <a:t>8/29/2013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DDF55F4E-2F33-4DA3-A0F2-AA19498F261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88367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D05E265-C8A0-4935-BCD5-F85DF72CBD4B}" type="datetime1">
              <a:rPr lang="en-US" smtClean="0"/>
              <a:pPr>
                <a:defRPr/>
              </a:pPr>
              <a:t>8/29/2013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A3E390E-E837-4155-99F3-0639517376F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72888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A471DB6-3058-4CEB-A775-F49CD66A8E26}" type="datetime1">
              <a:rPr lang="en-US" smtClean="0"/>
              <a:pPr>
                <a:defRPr/>
              </a:pPr>
              <a:t>8/29/2013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1E61103-03DF-4093-9707-D73FB652181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72972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fontAlgn="base">
              <a:spcBef>
                <a:spcPct val="0"/>
              </a:spcBef>
              <a:spcAft>
                <a:spcPct val="0"/>
              </a:spcAft>
              <a:defRPr>
                <a:latin typeface="Arial" pitchFamily="34" charset="0"/>
              </a:defRPr>
            </a:lvl1pPr>
          </a:lstStyle>
          <a:p>
            <a:pPr>
              <a:defRPr/>
            </a:pPr>
            <a:fld id="{53CA7F0C-5A87-4E84-AE42-64A15A6D837C}" type="slidenum">
              <a:rPr lang="en-US"/>
              <a:pPr>
                <a:defRPr/>
              </a:pPr>
              <a:t>‹#›</a:t>
            </a:fld>
            <a:endParaRPr lang="en-US"/>
          </a:p>
        </p:txBody>
      </p:sp>
    </p:spTree>
    <p:extLst>
      <p:ext uri="{BB962C8B-B14F-4D97-AF65-F5344CB8AC3E}">
        <p14:creationId xmlns:p14="http://schemas.microsoft.com/office/powerpoint/2010/main" val="1516509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26349A0-83D1-4A18-A5C0-B0463F13B4AB}" type="datetime1">
              <a:rPr lang="en-US" smtClean="0"/>
              <a:pPr>
                <a:defRPr/>
              </a:pPr>
              <a:t>8/29/2013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CD46368-FB50-4933-A25B-17F3DCFEAD3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31404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D33FC12-81B7-4FBB-B9CB-63713B13594A}" type="datetime1">
              <a:rPr lang="en-US" smtClean="0"/>
              <a:pPr>
                <a:defRPr/>
              </a:pPr>
              <a:t>8/29/2013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9DF21BD-FE69-419D-AA5F-740C01BFB1B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50925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70FC790-B251-4A70-A6AF-C58B563A78C3}" type="datetime1">
              <a:rPr lang="en-US" smtClean="0"/>
              <a:pPr>
                <a:defRPr/>
              </a:pPr>
              <a:t>8/29/2013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E739FFD-67EA-483D-9261-A113CEF4D64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59006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4"/>
          </p:nvPr>
        </p:nvSpPr>
        <p:spPr/>
        <p:txBody>
          <a:bodyPr/>
          <a:lstStyle>
            <a:lvl1pPr fontAlgn="base">
              <a:spcBef>
                <a:spcPct val="0"/>
              </a:spcBef>
              <a:spcAft>
                <a:spcPct val="0"/>
              </a:spcAft>
              <a:defRPr>
                <a:latin typeface="Arial" pitchFamily="34" charset="0"/>
              </a:defRPr>
            </a:lvl1pPr>
          </a:lstStyle>
          <a:p>
            <a:pPr>
              <a:defRPr/>
            </a:pPr>
            <a:fld id="{9D5A5048-CCCE-4A94-99E2-271A2EA6C2DB}" type="datetime1">
              <a:rPr lang="en-US" smtClean="0"/>
              <a:pPr>
                <a:defRPr/>
              </a:pPr>
              <a:t>8/29/2013</a:t>
            </a:fld>
            <a:endParaRPr lang="en-US"/>
          </a:p>
        </p:txBody>
      </p:sp>
      <p:sp>
        <p:nvSpPr>
          <p:cNvPr id="6" name="Footer Placeholder 5"/>
          <p:cNvSpPr>
            <a:spLocks noGrp="1"/>
          </p:cNvSpPr>
          <p:nvPr>
            <p:ph type="ftr" sz="quarter" idx="15"/>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6"/>
          </p:nvPr>
        </p:nvSpPr>
        <p:spPr/>
        <p:txBody>
          <a:bodyPr/>
          <a:lstStyle>
            <a:lvl1pPr fontAlgn="base">
              <a:spcBef>
                <a:spcPct val="0"/>
              </a:spcBef>
              <a:spcAft>
                <a:spcPct val="0"/>
              </a:spcAft>
              <a:defRPr>
                <a:latin typeface="Arial" pitchFamily="34" charset="0"/>
              </a:defRPr>
            </a:lvl1pPr>
          </a:lstStyle>
          <a:p>
            <a:pPr>
              <a:defRPr/>
            </a:pPr>
            <a:fld id="{854A5601-054E-4A51-B76E-763777A65F5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59033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7"/>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C77440A-7C58-4FD9-8AC8-278C00507EC2}" type="datetime1">
              <a:rPr lang="en-US" smtClean="0"/>
              <a:pPr>
                <a:defRPr/>
              </a:pPr>
              <a:t>8/29/2013</a:t>
            </a:fld>
            <a:endParaRPr lang="en-US"/>
          </a:p>
        </p:txBody>
      </p:sp>
      <p:sp>
        <p:nvSpPr>
          <p:cNvPr id="6" name="Slide Number Placeholder 8"/>
          <p:cNvSpPr>
            <a:spLocks noGrp="1"/>
          </p:cNvSpPr>
          <p:nvPr>
            <p:ph type="sldNum" sz="quarter" idx="11"/>
          </p:nvPr>
        </p:nvSpPr>
        <p:spPr/>
        <p:txBody>
          <a:bodyPr/>
          <a:lstStyle>
            <a:lvl1pPr fontAlgn="base">
              <a:spcBef>
                <a:spcPct val="0"/>
              </a:spcBef>
              <a:spcAft>
                <a:spcPct val="0"/>
              </a:spcAft>
              <a:defRPr>
                <a:latin typeface="Arial" pitchFamily="34" charset="0"/>
              </a:defRPr>
            </a:lvl1pPr>
          </a:lstStyle>
          <a:p>
            <a:pPr>
              <a:defRPr/>
            </a:pPr>
            <a:fld id="{C0E44740-79F0-4E45-B937-3DE1EDD5CCEC}" type="slidenum">
              <a:rPr lang="en-US">
                <a:solidFill>
                  <a:prstClr val="black"/>
                </a:solidFill>
              </a:rPr>
              <a:pPr>
                <a:defRPr/>
              </a:pPr>
              <a:t>‹#›</a:t>
            </a:fld>
            <a:endParaRPr lang="en-US">
              <a:solidFill>
                <a:prstClr val="black"/>
              </a:solidFill>
            </a:endParaRPr>
          </a:p>
        </p:txBody>
      </p:sp>
      <p:sp>
        <p:nvSpPr>
          <p:cNvPr id="7" name="Footer Placeholder 9"/>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endParaRPr lang="en-US"/>
          </a:p>
        </p:txBody>
      </p:sp>
    </p:spTree>
    <p:extLst>
      <p:ext uri="{BB962C8B-B14F-4D97-AF65-F5344CB8AC3E}">
        <p14:creationId xmlns:p14="http://schemas.microsoft.com/office/powerpoint/2010/main" val="3236822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034CE0E-0883-4CD3-8643-3FCD17E6693D}" type="datetime1">
              <a:rPr lang="en-US" smtClean="0"/>
              <a:pPr>
                <a:defRPr/>
              </a:pPr>
              <a:t>8/29/2013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1A6B2D6-CC9E-4F62-9060-0378622D2B8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64386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C94C6AD-268C-4B62-ACCA-7EA9302D8A6F}" type="datetime1">
              <a:rPr lang="en-US" smtClean="0"/>
              <a:pPr>
                <a:defRPr/>
              </a:pPr>
              <a:t>8/29/2013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FE73EBA-4849-4E21-89EE-8A7E859E18B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003124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Slide Number Placeholder 5"/>
          <p:cNvSpPr txBox="1">
            <a:spLocks/>
          </p:cNvSpPr>
          <p:nvPr userDrawn="1"/>
        </p:nvSpPr>
        <p:spPr>
          <a:xfrm>
            <a:off x="6983413" y="6502400"/>
            <a:ext cx="2133600" cy="365125"/>
          </a:xfrm>
          <a:prstGeom prst="rect">
            <a:avLst/>
          </a:prstGeom>
        </p:spPr>
        <p:txBody>
          <a:bodyPr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02624D4-F6A1-4AB0-B6B1-C4A82E14C52C}" type="slidenum">
              <a:rPr lang="en-US" smtClean="0">
                <a:solidFill>
                  <a:prstClr val="white"/>
                </a:solidFill>
                <a:sym typeface="Arial"/>
              </a:rPr>
              <a:pPr>
                <a:defRPr/>
              </a:pPr>
              <a:t>‹#›</a:t>
            </a:fld>
            <a:endParaRPr lang="en-US" dirty="0">
              <a:solidFill>
                <a:prstClr val="white"/>
              </a:solidFill>
              <a:sym typeface="Arial"/>
            </a:endParaRPr>
          </a:p>
        </p:txBody>
      </p:sp>
      <p:grpSp>
        <p:nvGrpSpPr>
          <p:cNvPr id="4" name="Group 6"/>
          <p:cNvGrpSpPr>
            <a:grpSpLocks/>
          </p:cNvGrpSpPr>
          <p:nvPr userDrawn="1"/>
        </p:nvGrpSpPr>
        <p:grpSpPr bwMode="auto">
          <a:xfrm>
            <a:off x="771525" y="6550025"/>
            <a:ext cx="8372475" cy="320675"/>
            <a:chOff x="770964" y="6550228"/>
            <a:chExt cx="8373036" cy="320040"/>
          </a:xfrm>
        </p:grpSpPr>
        <p:sp>
          <p:nvSpPr>
            <p:cNvPr id="5" name="Rectangle 4"/>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dirty="0">
                <a:solidFill>
                  <a:prstClr val="white"/>
                </a:solidFill>
                <a:sym typeface="Arial"/>
              </a:endParaRPr>
            </a:p>
          </p:txBody>
        </p:sp>
        <p:sp>
          <p:nvSpPr>
            <p:cNvPr id="6" name="Right Triangle 5"/>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dirty="0">
                <a:solidFill>
                  <a:prstClr val="white"/>
                </a:solidFill>
                <a:sym typeface="Arial"/>
              </a:endParaRPr>
            </a:p>
          </p:txBody>
        </p:sp>
      </p:grpSp>
      <p:sp>
        <p:nvSpPr>
          <p:cNvPr id="7" name="TextBox 6"/>
          <p:cNvSpPr txBox="1"/>
          <p:nvPr userDrawn="1"/>
        </p:nvSpPr>
        <p:spPr>
          <a:xfrm>
            <a:off x="1295400" y="6564313"/>
            <a:ext cx="2438400" cy="320675"/>
          </a:xfrm>
          <a:prstGeom prst="rect">
            <a:avLst/>
          </a:prstGeom>
        </p:spPr>
        <p:txBody>
          <a:bodyPr anchor="ctr">
            <a:normAutofit fontScale="55000" lnSpcReduction="20000"/>
          </a:bodyPr>
          <a:lstStyle/>
          <a:p>
            <a:pPr>
              <a:defRPr/>
            </a:pPr>
            <a:r>
              <a:rPr lang="en-US" sz="2800" kern="0" dirty="0">
                <a:solidFill>
                  <a:prstClr val="white"/>
                </a:solidFill>
                <a:latin typeface="Arial"/>
                <a:ea typeface="Arial"/>
                <a:cs typeface="Arial"/>
                <a:sym typeface="Arial"/>
              </a:rPr>
              <a:t>www.achievethecore.org</a:t>
            </a:r>
          </a:p>
        </p:txBody>
      </p:sp>
      <p:sp>
        <p:nvSpPr>
          <p:cNvPr id="2" name="Title 1"/>
          <p:cNvSpPr>
            <a:spLocks noGrp="1"/>
          </p:cNvSpPr>
          <p:nvPr>
            <p:ph type="title"/>
          </p:nvPr>
        </p:nvSpPr>
        <p:spPr>
          <a:xfrm>
            <a:off x="722313" y="3352800"/>
            <a:ext cx="6440487" cy="1362075"/>
          </a:xfrm>
        </p:spPr>
        <p:txBody>
          <a:bodyPr anchor="t"/>
          <a:lstStyle>
            <a:lvl1pPr algn="l">
              <a:defRPr sz="4000" b="1" cap="all">
                <a:solidFill>
                  <a:schemeClr val="tx2">
                    <a:lumMod val="7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91676282"/>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l="751" r="82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533400" y="2286000"/>
            <a:ext cx="8229600" cy="1036638"/>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341120376"/>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79170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lgn="ctr" fontAlgn="base">
              <a:spcBef>
                <a:spcPct val="0"/>
              </a:spcBef>
              <a:spcAft>
                <a:spcPct val="0"/>
              </a:spcAft>
              <a:defRPr>
                <a:latin typeface="Arial" pitchFamily="34" charset="0"/>
              </a:defRPr>
            </a:lvl1pPr>
          </a:lstStyle>
          <a:p>
            <a:pPr>
              <a:defRPr/>
            </a:pPr>
            <a:fld id="{CDD5D559-80AC-459B-8BBF-8445F0946083}" type="slidenum">
              <a:rPr lang="en-US"/>
              <a:pPr>
                <a:defRPr/>
              </a:pPr>
              <a:t>‹#›</a:t>
            </a:fld>
            <a:endParaRPr lang="en-US" dirty="0"/>
          </a:p>
        </p:txBody>
      </p:sp>
    </p:spTree>
    <p:extLst>
      <p:ext uri="{BB962C8B-B14F-4D97-AF65-F5344CB8AC3E}">
        <p14:creationId xmlns:p14="http://schemas.microsoft.com/office/powerpoint/2010/main" val="3676577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0" y="0"/>
            <a:ext cx="9144000" cy="1289050"/>
            <a:chOff x="0" y="-3175"/>
            <a:chExt cx="9144000" cy="1289050"/>
          </a:xfrm>
        </p:grpSpPr>
        <p:pic>
          <p:nvPicPr>
            <p:cNvPr id="3" name="Picture 9" descr="_0015_16.jpg"/>
            <p:cNvPicPr>
              <a:picLocks noChangeAspect="1"/>
            </p:cNvPicPr>
            <p:nvPr/>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21"/>
            <p:cNvSpPr>
              <a:spLocks/>
            </p:cNvSpPr>
            <p:nvPr/>
          </p:nvSpPr>
          <p:spPr bwMode="auto">
            <a:xfrm>
              <a:off x="1371600" y="-3175"/>
              <a:ext cx="7256463" cy="1289050"/>
            </a:xfrm>
            <a:custGeom>
              <a:avLst/>
              <a:gdLst>
                <a:gd name="T0" fmla="*/ 0 w 4560"/>
                <a:gd name="T1" fmla="*/ 0 h 810"/>
                <a:gd name="T2" fmla="*/ 2147483647 w 4560"/>
                <a:gd name="T3" fmla="*/ 0 h 810"/>
                <a:gd name="T4" fmla="*/ 2147483647 w 4560"/>
                <a:gd name="T5" fmla="*/ 2147483647 h 810"/>
                <a:gd name="T6" fmla="*/ 0 w 4560"/>
                <a:gd name="T7" fmla="*/ 2147483647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fontAlgn="base">
                <a:spcBef>
                  <a:spcPct val="0"/>
                </a:spcBef>
                <a:spcAft>
                  <a:spcPct val="0"/>
                </a:spcAft>
              </a:pPr>
              <a:endParaRPr lang="en-US">
                <a:solidFill>
                  <a:prstClr val="black"/>
                </a:solidFill>
                <a:latin typeface="Arial" pitchFamily="34" charset="0"/>
              </a:endParaRPr>
            </a:p>
          </p:txBody>
        </p:sp>
        <p:sp>
          <p:nvSpPr>
            <p:cNvPr id="5" name="Freeform 21"/>
            <p:cNvSpPr>
              <a:spLocks/>
            </p:cNvSpPr>
            <p:nvPr/>
          </p:nvSpPr>
          <p:spPr bwMode="auto">
            <a:xfrm>
              <a:off x="0" y="0"/>
              <a:ext cx="7239000" cy="1285875"/>
            </a:xfrm>
            <a:custGeom>
              <a:avLst/>
              <a:gdLst>
                <a:gd name="T0" fmla="*/ 0 w 4560"/>
                <a:gd name="T1" fmla="*/ 0 h 810"/>
                <a:gd name="T2" fmla="*/ 2147483647 w 4560"/>
                <a:gd name="T3" fmla="*/ 0 h 810"/>
                <a:gd name="T4" fmla="*/ 2147483647 w 4560"/>
                <a:gd name="T5" fmla="*/ 2147483647 h 810"/>
                <a:gd name="T6" fmla="*/ 0 w 4560"/>
                <a:gd name="T7" fmla="*/ 2147483647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fontAlgn="base">
                <a:spcBef>
                  <a:spcPct val="0"/>
                </a:spcBef>
                <a:spcAft>
                  <a:spcPct val="0"/>
                </a:spcAft>
              </a:pPr>
              <a:endParaRPr lang="en-US">
                <a:solidFill>
                  <a:prstClr val="black"/>
                </a:solidFill>
                <a:latin typeface="Arial" pitchFamily="34" charset="0"/>
              </a:endParaRPr>
            </a:p>
          </p:txBody>
        </p:sp>
      </p:grpSp>
      <p:sp>
        <p:nvSpPr>
          <p:cNvPr id="6" name="Slide Number Placeholder 2"/>
          <p:cNvSpPr>
            <a:spLocks noGrp="1"/>
          </p:cNvSpPr>
          <p:nvPr>
            <p:ph type="sldNum" sz="quarter" idx="10"/>
          </p:nvPr>
        </p:nvSpPr>
        <p:spPr>
          <a:xfrm>
            <a:off x="6934200" y="6324600"/>
            <a:ext cx="1524000" cy="533400"/>
          </a:xfrm>
          <a:prstGeom prst="rect">
            <a:avLst/>
          </a:prstGeom>
        </p:spPr>
        <p:txBody>
          <a:bodyPr/>
          <a:lstStyle>
            <a:lvl1pPr>
              <a:defRPr>
                <a:solidFill>
                  <a:prstClr val="white">
                    <a:lumMod val="65000"/>
                  </a:prstClr>
                </a:solidFill>
              </a:defRPr>
            </a:lvl1pPr>
          </a:lstStyle>
          <a:p>
            <a:pPr>
              <a:defRPr/>
            </a:pPr>
            <a:fld id="{94C4E7BA-4B88-4AB2-A24E-3761200119A3}" type="slidenum">
              <a:rPr lang="en-US"/>
              <a:pPr>
                <a:defRPr/>
              </a:pPr>
              <a:t>‹#›</a:t>
            </a:fld>
            <a:endParaRPr lang="en-US" dirty="0"/>
          </a:p>
        </p:txBody>
      </p:sp>
      <p:sp>
        <p:nvSpPr>
          <p:cNvPr id="7" name="Footer Placeholder 3"/>
          <p:cNvSpPr>
            <a:spLocks noGrp="1"/>
          </p:cNvSpPr>
          <p:nvPr>
            <p:ph type="ftr" sz="quarter" idx="11"/>
          </p:nvPr>
        </p:nvSpPr>
        <p:spPr>
          <a:xfrm>
            <a:off x="0" y="6324600"/>
            <a:ext cx="6705600" cy="533400"/>
          </a:xfrm>
        </p:spPr>
        <p:txBody>
          <a:bodyPr/>
          <a:lstStyle>
            <a:lvl1pPr>
              <a:defRPr>
                <a:solidFill>
                  <a:prstClr val="black"/>
                </a:solidFill>
              </a:defRPr>
            </a:lvl1pPr>
          </a:lstStyle>
          <a:p>
            <a:pPr>
              <a:defRPr/>
            </a:pPr>
            <a:endParaRPr lang="en-US"/>
          </a:p>
        </p:txBody>
      </p:sp>
    </p:spTree>
    <p:extLst>
      <p:ext uri="{BB962C8B-B14F-4D97-AF65-F5344CB8AC3E}">
        <p14:creationId xmlns:p14="http://schemas.microsoft.com/office/powerpoint/2010/main" val="3694305827"/>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0" y="0"/>
            <a:ext cx="9144000" cy="1289050"/>
            <a:chOff x="0" y="-3175"/>
            <a:chExt cx="9144000" cy="1289050"/>
          </a:xfrm>
        </p:grpSpPr>
        <p:pic>
          <p:nvPicPr>
            <p:cNvPr id="3" name="Picture 9" descr="_0015_16.jpg"/>
            <p:cNvPicPr>
              <a:picLocks noChangeAspect="1"/>
            </p:cNvPicPr>
            <p:nvPr/>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21"/>
            <p:cNvSpPr>
              <a:spLocks/>
            </p:cNvSpPr>
            <p:nvPr/>
          </p:nvSpPr>
          <p:spPr bwMode="auto">
            <a:xfrm>
              <a:off x="1371600" y="-3175"/>
              <a:ext cx="7256463" cy="1289050"/>
            </a:xfrm>
            <a:custGeom>
              <a:avLst/>
              <a:gdLst>
                <a:gd name="T0" fmla="*/ 0 w 4560"/>
                <a:gd name="T1" fmla="*/ 0 h 810"/>
                <a:gd name="T2" fmla="*/ 2147483647 w 4560"/>
                <a:gd name="T3" fmla="*/ 0 h 810"/>
                <a:gd name="T4" fmla="*/ 2147483647 w 4560"/>
                <a:gd name="T5" fmla="*/ 2147483647 h 810"/>
                <a:gd name="T6" fmla="*/ 0 w 4560"/>
                <a:gd name="T7" fmla="*/ 2147483647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fontAlgn="base">
                <a:spcBef>
                  <a:spcPct val="0"/>
                </a:spcBef>
                <a:spcAft>
                  <a:spcPct val="0"/>
                </a:spcAft>
              </a:pPr>
              <a:endParaRPr lang="en-US">
                <a:solidFill>
                  <a:prstClr val="black"/>
                </a:solidFill>
                <a:latin typeface="Arial" pitchFamily="34" charset="0"/>
              </a:endParaRPr>
            </a:p>
          </p:txBody>
        </p:sp>
        <p:sp>
          <p:nvSpPr>
            <p:cNvPr id="5" name="Freeform 21"/>
            <p:cNvSpPr>
              <a:spLocks/>
            </p:cNvSpPr>
            <p:nvPr/>
          </p:nvSpPr>
          <p:spPr bwMode="auto">
            <a:xfrm>
              <a:off x="0" y="0"/>
              <a:ext cx="7239000" cy="1285875"/>
            </a:xfrm>
            <a:custGeom>
              <a:avLst/>
              <a:gdLst>
                <a:gd name="T0" fmla="*/ 0 w 4560"/>
                <a:gd name="T1" fmla="*/ 0 h 810"/>
                <a:gd name="T2" fmla="*/ 2147483647 w 4560"/>
                <a:gd name="T3" fmla="*/ 0 h 810"/>
                <a:gd name="T4" fmla="*/ 2147483647 w 4560"/>
                <a:gd name="T5" fmla="*/ 2147483647 h 810"/>
                <a:gd name="T6" fmla="*/ 0 w 4560"/>
                <a:gd name="T7" fmla="*/ 2147483647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fontAlgn="base">
                <a:spcBef>
                  <a:spcPct val="0"/>
                </a:spcBef>
                <a:spcAft>
                  <a:spcPct val="0"/>
                </a:spcAft>
              </a:pPr>
              <a:endParaRPr lang="en-US">
                <a:solidFill>
                  <a:prstClr val="black"/>
                </a:solidFill>
                <a:latin typeface="Arial" pitchFamily="34" charset="0"/>
              </a:endParaRPr>
            </a:p>
          </p:txBody>
        </p:sp>
      </p:grpSp>
      <p:sp>
        <p:nvSpPr>
          <p:cNvPr id="6" name="Slide Number Placeholder 2"/>
          <p:cNvSpPr>
            <a:spLocks noGrp="1"/>
          </p:cNvSpPr>
          <p:nvPr>
            <p:ph type="sldNum" sz="quarter" idx="10"/>
          </p:nvPr>
        </p:nvSpPr>
        <p:spPr>
          <a:xfrm>
            <a:off x="6934200" y="6324600"/>
            <a:ext cx="1524000" cy="533400"/>
          </a:xfrm>
          <a:prstGeom prst="rect">
            <a:avLst/>
          </a:prstGeom>
        </p:spPr>
        <p:txBody>
          <a:bodyPr/>
          <a:lstStyle>
            <a:lvl1pPr>
              <a:defRPr>
                <a:solidFill>
                  <a:prstClr val="white">
                    <a:lumMod val="65000"/>
                  </a:prstClr>
                </a:solidFill>
              </a:defRPr>
            </a:lvl1pPr>
          </a:lstStyle>
          <a:p>
            <a:pPr>
              <a:defRPr/>
            </a:pPr>
            <a:fld id="{73835D97-4532-4F40-B5C4-00781520CA93}" type="slidenum">
              <a:rPr lang="en-US"/>
              <a:pPr>
                <a:defRPr/>
              </a:pPr>
              <a:t>‹#›</a:t>
            </a:fld>
            <a:endParaRPr lang="en-US" dirty="0"/>
          </a:p>
        </p:txBody>
      </p:sp>
      <p:sp>
        <p:nvSpPr>
          <p:cNvPr id="7" name="Footer Placeholder 3"/>
          <p:cNvSpPr>
            <a:spLocks noGrp="1"/>
          </p:cNvSpPr>
          <p:nvPr>
            <p:ph type="ftr" sz="quarter" idx="11"/>
          </p:nvPr>
        </p:nvSpPr>
        <p:spPr>
          <a:xfrm>
            <a:off x="0" y="6324600"/>
            <a:ext cx="6705600" cy="533400"/>
          </a:xfrm>
        </p:spPr>
        <p:txBody>
          <a:bodyPr/>
          <a:lstStyle>
            <a:lvl1pPr>
              <a:defRPr>
                <a:solidFill>
                  <a:prstClr val="black"/>
                </a:solidFill>
              </a:defRPr>
            </a:lvl1pPr>
          </a:lstStyle>
          <a:p>
            <a:pPr>
              <a:defRPr/>
            </a:pPr>
            <a:endParaRPr lang="en-US"/>
          </a:p>
        </p:txBody>
      </p:sp>
    </p:spTree>
    <p:extLst>
      <p:ext uri="{BB962C8B-B14F-4D97-AF65-F5344CB8AC3E}">
        <p14:creationId xmlns:p14="http://schemas.microsoft.com/office/powerpoint/2010/main" val="3768546639"/>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C0DCE1E-8A6A-4DD0-9C7E-0A30779B2309}" type="slidenum">
              <a:rPr lang="en-US" smtClean="0"/>
              <a:t>‹#›</a:t>
            </a:fld>
            <a:endParaRPr lang="en-US"/>
          </a:p>
        </p:txBody>
      </p:sp>
    </p:spTree>
    <p:extLst>
      <p:ext uri="{BB962C8B-B14F-4D97-AF65-F5344CB8AC3E}">
        <p14:creationId xmlns:p14="http://schemas.microsoft.com/office/powerpoint/2010/main" val="236594911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2481203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95881314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lgn="ctr"/>
            <a:fld id="{4C0DCE1E-8A6A-4DD0-9C7E-0A30779B2309}" type="slidenum">
              <a:rPr lang="en-US" smtClean="0">
                <a:solidFill>
                  <a:srgbClr val="000000">
                    <a:tint val="75000"/>
                  </a:srgbClr>
                </a:solidFill>
              </a:rPr>
              <a:pPr algn="ctr"/>
              <a:t>‹#›</a:t>
            </a:fld>
            <a:endParaRPr lang="en-US" dirty="0">
              <a:solidFill>
                <a:srgbClr val="000000">
                  <a:tint val="75000"/>
                </a:srgbClr>
              </a:solidFill>
            </a:endParaRPr>
          </a:p>
        </p:txBody>
      </p:sp>
    </p:spTree>
    <p:extLst>
      <p:ext uri="{BB962C8B-B14F-4D97-AF65-F5344CB8AC3E}">
        <p14:creationId xmlns:p14="http://schemas.microsoft.com/office/powerpoint/2010/main" val="136422442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0766566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16497460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dirty="0" smtClean="0"/>
              <a:t>[Title]</a:t>
            </a:r>
            <a:endParaRPr lang="en-US" dirty="0"/>
          </a:p>
        </p:txBody>
      </p:sp>
      <p:sp>
        <p:nvSpPr>
          <p:cNvPr id="3" name="Picture Placeholder 2"/>
          <p:cNvSpPr>
            <a:spLocks noGrp="1"/>
          </p:cNvSpPr>
          <p:nvPr>
            <p:ph type="pic" idx="1"/>
          </p:nvPr>
        </p:nvSpPr>
        <p:spPr>
          <a:xfrm>
            <a:off x="16764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pPr algn="ctr"/>
            <a:fld id="{4C0DCE1E-8A6A-4DD0-9C7E-0A30779B2309}" type="slidenum">
              <a:rPr lang="en-US" smtClean="0">
                <a:solidFill>
                  <a:srgbClr val="000000">
                    <a:tint val="75000"/>
                  </a:srgbClr>
                </a:solidFill>
              </a:rPr>
              <a:pPr algn="ctr"/>
              <a:t>‹#›</a:t>
            </a:fld>
            <a:endParaRPr lang="en-US" dirty="0">
              <a:solidFill>
                <a:srgbClr val="000000">
                  <a:tint val="75000"/>
                </a:srgbClr>
              </a:solidFill>
            </a:endParaRPr>
          </a:p>
        </p:txBody>
      </p:sp>
    </p:spTree>
    <p:extLst>
      <p:ext uri="{BB962C8B-B14F-4D97-AF65-F5344CB8AC3E}">
        <p14:creationId xmlns:p14="http://schemas.microsoft.com/office/powerpoint/2010/main" val="367702562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197102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p:txBody>
          <a:bodyPr/>
          <a:lstStyle>
            <a:lvl1pPr algn="ctr" fontAlgn="base">
              <a:spcBef>
                <a:spcPct val="0"/>
              </a:spcBef>
              <a:spcAft>
                <a:spcPct val="0"/>
              </a:spcAft>
              <a:defRPr smtClean="0">
                <a:latin typeface="Arial" pitchFamily="34" charset="0"/>
              </a:defRPr>
            </a:lvl1pPr>
          </a:lstStyle>
          <a:p>
            <a:pPr>
              <a:defRPr/>
            </a:pPr>
            <a:fld id="{375C00FD-BB1C-4C00-A2F5-F7633E623AF4}" type="slidenum">
              <a:rPr lang="en-US"/>
              <a:pPr>
                <a:defRPr/>
              </a:pPr>
              <a:t>‹#›</a:t>
            </a:fld>
            <a:endParaRPr lang="en-US"/>
          </a:p>
        </p:txBody>
      </p:sp>
    </p:spTree>
    <p:extLst>
      <p:ext uri="{BB962C8B-B14F-4D97-AF65-F5344CB8AC3E}">
        <p14:creationId xmlns:p14="http://schemas.microsoft.com/office/powerpoint/2010/main" val="8497630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ECA5ACF-A3E9-4A80-9609-D49FB1186D1F}" type="datetime1">
              <a:rPr lang="en-US"/>
              <a:pPr>
                <a:defRPr/>
              </a:pPr>
              <a:t>8/29/2013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354571C-B0C8-44EC-8A89-6B97F732F9FF}" type="slidenum">
              <a:rPr lang="en-US"/>
              <a:pPr>
                <a:defRPr/>
              </a:pPr>
              <a:t>‹#›</a:t>
            </a:fld>
            <a:endParaRPr lang="en-US"/>
          </a:p>
        </p:txBody>
      </p:sp>
    </p:spTree>
    <p:extLst>
      <p:ext uri="{BB962C8B-B14F-4D97-AF65-F5344CB8AC3E}">
        <p14:creationId xmlns:p14="http://schemas.microsoft.com/office/powerpoint/2010/main" val="41446527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DC215E8-2C69-4613-A8BE-BC4F5D9A5064}" type="datetime1">
              <a:rPr lang="en-US"/>
              <a:pPr>
                <a:defRPr/>
              </a:pPr>
              <a:t>8/29/2013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D201409-ABFB-4434-9F90-DFFB12699B57}" type="slidenum">
              <a:rPr lang="en-US"/>
              <a:pPr>
                <a:defRPr/>
              </a:pPr>
              <a:t>‹#›</a:t>
            </a:fld>
            <a:endParaRPr lang="en-US"/>
          </a:p>
        </p:txBody>
      </p:sp>
    </p:spTree>
    <p:extLst>
      <p:ext uri="{BB962C8B-B14F-4D97-AF65-F5344CB8AC3E}">
        <p14:creationId xmlns:p14="http://schemas.microsoft.com/office/powerpoint/2010/main" val="23612482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DB0CB96-07D7-45EB-B4E2-F00DA69250A4}" type="datetime1">
              <a:rPr lang="en-US"/>
              <a:pPr>
                <a:defRPr/>
              </a:pPr>
              <a:t>8/29/2013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8109649-DAE6-42BA-9B34-826F0E2B71B9}" type="slidenum">
              <a:rPr lang="en-US"/>
              <a:pPr>
                <a:defRPr/>
              </a:pPr>
              <a:t>‹#›</a:t>
            </a:fld>
            <a:endParaRPr lang="en-US"/>
          </a:p>
        </p:txBody>
      </p:sp>
    </p:spTree>
    <p:extLst>
      <p:ext uri="{BB962C8B-B14F-4D97-AF65-F5344CB8AC3E}">
        <p14:creationId xmlns:p14="http://schemas.microsoft.com/office/powerpoint/2010/main" val="28439741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5677162-DA28-42BB-89BE-8811099957E7}" type="datetime1">
              <a:rPr lang="en-US"/>
              <a:pPr>
                <a:defRPr/>
              </a:pPr>
              <a:t>8/29/2013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2C5CE9B-4092-4794-807B-E6F9D4E25966}" type="slidenum">
              <a:rPr lang="en-US"/>
              <a:pPr>
                <a:defRPr/>
              </a:pPr>
              <a:t>‹#›</a:t>
            </a:fld>
            <a:endParaRPr lang="en-US"/>
          </a:p>
        </p:txBody>
      </p:sp>
    </p:spTree>
    <p:extLst>
      <p:ext uri="{BB962C8B-B14F-4D97-AF65-F5344CB8AC3E}">
        <p14:creationId xmlns:p14="http://schemas.microsoft.com/office/powerpoint/2010/main" val="200160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AF5D1E2-9747-4CDE-A81F-893D6F403563}" type="datetime1">
              <a:rPr lang="en-US"/>
              <a:pPr>
                <a:defRPr/>
              </a:pPr>
              <a:t>8/29/2013</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9975414-6A12-43E9-A472-8C2B10144390}" type="slidenum">
              <a:rPr lang="en-US"/>
              <a:pPr>
                <a:defRPr/>
              </a:pPr>
              <a:t>‹#›</a:t>
            </a:fld>
            <a:endParaRPr lang="en-US"/>
          </a:p>
        </p:txBody>
      </p:sp>
    </p:spTree>
    <p:extLst>
      <p:ext uri="{BB962C8B-B14F-4D97-AF65-F5344CB8AC3E}">
        <p14:creationId xmlns:p14="http://schemas.microsoft.com/office/powerpoint/2010/main" val="37373659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DA7EC850-DD53-4D64-9283-A3866A7A09FF}" type="datetime1">
              <a:rPr lang="en-US"/>
              <a:pPr>
                <a:defRPr/>
              </a:pPr>
              <a:t>8/29/2013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566C47A-5AD3-4A79-B4DB-0D5FBB32A0CD}" type="slidenum">
              <a:rPr lang="en-US"/>
              <a:pPr>
                <a:defRPr/>
              </a:pPr>
              <a:t>‹#›</a:t>
            </a:fld>
            <a:endParaRPr lang="en-US"/>
          </a:p>
        </p:txBody>
      </p:sp>
    </p:spTree>
    <p:extLst>
      <p:ext uri="{BB962C8B-B14F-4D97-AF65-F5344CB8AC3E}">
        <p14:creationId xmlns:p14="http://schemas.microsoft.com/office/powerpoint/2010/main" val="13672113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58B0E12-AECC-49D2-BE65-54B7E488F3F9}" type="datetime1">
              <a:rPr lang="en-US"/>
              <a:pPr>
                <a:defRPr/>
              </a:pPr>
              <a:t>8/29/2013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C7AF17D2-7B9C-4DBF-9D7E-6CC26A2743F5}" type="slidenum">
              <a:rPr lang="en-US"/>
              <a:pPr>
                <a:defRPr/>
              </a:pPr>
              <a:t>‹#›</a:t>
            </a:fld>
            <a:endParaRPr lang="en-US"/>
          </a:p>
        </p:txBody>
      </p:sp>
    </p:spTree>
    <p:extLst>
      <p:ext uri="{BB962C8B-B14F-4D97-AF65-F5344CB8AC3E}">
        <p14:creationId xmlns:p14="http://schemas.microsoft.com/office/powerpoint/2010/main" val="7104409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4"/>
          </p:nvPr>
        </p:nvSpPr>
        <p:spPr/>
        <p:txBody>
          <a:bodyPr/>
          <a:lstStyle>
            <a:lvl1pPr fontAlgn="base">
              <a:spcBef>
                <a:spcPct val="0"/>
              </a:spcBef>
              <a:spcAft>
                <a:spcPct val="0"/>
              </a:spcAft>
              <a:defRPr>
                <a:latin typeface="Arial" pitchFamily="34" charset="0"/>
              </a:defRPr>
            </a:lvl1pPr>
          </a:lstStyle>
          <a:p>
            <a:pPr>
              <a:defRPr/>
            </a:pPr>
            <a:fld id="{5994BC83-330F-466F-9C95-CB2292EFE8FF}" type="datetime1">
              <a:rPr lang="en-US"/>
              <a:pPr>
                <a:defRPr/>
              </a:pPr>
              <a:t>8/29/2013</a:t>
            </a:fld>
            <a:endParaRPr lang="en-US"/>
          </a:p>
        </p:txBody>
      </p:sp>
      <p:sp>
        <p:nvSpPr>
          <p:cNvPr id="6" name="Footer Placeholder 5"/>
          <p:cNvSpPr>
            <a:spLocks noGrp="1"/>
          </p:cNvSpPr>
          <p:nvPr>
            <p:ph type="ftr" sz="quarter" idx="15"/>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6"/>
          </p:nvPr>
        </p:nvSpPr>
        <p:spPr/>
        <p:txBody>
          <a:bodyPr/>
          <a:lstStyle>
            <a:lvl1pPr fontAlgn="base">
              <a:spcBef>
                <a:spcPct val="0"/>
              </a:spcBef>
              <a:spcAft>
                <a:spcPct val="0"/>
              </a:spcAft>
              <a:defRPr>
                <a:latin typeface="Arial" pitchFamily="34" charset="0"/>
              </a:defRPr>
            </a:lvl1pPr>
          </a:lstStyle>
          <a:p>
            <a:pPr>
              <a:defRPr/>
            </a:pPr>
            <a:fld id="{379245C1-86E1-4899-BC9F-DF7F36F5F99C}" type="slidenum">
              <a:rPr lang="en-US"/>
              <a:pPr>
                <a:defRPr/>
              </a:pPr>
              <a:t>‹#›</a:t>
            </a:fld>
            <a:endParaRPr lang="en-US"/>
          </a:p>
        </p:txBody>
      </p:sp>
    </p:spTree>
    <p:extLst>
      <p:ext uri="{BB962C8B-B14F-4D97-AF65-F5344CB8AC3E}">
        <p14:creationId xmlns:p14="http://schemas.microsoft.com/office/powerpoint/2010/main" val="5272219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7"/>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84F5B6D-8BCC-46B8-8445-85F2A05101C9}" type="datetime1">
              <a:rPr lang="en-US"/>
              <a:pPr>
                <a:defRPr/>
              </a:pPr>
              <a:t>8/29/2013</a:t>
            </a:fld>
            <a:endParaRPr lang="en-US"/>
          </a:p>
        </p:txBody>
      </p:sp>
      <p:sp>
        <p:nvSpPr>
          <p:cNvPr id="6" name="Slide Number Placeholder 8"/>
          <p:cNvSpPr>
            <a:spLocks noGrp="1"/>
          </p:cNvSpPr>
          <p:nvPr>
            <p:ph type="sldNum" sz="quarter" idx="11"/>
          </p:nvPr>
        </p:nvSpPr>
        <p:spPr/>
        <p:txBody>
          <a:bodyPr/>
          <a:lstStyle>
            <a:lvl1pPr fontAlgn="base">
              <a:spcBef>
                <a:spcPct val="0"/>
              </a:spcBef>
              <a:spcAft>
                <a:spcPct val="0"/>
              </a:spcAft>
              <a:defRPr>
                <a:latin typeface="Arial" pitchFamily="34" charset="0"/>
              </a:defRPr>
            </a:lvl1pPr>
          </a:lstStyle>
          <a:p>
            <a:pPr>
              <a:defRPr/>
            </a:pPr>
            <a:fld id="{2DA005A1-2A81-4AF1-BAEF-B7AC5EBF17EF}" type="slidenum">
              <a:rPr lang="en-US"/>
              <a:pPr>
                <a:defRPr/>
              </a:pPr>
              <a:t>‹#›</a:t>
            </a:fld>
            <a:endParaRPr lang="en-US"/>
          </a:p>
        </p:txBody>
      </p:sp>
      <p:sp>
        <p:nvSpPr>
          <p:cNvPr id="7" name="Footer Placeholder 9"/>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endParaRPr lang="en-US"/>
          </a:p>
        </p:txBody>
      </p:sp>
    </p:spTree>
    <p:extLst>
      <p:ext uri="{BB962C8B-B14F-4D97-AF65-F5344CB8AC3E}">
        <p14:creationId xmlns:p14="http://schemas.microsoft.com/office/powerpoint/2010/main" val="22258236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37A2170-F5E0-4235-B5AC-D2E9128F2FD1}" type="datetime1">
              <a:rPr lang="en-US"/>
              <a:pPr>
                <a:defRPr/>
              </a:pPr>
              <a:t>8/29/2013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76D0E58-1AE5-4FF4-A84D-F35AC2FDF00B}" type="slidenum">
              <a:rPr lang="en-US"/>
              <a:pPr>
                <a:defRPr/>
              </a:pPr>
              <a:t>‹#›</a:t>
            </a:fld>
            <a:endParaRPr lang="en-US"/>
          </a:p>
        </p:txBody>
      </p:sp>
    </p:spTree>
    <p:extLst>
      <p:ext uri="{BB962C8B-B14F-4D97-AF65-F5344CB8AC3E}">
        <p14:creationId xmlns:p14="http://schemas.microsoft.com/office/powerpoint/2010/main" val="311722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8"/>
          <p:cNvSpPr>
            <a:spLocks noGrp="1"/>
          </p:cNvSpPr>
          <p:nvPr>
            <p:ph type="sldNum" sz="quarter" idx="10"/>
          </p:nvPr>
        </p:nvSpPr>
        <p:spPr/>
        <p:txBody>
          <a:bodyPr/>
          <a:lstStyle>
            <a:lvl1pPr algn="ctr" fontAlgn="base">
              <a:spcBef>
                <a:spcPct val="0"/>
              </a:spcBef>
              <a:spcAft>
                <a:spcPct val="0"/>
              </a:spcAft>
              <a:defRPr smtClean="0">
                <a:latin typeface="Arial" pitchFamily="34" charset="0"/>
              </a:defRPr>
            </a:lvl1pPr>
          </a:lstStyle>
          <a:p>
            <a:pPr>
              <a:defRPr/>
            </a:pPr>
            <a:fld id="{25330C22-8D68-40EB-8408-BB6883C44539}" type="slidenum">
              <a:rPr lang="en-US"/>
              <a:pPr>
                <a:defRPr/>
              </a:pPr>
              <a:t>‹#›</a:t>
            </a:fld>
            <a:endParaRPr lang="en-US"/>
          </a:p>
        </p:txBody>
      </p:sp>
    </p:spTree>
    <p:extLst>
      <p:ext uri="{BB962C8B-B14F-4D97-AF65-F5344CB8AC3E}">
        <p14:creationId xmlns:p14="http://schemas.microsoft.com/office/powerpoint/2010/main" val="31280275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3386F6F-9EC2-40BE-B6CB-7DBDF35090D9}" type="datetime1">
              <a:rPr lang="en-US"/>
              <a:pPr>
                <a:defRPr/>
              </a:pPr>
              <a:t>8/29/2013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0568D77-39B4-4EFC-A0CC-A2B5B4E7B7B4}" type="slidenum">
              <a:rPr lang="en-US"/>
              <a:pPr>
                <a:defRPr/>
              </a:pPr>
              <a:t>‹#›</a:t>
            </a:fld>
            <a:endParaRPr lang="en-US"/>
          </a:p>
        </p:txBody>
      </p:sp>
    </p:spTree>
    <p:extLst>
      <p:ext uri="{BB962C8B-B14F-4D97-AF65-F5344CB8AC3E}">
        <p14:creationId xmlns:p14="http://schemas.microsoft.com/office/powerpoint/2010/main" val="14643581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l="751" r="82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533400" y="2286000"/>
            <a:ext cx="8229600" cy="1036638"/>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54705516"/>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851046"/>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0" y="0"/>
            <a:ext cx="9144000" cy="1289050"/>
            <a:chOff x="0" y="-3175"/>
            <a:chExt cx="9144000" cy="1289050"/>
          </a:xfrm>
        </p:grpSpPr>
        <p:pic>
          <p:nvPicPr>
            <p:cNvPr id="3" name="Picture 9" descr="_0015_16.jpg"/>
            <p:cNvPicPr>
              <a:picLocks noChangeAspect="1"/>
            </p:cNvPicPr>
            <p:nvPr/>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21"/>
            <p:cNvSpPr>
              <a:spLocks/>
            </p:cNvSpPr>
            <p:nvPr/>
          </p:nvSpPr>
          <p:spPr bwMode="auto">
            <a:xfrm>
              <a:off x="1371600" y="-3175"/>
              <a:ext cx="7256463" cy="1289050"/>
            </a:xfrm>
            <a:custGeom>
              <a:avLst/>
              <a:gdLst>
                <a:gd name="T0" fmla="*/ 0 w 4560"/>
                <a:gd name="T1" fmla="*/ 0 h 810"/>
                <a:gd name="T2" fmla="*/ 2147483647 w 4560"/>
                <a:gd name="T3" fmla="*/ 0 h 810"/>
                <a:gd name="T4" fmla="*/ 2147483647 w 4560"/>
                <a:gd name="T5" fmla="*/ 2147483647 h 810"/>
                <a:gd name="T6" fmla="*/ 0 w 4560"/>
                <a:gd name="T7" fmla="*/ 2147483647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fontAlgn="base">
                <a:spcBef>
                  <a:spcPct val="0"/>
                </a:spcBef>
                <a:spcAft>
                  <a:spcPct val="0"/>
                </a:spcAft>
              </a:pPr>
              <a:endParaRPr lang="en-US">
                <a:solidFill>
                  <a:prstClr val="black"/>
                </a:solidFill>
                <a:latin typeface="Arial" pitchFamily="34" charset="0"/>
              </a:endParaRPr>
            </a:p>
          </p:txBody>
        </p:sp>
        <p:sp>
          <p:nvSpPr>
            <p:cNvPr id="5" name="Freeform 21"/>
            <p:cNvSpPr>
              <a:spLocks/>
            </p:cNvSpPr>
            <p:nvPr/>
          </p:nvSpPr>
          <p:spPr bwMode="auto">
            <a:xfrm>
              <a:off x="0" y="0"/>
              <a:ext cx="7239000" cy="1285875"/>
            </a:xfrm>
            <a:custGeom>
              <a:avLst/>
              <a:gdLst>
                <a:gd name="T0" fmla="*/ 0 w 4560"/>
                <a:gd name="T1" fmla="*/ 0 h 810"/>
                <a:gd name="T2" fmla="*/ 2147483647 w 4560"/>
                <a:gd name="T3" fmla="*/ 0 h 810"/>
                <a:gd name="T4" fmla="*/ 2147483647 w 4560"/>
                <a:gd name="T5" fmla="*/ 2147483647 h 810"/>
                <a:gd name="T6" fmla="*/ 0 w 4560"/>
                <a:gd name="T7" fmla="*/ 2147483647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fontAlgn="base">
                <a:spcBef>
                  <a:spcPct val="0"/>
                </a:spcBef>
                <a:spcAft>
                  <a:spcPct val="0"/>
                </a:spcAft>
              </a:pPr>
              <a:endParaRPr lang="en-US">
                <a:solidFill>
                  <a:prstClr val="black"/>
                </a:solidFill>
                <a:latin typeface="Arial" pitchFamily="34" charset="0"/>
              </a:endParaRPr>
            </a:p>
          </p:txBody>
        </p:sp>
      </p:grpSp>
      <p:sp>
        <p:nvSpPr>
          <p:cNvPr id="6" name="Slide Number Placeholder 2"/>
          <p:cNvSpPr>
            <a:spLocks noGrp="1"/>
          </p:cNvSpPr>
          <p:nvPr>
            <p:ph type="sldNum" sz="quarter" idx="10"/>
          </p:nvPr>
        </p:nvSpPr>
        <p:spPr>
          <a:xfrm>
            <a:off x="6934200" y="6324600"/>
            <a:ext cx="1524000" cy="533400"/>
          </a:xfrm>
          <a:prstGeom prst="rect">
            <a:avLst/>
          </a:prstGeom>
        </p:spPr>
        <p:txBody>
          <a:bodyPr/>
          <a:lstStyle>
            <a:lvl1pPr>
              <a:defRPr>
                <a:solidFill>
                  <a:prstClr val="white">
                    <a:lumMod val="65000"/>
                  </a:prstClr>
                </a:solidFill>
              </a:defRPr>
            </a:lvl1pPr>
          </a:lstStyle>
          <a:p>
            <a:pPr>
              <a:defRPr/>
            </a:pPr>
            <a:fld id="{250EA4BB-B72F-4B90-BDE1-24F67D006514}" type="slidenum">
              <a:rPr lang="en-US"/>
              <a:pPr>
                <a:defRPr/>
              </a:pPr>
              <a:t>‹#›</a:t>
            </a:fld>
            <a:endParaRPr lang="en-US" dirty="0"/>
          </a:p>
        </p:txBody>
      </p:sp>
      <p:sp>
        <p:nvSpPr>
          <p:cNvPr id="7" name="Footer Placeholder 3"/>
          <p:cNvSpPr>
            <a:spLocks noGrp="1"/>
          </p:cNvSpPr>
          <p:nvPr>
            <p:ph type="ftr" sz="quarter" idx="11"/>
          </p:nvPr>
        </p:nvSpPr>
        <p:spPr>
          <a:xfrm>
            <a:off x="0" y="6324600"/>
            <a:ext cx="6705600" cy="533400"/>
          </a:xfrm>
        </p:spPr>
        <p:txBody>
          <a:bodyPr/>
          <a:lstStyle>
            <a:lvl1pPr>
              <a:defRPr>
                <a:solidFill>
                  <a:prstClr val="black"/>
                </a:solidFill>
              </a:defRPr>
            </a:lvl1pPr>
          </a:lstStyle>
          <a:p>
            <a:pPr>
              <a:defRPr/>
            </a:pPr>
            <a:endParaRPr lang="en-US"/>
          </a:p>
        </p:txBody>
      </p:sp>
    </p:spTree>
    <p:extLst>
      <p:ext uri="{BB962C8B-B14F-4D97-AF65-F5344CB8AC3E}">
        <p14:creationId xmlns:p14="http://schemas.microsoft.com/office/powerpoint/2010/main" val="961569669"/>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0" y="0"/>
            <a:ext cx="9144000" cy="1289050"/>
            <a:chOff x="0" y="-3175"/>
            <a:chExt cx="9144000" cy="1289050"/>
          </a:xfrm>
        </p:grpSpPr>
        <p:pic>
          <p:nvPicPr>
            <p:cNvPr id="3" name="Picture 9" descr="_0015_16.jpg"/>
            <p:cNvPicPr>
              <a:picLocks noChangeAspect="1"/>
            </p:cNvPicPr>
            <p:nvPr/>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21"/>
            <p:cNvSpPr>
              <a:spLocks/>
            </p:cNvSpPr>
            <p:nvPr/>
          </p:nvSpPr>
          <p:spPr bwMode="auto">
            <a:xfrm>
              <a:off x="1371600" y="-3175"/>
              <a:ext cx="7256463" cy="1289050"/>
            </a:xfrm>
            <a:custGeom>
              <a:avLst/>
              <a:gdLst>
                <a:gd name="T0" fmla="*/ 0 w 4560"/>
                <a:gd name="T1" fmla="*/ 0 h 810"/>
                <a:gd name="T2" fmla="*/ 2147483647 w 4560"/>
                <a:gd name="T3" fmla="*/ 0 h 810"/>
                <a:gd name="T4" fmla="*/ 2147483647 w 4560"/>
                <a:gd name="T5" fmla="*/ 2147483647 h 810"/>
                <a:gd name="T6" fmla="*/ 0 w 4560"/>
                <a:gd name="T7" fmla="*/ 2147483647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fontAlgn="base">
                <a:spcBef>
                  <a:spcPct val="0"/>
                </a:spcBef>
                <a:spcAft>
                  <a:spcPct val="0"/>
                </a:spcAft>
              </a:pPr>
              <a:endParaRPr lang="en-US">
                <a:solidFill>
                  <a:prstClr val="black"/>
                </a:solidFill>
                <a:latin typeface="Arial" pitchFamily="34" charset="0"/>
              </a:endParaRPr>
            </a:p>
          </p:txBody>
        </p:sp>
        <p:sp>
          <p:nvSpPr>
            <p:cNvPr id="5" name="Freeform 21"/>
            <p:cNvSpPr>
              <a:spLocks/>
            </p:cNvSpPr>
            <p:nvPr/>
          </p:nvSpPr>
          <p:spPr bwMode="auto">
            <a:xfrm>
              <a:off x="0" y="0"/>
              <a:ext cx="7239000" cy="1285875"/>
            </a:xfrm>
            <a:custGeom>
              <a:avLst/>
              <a:gdLst>
                <a:gd name="T0" fmla="*/ 0 w 4560"/>
                <a:gd name="T1" fmla="*/ 0 h 810"/>
                <a:gd name="T2" fmla="*/ 2147483647 w 4560"/>
                <a:gd name="T3" fmla="*/ 0 h 810"/>
                <a:gd name="T4" fmla="*/ 2147483647 w 4560"/>
                <a:gd name="T5" fmla="*/ 2147483647 h 810"/>
                <a:gd name="T6" fmla="*/ 0 w 4560"/>
                <a:gd name="T7" fmla="*/ 2147483647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fontAlgn="base">
                <a:spcBef>
                  <a:spcPct val="0"/>
                </a:spcBef>
                <a:spcAft>
                  <a:spcPct val="0"/>
                </a:spcAft>
              </a:pPr>
              <a:endParaRPr lang="en-US">
                <a:solidFill>
                  <a:prstClr val="black"/>
                </a:solidFill>
                <a:latin typeface="Arial" pitchFamily="34" charset="0"/>
              </a:endParaRPr>
            </a:p>
          </p:txBody>
        </p:sp>
      </p:grpSp>
      <p:sp>
        <p:nvSpPr>
          <p:cNvPr id="6" name="Slide Number Placeholder 2"/>
          <p:cNvSpPr>
            <a:spLocks noGrp="1"/>
          </p:cNvSpPr>
          <p:nvPr>
            <p:ph type="sldNum" sz="quarter" idx="10"/>
          </p:nvPr>
        </p:nvSpPr>
        <p:spPr>
          <a:xfrm>
            <a:off x="6934200" y="6324600"/>
            <a:ext cx="1524000" cy="533400"/>
          </a:xfrm>
          <a:prstGeom prst="rect">
            <a:avLst/>
          </a:prstGeom>
        </p:spPr>
        <p:txBody>
          <a:bodyPr/>
          <a:lstStyle>
            <a:lvl1pPr>
              <a:defRPr>
                <a:solidFill>
                  <a:prstClr val="white">
                    <a:lumMod val="65000"/>
                  </a:prstClr>
                </a:solidFill>
              </a:defRPr>
            </a:lvl1pPr>
          </a:lstStyle>
          <a:p>
            <a:pPr>
              <a:defRPr/>
            </a:pPr>
            <a:fld id="{47642427-380B-4DA4-928D-48925E535E0E}" type="slidenum">
              <a:rPr lang="en-US"/>
              <a:pPr>
                <a:defRPr/>
              </a:pPr>
              <a:t>‹#›</a:t>
            </a:fld>
            <a:endParaRPr lang="en-US" dirty="0"/>
          </a:p>
        </p:txBody>
      </p:sp>
      <p:sp>
        <p:nvSpPr>
          <p:cNvPr id="7" name="Footer Placeholder 3"/>
          <p:cNvSpPr>
            <a:spLocks noGrp="1"/>
          </p:cNvSpPr>
          <p:nvPr>
            <p:ph type="ftr" sz="quarter" idx="11"/>
          </p:nvPr>
        </p:nvSpPr>
        <p:spPr>
          <a:xfrm>
            <a:off x="0" y="6324600"/>
            <a:ext cx="6705600" cy="533400"/>
          </a:xfrm>
        </p:spPr>
        <p:txBody>
          <a:bodyPr/>
          <a:lstStyle>
            <a:lvl1pPr>
              <a:defRPr>
                <a:solidFill>
                  <a:prstClr val="black"/>
                </a:solidFill>
              </a:defRPr>
            </a:lvl1pPr>
          </a:lstStyle>
          <a:p>
            <a:pPr>
              <a:defRPr/>
            </a:pPr>
            <a:endParaRPr lang="en-US"/>
          </a:p>
        </p:txBody>
      </p:sp>
    </p:spTree>
    <p:extLst>
      <p:ext uri="{BB962C8B-B14F-4D97-AF65-F5344CB8AC3E}">
        <p14:creationId xmlns:p14="http://schemas.microsoft.com/office/powerpoint/2010/main" val="269860893"/>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lgn="ctr">
              <a:defRPr/>
            </a:lvl1pPr>
          </a:lstStyle>
          <a:p>
            <a:pPr>
              <a:defRPr/>
            </a:pPr>
            <a:fld id="{C960AD68-B613-4AFF-971C-5E6915E21629}" type="slidenum">
              <a:rPr lang="en-US"/>
              <a:pPr>
                <a:defRPr/>
              </a:pPr>
              <a:t>‹#›</a:t>
            </a:fld>
            <a:endParaRPr lang="en-US"/>
          </a:p>
        </p:txBody>
      </p:sp>
    </p:spTree>
    <p:extLst>
      <p:ext uri="{BB962C8B-B14F-4D97-AF65-F5344CB8AC3E}">
        <p14:creationId xmlns:p14="http://schemas.microsoft.com/office/powerpoint/2010/main" val="31228749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1954226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9019760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lgn="ctr"/>
            <a:fld id="{4C0DCE1E-8A6A-4DD0-9C7E-0A30779B2309}" type="slidenum">
              <a:rPr lang="en-US" smtClean="0">
                <a:solidFill>
                  <a:srgbClr val="000000">
                    <a:tint val="75000"/>
                  </a:srgbClr>
                </a:solidFill>
              </a:rPr>
              <a:pPr algn="ctr"/>
              <a:t>‹#›</a:t>
            </a:fld>
            <a:endParaRPr lang="en-US" dirty="0">
              <a:solidFill>
                <a:srgbClr val="000000">
                  <a:tint val="75000"/>
                </a:srgbClr>
              </a:solidFill>
            </a:endParaRPr>
          </a:p>
        </p:txBody>
      </p:sp>
    </p:spTree>
    <p:extLst>
      <p:ext uri="{BB962C8B-B14F-4D97-AF65-F5344CB8AC3E}">
        <p14:creationId xmlns:p14="http://schemas.microsoft.com/office/powerpoint/2010/main" val="55808972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821697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676400" y="11430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lide Number Placeholder 6"/>
          <p:cNvSpPr>
            <a:spLocks noGrp="1"/>
          </p:cNvSpPr>
          <p:nvPr>
            <p:ph type="sldNum" sz="quarter" idx="10"/>
          </p:nvPr>
        </p:nvSpPr>
        <p:spPr/>
        <p:txBody>
          <a:bodyPr/>
          <a:lstStyle>
            <a:lvl1pPr algn="ctr" fontAlgn="base">
              <a:spcBef>
                <a:spcPct val="0"/>
              </a:spcBef>
              <a:spcAft>
                <a:spcPct val="0"/>
              </a:spcAft>
              <a:defRPr>
                <a:latin typeface="Arial" pitchFamily="34" charset="0"/>
              </a:defRPr>
            </a:lvl1pPr>
          </a:lstStyle>
          <a:p>
            <a:pPr>
              <a:defRPr/>
            </a:pPr>
            <a:fld id="{FF71F86B-2009-402E-95B8-3C3344B6C3EC}" type="slidenum">
              <a:rPr lang="en-US"/>
              <a:pPr>
                <a:defRPr/>
              </a:pPr>
              <a:t>‹#›</a:t>
            </a:fld>
            <a:endParaRPr lang="en-US" dirty="0"/>
          </a:p>
        </p:txBody>
      </p:sp>
    </p:spTree>
    <p:extLst>
      <p:ext uri="{BB962C8B-B14F-4D97-AF65-F5344CB8AC3E}">
        <p14:creationId xmlns:p14="http://schemas.microsoft.com/office/powerpoint/2010/main" val="10177416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3772018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dirty="0" smtClean="0"/>
              <a:t>[Title]</a:t>
            </a:r>
            <a:endParaRPr lang="en-US" dirty="0"/>
          </a:p>
        </p:txBody>
      </p:sp>
      <p:sp>
        <p:nvSpPr>
          <p:cNvPr id="3" name="Picture Placeholder 2"/>
          <p:cNvSpPr>
            <a:spLocks noGrp="1"/>
          </p:cNvSpPr>
          <p:nvPr>
            <p:ph type="pic" idx="1"/>
          </p:nvPr>
        </p:nvSpPr>
        <p:spPr>
          <a:xfrm>
            <a:off x="16764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pPr algn="ctr"/>
            <a:fld id="{4C0DCE1E-8A6A-4DD0-9C7E-0A30779B2309}" type="slidenum">
              <a:rPr lang="en-US" smtClean="0">
                <a:solidFill>
                  <a:srgbClr val="000000">
                    <a:tint val="75000"/>
                  </a:srgbClr>
                </a:solidFill>
              </a:rPr>
              <a:pPr algn="ctr"/>
              <a:t>‹#›</a:t>
            </a:fld>
            <a:endParaRPr lang="en-US" dirty="0">
              <a:solidFill>
                <a:srgbClr val="000000">
                  <a:tint val="75000"/>
                </a:srgbClr>
              </a:solidFill>
            </a:endParaRPr>
          </a:p>
        </p:txBody>
      </p:sp>
    </p:spTree>
    <p:extLst>
      <p:ext uri="{BB962C8B-B14F-4D97-AF65-F5344CB8AC3E}">
        <p14:creationId xmlns:p14="http://schemas.microsoft.com/office/powerpoint/2010/main" val="230753612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0024169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8EF4DDA3-DABD-490F-8B7A-7732661AA262}" type="slidenum">
              <a:rPr lang="en-US">
                <a:solidFill>
                  <a:srgbClr val="000000">
                    <a:tint val="75000"/>
                  </a:srgbClr>
                </a:solidFill>
              </a:rPr>
              <a:pPr>
                <a:defRPr/>
              </a:pPr>
              <a:t>‹#›</a:t>
            </a:fld>
            <a:endParaRPr lang="en-US">
              <a:solidFill>
                <a:srgbClr val="000000">
                  <a:tint val="75000"/>
                </a:srgbClr>
              </a:solidFill>
            </a:endParaRPr>
          </a:p>
        </p:txBody>
      </p:sp>
      <p:sp>
        <p:nvSpPr>
          <p:cNvPr id="4" name="Footer Placeholder 4"/>
          <p:cNvSpPr>
            <a:spLocks noGrp="1"/>
          </p:cNvSpPr>
          <p:nvPr>
            <p:ph type="ftr" sz="quarter" idx="11"/>
          </p:nvPr>
        </p:nvSpPr>
        <p:spPr>
          <a:xfrm rot="16200000">
            <a:off x="7587456" y="4048919"/>
            <a:ext cx="2366963" cy="365125"/>
          </a:xfrm>
          <a:prstGeom prst="rect">
            <a:avLst/>
          </a:prstGeom>
        </p:spPr>
        <p:txBody>
          <a:bodyPr/>
          <a:lstStyle>
            <a:lvl1pPr>
              <a:defRPr/>
            </a:lvl1pPr>
          </a:lstStyle>
          <a:p>
            <a:pPr>
              <a:defRPr/>
            </a:pPr>
            <a:endParaRPr lang="en-US">
              <a:solidFill>
                <a:srgbClr val="000000"/>
              </a:solidFill>
            </a:endParaRPr>
          </a:p>
        </p:txBody>
      </p:sp>
      <p:sp>
        <p:nvSpPr>
          <p:cNvPr id="5" name="Date Placeholder 3"/>
          <p:cNvSpPr>
            <a:spLocks noGrp="1"/>
          </p:cNvSpPr>
          <p:nvPr>
            <p:ph type="dt" sz="half" idx="12"/>
          </p:nvPr>
        </p:nvSpPr>
        <p:spPr>
          <a:xfrm rot="16200000">
            <a:off x="7551738" y="1646237"/>
            <a:ext cx="2438400" cy="365125"/>
          </a:xfrm>
          <a:prstGeom prst="rect">
            <a:avLst/>
          </a:prstGeom>
        </p:spPr>
        <p:txBody>
          <a:bodyPr/>
          <a:lstStyle>
            <a:lvl1pPr>
              <a:defRPr/>
            </a:lvl1pPr>
          </a:lstStyle>
          <a:p>
            <a:pPr>
              <a:defRPr/>
            </a:pPr>
            <a:fld id="{B59DD8B8-13DF-4F91-9F21-86FAB61CB9E2}" type="datetimeFigureOut">
              <a:rPr lang="en-US">
                <a:solidFill>
                  <a:srgbClr val="000000"/>
                </a:solidFill>
              </a:rPr>
              <a:pPr>
                <a:defRPr/>
              </a:pPr>
              <a:t>8/29/2013</a:t>
            </a:fld>
            <a:endParaRPr lang="en-US">
              <a:solidFill>
                <a:srgbClr val="000000"/>
              </a:solidFill>
            </a:endParaRPr>
          </a:p>
        </p:txBody>
      </p:sp>
    </p:spTree>
    <p:extLst>
      <p:ext uri="{BB962C8B-B14F-4D97-AF65-F5344CB8AC3E}">
        <p14:creationId xmlns:p14="http://schemas.microsoft.com/office/powerpoint/2010/main" val="23736667"/>
      </p:ext>
    </p:extLst>
  </p:cSld>
  <p:clrMapOvr>
    <a:masterClrMapping/>
  </p:clrMapOvr>
  <p:transition spd="med" advClick="0">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AutoShape 4"/>
          <p:cNvSpPr>
            <a:spLocks noChangeArrowheads="1"/>
          </p:cNvSpPr>
          <p:nvPr/>
        </p:nvSpPr>
        <p:spPr bwMode="auto">
          <a:xfrm>
            <a:off x="-2514600" y="1371600"/>
            <a:ext cx="3657600" cy="3657600"/>
          </a:xfrm>
          <a:custGeom>
            <a:avLst/>
            <a:gdLst>
              <a:gd name="T0" fmla="*/ 2519343 w 64000"/>
              <a:gd name="T1" fmla="*/ -1693469 h 64000"/>
              <a:gd name="T2" fmla="*/ 3657600 w 64000"/>
              <a:gd name="T3" fmla="*/ 0 h 64000"/>
              <a:gd name="T4" fmla="*/ 2519343 w 64000"/>
              <a:gd name="T5" fmla="*/ 1693412 h 64000"/>
              <a:gd name="T6" fmla="*/ 2519343 w 64000"/>
              <a:gd name="T7" fmla="*/ 1693412 h 64000"/>
              <a:gd name="T8" fmla="*/ 2519286 w 64000"/>
              <a:gd name="T9" fmla="*/ 1693412 h 64000"/>
              <a:gd name="T10" fmla="*/ 2519343 w 64000"/>
              <a:gd name="T11" fmla="*/ 1693469 h 64000"/>
              <a:gd name="T12" fmla="*/ 2519343 w 64000"/>
              <a:gd name="T13" fmla="*/ -1693469 h 64000"/>
              <a:gd name="T14" fmla="*/ 2519286 w 64000"/>
              <a:gd name="T15" fmla="*/ -1693469 h 64000"/>
              <a:gd name="T16" fmla="*/ 2519343 w 64000"/>
              <a:gd name="T17" fmla="*/ -1693469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1 h 64000"/>
              <a:gd name="T29" fmla="*/ 44083 w 64000"/>
              <a:gd name="T30" fmla="*/ 2963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4" name="AutoShape 5"/>
          <p:cNvSpPr>
            <a:spLocks noChangeArrowheads="1"/>
          </p:cNvSpPr>
          <p:nvPr/>
        </p:nvSpPr>
        <p:spPr bwMode="auto">
          <a:xfrm>
            <a:off x="-3222625" y="304800"/>
            <a:ext cx="4038600" cy="4038600"/>
          </a:xfrm>
          <a:custGeom>
            <a:avLst/>
            <a:gdLst>
              <a:gd name="T0" fmla="*/ 3217881 w 64000"/>
              <a:gd name="T1" fmla="*/ -1625158 h 64000"/>
              <a:gd name="T2" fmla="*/ 4038600 w 64000"/>
              <a:gd name="T3" fmla="*/ 0 h 64000"/>
              <a:gd name="T4" fmla="*/ 3217881 w 64000"/>
              <a:gd name="T5" fmla="*/ 1625095 h 64000"/>
              <a:gd name="T6" fmla="*/ 3217881 w 64000"/>
              <a:gd name="T7" fmla="*/ 1625095 h 64000"/>
              <a:gd name="T8" fmla="*/ 3217818 w 64000"/>
              <a:gd name="T9" fmla="*/ 1625095 h 64000"/>
              <a:gd name="T10" fmla="*/ 3217881 w 64000"/>
              <a:gd name="T11" fmla="*/ 1625158 h 64000"/>
              <a:gd name="T12" fmla="*/ 3217881 w 64000"/>
              <a:gd name="T13" fmla="*/ -1625158 h 64000"/>
              <a:gd name="T14" fmla="*/ 3217818 w 64000"/>
              <a:gd name="T15" fmla="*/ -1625158 h 64000"/>
              <a:gd name="T16" fmla="*/ 3217881 w 64000"/>
              <a:gd name="T17" fmla="*/ -1625158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53 h 64000"/>
              <a:gd name="T29" fmla="*/ 50994 w 64000"/>
              <a:gd name="T30" fmla="*/ 25753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21510" name="Rectangle 6"/>
          <p:cNvSpPr>
            <a:spLocks noGrp="1" noChangeArrowheads="1"/>
          </p:cNvSpPr>
          <p:nvPr>
            <p:ph type="ctrTitle"/>
          </p:nvPr>
        </p:nvSpPr>
        <p:spPr>
          <a:xfrm>
            <a:off x="1371600" y="2286000"/>
            <a:ext cx="7239000" cy="1444625"/>
          </a:xfrm>
        </p:spPr>
        <p:txBody>
          <a:bodyPr/>
          <a:lstStyle>
            <a:lvl1pPr>
              <a:defRPr sz="4000"/>
            </a:lvl1pPr>
          </a:lstStyle>
          <a:p>
            <a:pPr lvl="0"/>
            <a:r>
              <a:rPr lang="en-US" noProof="0" smtClean="0"/>
              <a:t>Click to type vocabulary word</a:t>
            </a:r>
          </a:p>
        </p:txBody>
      </p:sp>
    </p:spTree>
    <p:extLst>
      <p:ext uri="{BB962C8B-B14F-4D97-AF65-F5344CB8AC3E}">
        <p14:creationId xmlns:p14="http://schemas.microsoft.com/office/powerpoint/2010/main" val="20765178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13304462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7762163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lgn="ctr"/>
            <a:fld id="{4C0DCE1E-8A6A-4DD0-9C7E-0A30779B2309}" type="slidenum">
              <a:rPr lang="en-US" smtClean="0">
                <a:solidFill>
                  <a:srgbClr val="000000">
                    <a:tint val="75000"/>
                  </a:srgbClr>
                </a:solidFill>
              </a:rPr>
              <a:pPr algn="ctr"/>
              <a:t>‹#›</a:t>
            </a:fld>
            <a:endParaRPr lang="en-US" dirty="0">
              <a:solidFill>
                <a:srgbClr val="000000">
                  <a:tint val="75000"/>
                </a:srgbClr>
              </a:solidFill>
            </a:endParaRPr>
          </a:p>
        </p:txBody>
      </p:sp>
    </p:spTree>
    <p:extLst>
      <p:ext uri="{BB962C8B-B14F-4D97-AF65-F5344CB8AC3E}">
        <p14:creationId xmlns:p14="http://schemas.microsoft.com/office/powerpoint/2010/main" val="191923179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2874647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5859435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lgn="ctr" fontAlgn="base">
              <a:spcBef>
                <a:spcPct val="0"/>
              </a:spcBef>
              <a:spcAft>
                <a:spcPct val="0"/>
              </a:spcAft>
              <a:defRPr smtClean="0">
                <a:latin typeface="Arial" pitchFamily="34" charset="0"/>
              </a:defRPr>
            </a:lvl1pPr>
          </a:lstStyle>
          <a:p>
            <a:pPr>
              <a:defRPr/>
            </a:pPr>
            <a:fld id="{E6C5EDB5-8D72-4030-84F1-840F0A4B0F02}" type="slidenum">
              <a:rPr lang="en-US"/>
              <a:pPr>
                <a:defRPr/>
              </a:pPr>
              <a:t>‹#›</a:t>
            </a:fld>
            <a:endParaRPr lang="en-US"/>
          </a:p>
        </p:txBody>
      </p:sp>
    </p:spTree>
    <p:extLst>
      <p:ext uri="{BB962C8B-B14F-4D97-AF65-F5344CB8AC3E}">
        <p14:creationId xmlns:p14="http://schemas.microsoft.com/office/powerpoint/2010/main" val="30822929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dirty="0" smtClean="0"/>
              <a:t>[Title]</a:t>
            </a:r>
            <a:endParaRPr lang="en-US" dirty="0"/>
          </a:p>
        </p:txBody>
      </p:sp>
      <p:sp>
        <p:nvSpPr>
          <p:cNvPr id="3" name="Picture Placeholder 2"/>
          <p:cNvSpPr>
            <a:spLocks noGrp="1"/>
          </p:cNvSpPr>
          <p:nvPr>
            <p:ph type="pic" idx="1"/>
          </p:nvPr>
        </p:nvSpPr>
        <p:spPr>
          <a:xfrm>
            <a:off x="16764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pPr algn="ctr"/>
            <a:fld id="{4C0DCE1E-8A6A-4DD0-9C7E-0A30779B2309}" type="slidenum">
              <a:rPr lang="en-US" smtClean="0">
                <a:solidFill>
                  <a:srgbClr val="000000">
                    <a:tint val="75000"/>
                  </a:srgbClr>
                </a:solidFill>
              </a:rPr>
              <a:pPr algn="ctr"/>
              <a:t>‹#›</a:t>
            </a:fld>
            <a:endParaRPr lang="en-US" dirty="0">
              <a:solidFill>
                <a:srgbClr val="000000">
                  <a:tint val="75000"/>
                </a:srgbClr>
              </a:solidFill>
            </a:endParaRPr>
          </a:p>
        </p:txBody>
      </p:sp>
    </p:spTree>
    <p:extLst>
      <p:ext uri="{BB962C8B-B14F-4D97-AF65-F5344CB8AC3E}">
        <p14:creationId xmlns:p14="http://schemas.microsoft.com/office/powerpoint/2010/main" val="28750764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64369091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8EF4DDA3-DABD-490F-8B7A-7732661AA262}" type="slidenum">
              <a:rPr lang="en-US">
                <a:solidFill>
                  <a:srgbClr val="000000">
                    <a:tint val="75000"/>
                  </a:srgbClr>
                </a:solidFill>
              </a:rPr>
              <a:pPr>
                <a:defRPr/>
              </a:pPr>
              <a:t>‹#›</a:t>
            </a:fld>
            <a:endParaRPr lang="en-US">
              <a:solidFill>
                <a:srgbClr val="000000">
                  <a:tint val="75000"/>
                </a:srgbClr>
              </a:solidFill>
            </a:endParaRPr>
          </a:p>
        </p:txBody>
      </p:sp>
      <p:sp>
        <p:nvSpPr>
          <p:cNvPr id="4" name="Footer Placeholder 4"/>
          <p:cNvSpPr>
            <a:spLocks noGrp="1"/>
          </p:cNvSpPr>
          <p:nvPr>
            <p:ph type="ftr" sz="quarter" idx="11"/>
          </p:nvPr>
        </p:nvSpPr>
        <p:spPr>
          <a:xfrm rot="16200000">
            <a:off x="7587456" y="4048919"/>
            <a:ext cx="2366963" cy="365125"/>
          </a:xfrm>
          <a:prstGeom prst="rect">
            <a:avLst/>
          </a:prstGeom>
        </p:spPr>
        <p:txBody>
          <a:bodyPr/>
          <a:lstStyle>
            <a:lvl1pPr>
              <a:defRPr/>
            </a:lvl1pPr>
          </a:lstStyle>
          <a:p>
            <a:pPr>
              <a:defRPr/>
            </a:pPr>
            <a:endParaRPr lang="en-US">
              <a:solidFill>
                <a:srgbClr val="000000"/>
              </a:solidFill>
            </a:endParaRPr>
          </a:p>
        </p:txBody>
      </p:sp>
      <p:sp>
        <p:nvSpPr>
          <p:cNvPr id="5" name="Date Placeholder 3"/>
          <p:cNvSpPr>
            <a:spLocks noGrp="1"/>
          </p:cNvSpPr>
          <p:nvPr>
            <p:ph type="dt" sz="half" idx="12"/>
          </p:nvPr>
        </p:nvSpPr>
        <p:spPr>
          <a:xfrm rot="16200000">
            <a:off x="7551738" y="1646237"/>
            <a:ext cx="2438400" cy="365125"/>
          </a:xfrm>
          <a:prstGeom prst="rect">
            <a:avLst/>
          </a:prstGeom>
        </p:spPr>
        <p:txBody>
          <a:bodyPr/>
          <a:lstStyle>
            <a:lvl1pPr>
              <a:defRPr/>
            </a:lvl1pPr>
          </a:lstStyle>
          <a:p>
            <a:pPr>
              <a:defRPr/>
            </a:pPr>
            <a:fld id="{B59DD8B8-13DF-4F91-9F21-86FAB61CB9E2}" type="datetimeFigureOut">
              <a:rPr lang="en-US">
                <a:solidFill>
                  <a:srgbClr val="000000"/>
                </a:solidFill>
              </a:rPr>
              <a:pPr>
                <a:defRPr/>
              </a:pPr>
              <a:t>8/29/2013</a:t>
            </a:fld>
            <a:endParaRPr lang="en-US">
              <a:solidFill>
                <a:srgbClr val="000000"/>
              </a:solidFill>
            </a:endParaRPr>
          </a:p>
        </p:txBody>
      </p:sp>
    </p:spTree>
    <p:extLst>
      <p:ext uri="{BB962C8B-B14F-4D97-AF65-F5344CB8AC3E}">
        <p14:creationId xmlns:p14="http://schemas.microsoft.com/office/powerpoint/2010/main" val="3975513286"/>
      </p:ext>
    </p:extLst>
  </p:cSld>
  <p:clrMapOvr>
    <a:masterClrMapping/>
  </p:clrMapOvr>
  <p:transition spd="med" advClick="0">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AutoShape 4"/>
          <p:cNvSpPr>
            <a:spLocks noChangeArrowheads="1"/>
          </p:cNvSpPr>
          <p:nvPr/>
        </p:nvSpPr>
        <p:spPr bwMode="auto">
          <a:xfrm>
            <a:off x="-2514600" y="1371600"/>
            <a:ext cx="3657600" cy="3657600"/>
          </a:xfrm>
          <a:custGeom>
            <a:avLst/>
            <a:gdLst>
              <a:gd name="T0" fmla="*/ 2519343 w 64000"/>
              <a:gd name="T1" fmla="*/ -1693469 h 64000"/>
              <a:gd name="T2" fmla="*/ 3657600 w 64000"/>
              <a:gd name="T3" fmla="*/ 0 h 64000"/>
              <a:gd name="T4" fmla="*/ 2519343 w 64000"/>
              <a:gd name="T5" fmla="*/ 1693412 h 64000"/>
              <a:gd name="T6" fmla="*/ 2519343 w 64000"/>
              <a:gd name="T7" fmla="*/ 1693412 h 64000"/>
              <a:gd name="T8" fmla="*/ 2519286 w 64000"/>
              <a:gd name="T9" fmla="*/ 1693412 h 64000"/>
              <a:gd name="T10" fmla="*/ 2519343 w 64000"/>
              <a:gd name="T11" fmla="*/ 1693469 h 64000"/>
              <a:gd name="T12" fmla="*/ 2519343 w 64000"/>
              <a:gd name="T13" fmla="*/ -1693469 h 64000"/>
              <a:gd name="T14" fmla="*/ 2519286 w 64000"/>
              <a:gd name="T15" fmla="*/ -1693469 h 64000"/>
              <a:gd name="T16" fmla="*/ 2519343 w 64000"/>
              <a:gd name="T17" fmla="*/ -1693469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1 h 64000"/>
              <a:gd name="T29" fmla="*/ 44083 w 64000"/>
              <a:gd name="T30" fmla="*/ 2963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4" name="AutoShape 5"/>
          <p:cNvSpPr>
            <a:spLocks noChangeArrowheads="1"/>
          </p:cNvSpPr>
          <p:nvPr/>
        </p:nvSpPr>
        <p:spPr bwMode="auto">
          <a:xfrm>
            <a:off x="-3222625" y="304800"/>
            <a:ext cx="4038600" cy="4038600"/>
          </a:xfrm>
          <a:custGeom>
            <a:avLst/>
            <a:gdLst>
              <a:gd name="T0" fmla="*/ 3217881 w 64000"/>
              <a:gd name="T1" fmla="*/ -1625158 h 64000"/>
              <a:gd name="T2" fmla="*/ 4038600 w 64000"/>
              <a:gd name="T3" fmla="*/ 0 h 64000"/>
              <a:gd name="T4" fmla="*/ 3217881 w 64000"/>
              <a:gd name="T5" fmla="*/ 1625095 h 64000"/>
              <a:gd name="T6" fmla="*/ 3217881 w 64000"/>
              <a:gd name="T7" fmla="*/ 1625095 h 64000"/>
              <a:gd name="T8" fmla="*/ 3217818 w 64000"/>
              <a:gd name="T9" fmla="*/ 1625095 h 64000"/>
              <a:gd name="T10" fmla="*/ 3217881 w 64000"/>
              <a:gd name="T11" fmla="*/ 1625158 h 64000"/>
              <a:gd name="T12" fmla="*/ 3217881 w 64000"/>
              <a:gd name="T13" fmla="*/ -1625158 h 64000"/>
              <a:gd name="T14" fmla="*/ 3217818 w 64000"/>
              <a:gd name="T15" fmla="*/ -1625158 h 64000"/>
              <a:gd name="T16" fmla="*/ 3217881 w 64000"/>
              <a:gd name="T17" fmla="*/ -1625158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53 h 64000"/>
              <a:gd name="T29" fmla="*/ 50994 w 64000"/>
              <a:gd name="T30" fmla="*/ 25753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21510" name="Rectangle 6"/>
          <p:cNvSpPr>
            <a:spLocks noGrp="1" noChangeArrowheads="1"/>
          </p:cNvSpPr>
          <p:nvPr>
            <p:ph type="ctrTitle"/>
          </p:nvPr>
        </p:nvSpPr>
        <p:spPr>
          <a:xfrm>
            <a:off x="1371600" y="2286000"/>
            <a:ext cx="7239000" cy="1444625"/>
          </a:xfrm>
        </p:spPr>
        <p:txBody>
          <a:bodyPr/>
          <a:lstStyle>
            <a:lvl1pPr>
              <a:defRPr sz="4000"/>
            </a:lvl1pPr>
          </a:lstStyle>
          <a:p>
            <a:pPr lvl="0"/>
            <a:r>
              <a:rPr lang="en-US" noProof="0" smtClean="0"/>
              <a:t>Click to type vocabulary word</a:t>
            </a:r>
          </a:p>
        </p:txBody>
      </p:sp>
    </p:spTree>
    <p:extLst>
      <p:ext uri="{BB962C8B-B14F-4D97-AF65-F5344CB8AC3E}">
        <p14:creationId xmlns:p14="http://schemas.microsoft.com/office/powerpoint/2010/main" val="3912629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551738" y="1646237"/>
            <a:ext cx="2438400" cy="365125"/>
          </a:xfrm>
          <a:prstGeom prst="rect">
            <a:avLst/>
          </a:prstGeom>
        </p:spPr>
        <p:txBody>
          <a:bodyPr/>
          <a:lstStyle>
            <a:lvl1pPr fontAlgn="base">
              <a:spcBef>
                <a:spcPct val="0"/>
              </a:spcBef>
              <a:spcAft>
                <a:spcPct val="0"/>
              </a:spcAft>
              <a:defRPr>
                <a:latin typeface="Arial" pitchFamily="34" charset="0"/>
              </a:defRPr>
            </a:lvl1pPr>
          </a:lstStyle>
          <a:p>
            <a:pPr>
              <a:defRPr/>
            </a:pPr>
            <a:fld id="{96F99E3E-88AB-4E2E-BC8B-65A9ED59D01F}" type="datetimeFigureOut">
              <a:rPr lang="en-US"/>
              <a:pPr>
                <a:defRPr/>
              </a:pPr>
              <a:t>8/29/2013</a:t>
            </a:fld>
            <a:endParaRPr lang="en-US"/>
          </a:p>
        </p:txBody>
      </p:sp>
      <p:sp>
        <p:nvSpPr>
          <p:cNvPr id="3" name="Footer Placeholder 2"/>
          <p:cNvSpPr>
            <a:spLocks noGrp="1"/>
          </p:cNvSpPr>
          <p:nvPr>
            <p:ph type="ftr" sz="quarter" idx="11"/>
          </p:nvPr>
        </p:nvSpPr>
        <p:spPr>
          <a:xfrm rot="16200000">
            <a:off x="7587456" y="4048919"/>
            <a:ext cx="2366963" cy="365125"/>
          </a:xfrm>
          <a:prstGeom prst="rect">
            <a:avLst/>
          </a:prstGeom>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FAA7B74-5B8D-47B4-BF7C-188EA02620C4}" type="slidenum">
              <a:rPr lang="en-US"/>
              <a:pPr>
                <a:defRPr/>
              </a:pPr>
              <a:t>‹#›</a:t>
            </a:fld>
            <a:endParaRPr lang="en-US"/>
          </a:p>
        </p:txBody>
      </p:sp>
    </p:spTree>
    <p:extLst>
      <p:ext uri="{BB962C8B-B14F-4D97-AF65-F5344CB8AC3E}">
        <p14:creationId xmlns:p14="http://schemas.microsoft.com/office/powerpoint/2010/main" val="3413976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lgn="ctr" fontAlgn="base">
              <a:spcBef>
                <a:spcPct val="0"/>
              </a:spcBef>
              <a:spcAft>
                <a:spcPct val="0"/>
              </a:spcAft>
              <a:defRPr smtClean="0">
                <a:latin typeface="Arial" pitchFamily="34" charset="0"/>
              </a:defRPr>
            </a:lvl1pPr>
          </a:lstStyle>
          <a:p>
            <a:pPr>
              <a:defRPr/>
            </a:pPr>
            <a:fld id="{932CB1B6-82B8-4556-8775-28077390103D}" type="slidenum">
              <a:rPr lang="en-US"/>
              <a:pPr>
                <a:defRPr/>
              </a:pPr>
              <a:t>‹#›</a:t>
            </a:fld>
            <a:endParaRPr lang="en-US" dirty="0"/>
          </a:p>
        </p:txBody>
      </p:sp>
    </p:spTree>
    <p:extLst>
      <p:ext uri="{BB962C8B-B14F-4D97-AF65-F5344CB8AC3E}">
        <p14:creationId xmlns:p14="http://schemas.microsoft.com/office/powerpoint/2010/main" val="118387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3.gif"/><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image" Target="../media/image6.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5.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image" Target="../media/image1.png"/><Relationship Id="rId5" Type="http://schemas.openxmlformats.org/officeDocument/2006/relationships/slideLayout" Target="../slideLayouts/slideLayout60.xml"/><Relationship Id="rId10" Type="http://schemas.openxmlformats.org/officeDocument/2006/relationships/theme" Target="../theme/theme6.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image" Target="../media/image1.png"/><Relationship Id="rId5" Type="http://schemas.openxmlformats.org/officeDocument/2006/relationships/slideLayout" Target="../slideLayouts/slideLayout69.xml"/><Relationship Id="rId10" Type="http://schemas.openxmlformats.org/officeDocument/2006/relationships/theme" Target="../theme/theme7.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Slide Number Placeholder 5"/>
          <p:cNvSpPr>
            <a:spLocks noGrp="1"/>
          </p:cNvSpPr>
          <p:nvPr>
            <p:ph type="sldNum" sz="quarter" idx="4"/>
          </p:nvPr>
        </p:nvSpPr>
        <p:spPr>
          <a:xfrm>
            <a:off x="8486775" y="5638800"/>
            <a:ext cx="685800" cy="365125"/>
          </a:xfrm>
          <a:prstGeom prst="rect">
            <a:avLst/>
          </a:prstGeom>
          <a:solidFill>
            <a:schemeClr val="bg1"/>
          </a:solidFill>
        </p:spPr>
        <p:txBody>
          <a:bodyPr vert="horz" lIns="91440" tIns="45720" rIns="91440" bIns="45720" rtlCol="0" anchor="ctr"/>
          <a:lstStyle>
            <a:lvl1pPr algn="r" fontAlgn="auto">
              <a:spcBef>
                <a:spcPts val="0"/>
              </a:spcBef>
              <a:spcAft>
                <a:spcPts val="0"/>
              </a:spcAft>
              <a:defRPr sz="1200" smtClean="0">
                <a:solidFill>
                  <a:srgbClr val="000000">
                    <a:tint val="75000"/>
                  </a:srgbClr>
                </a:solidFill>
                <a:latin typeface="Times New Roman"/>
              </a:defRPr>
            </a:lvl1pPr>
          </a:lstStyle>
          <a:p>
            <a:pPr>
              <a:defRPr/>
            </a:pPr>
            <a:fld id="{055F5FAF-0677-4EE2-B162-9C7849383D7C}" type="slidenum">
              <a:rPr lang="en-US"/>
              <a:pPr>
                <a:defRPr/>
              </a:pPr>
              <a:t>‹#›</a:t>
            </a:fld>
            <a:endParaRPr lang="en-US"/>
          </a:p>
        </p:txBody>
      </p:sp>
      <p:pic>
        <p:nvPicPr>
          <p:cNvPr id="61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16938" y="6202363"/>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187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701" r:id="rId8"/>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Times New Roman" pitchFamily="18" charset="0"/>
        </a:defRPr>
      </a:lvl2pPr>
      <a:lvl3pPr algn="ctr" rtl="0" fontAlgn="base">
        <a:spcBef>
          <a:spcPct val="0"/>
        </a:spcBef>
        <a:spcAft>
          <a:spcPct val="0"/>
        </a:spcAft>
        <a:defRPr sz="4400">
          <a:solidFill>
            <a:schemeClr val="tx1"/>
          </a:solidFill>
          <a:latin typeface="Times New Roman" pitchFamily="18" charset="0"/>
        </a:defRPr>
      </a:lvl3pPr>
      <a:lvl4pPr algn="ctr" rtl="0" fontAlgn="base">
        <a:spcBef>
          <a:spcPct val="0"/>
        </a:spcBef>
        <a:spcAft>
          <a:spcPct val="0"/>
        </a:spcAft>
        <a:defRPr sz="4400">
          <a:solidFill>
            <a:schemeClr val="tx1"/>
          </a:solidFill>
          <a:latin typeface="Times New Roman" pitchFamily="18" charset="0"/>
        </a:defRPr>
      </a:lvl4pPr>
      <a:lvl5pPr algn="ctr" rtl="0" fontAlgn="base">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Slide Number Placeholder 5"/>
          <p:cNvSpPr>
            <a:spLocks noGrp="1"/>
          </p:cNvSpPr>
          <p:nvPr>
            <p:ph type="sldNum" sz="quarter" idx="4"/>
          </p:nvPr>
        </p:nvSpPr>
        <p:spPr>
          <a:xfrm>
            <a:off x="8486775" y="5638800"/>
            <a:ext cx="685800" cy="365125"/>
          </a:xfrm>
          <a:prstGeom prst="rect">
            <a:avLst/>
          </a:prstGeom>
          <a:solidFill>
            <a:schemeClr val="bg1"/>
          </a:solidFill>
        </p:spPr>
        <p:txBody>
          <a:bodyPr vert="horz" lIns="91440" tIns="45720" rIns="91440" bIns="45720" rtlCol="0" anchor="ctr"/>
          <a:lstStyle>
            <a:lvl1pPr algn="r" fontAlgn="auto">
              <a:spcBef>
                <a:spcPts val="0"/>
              </a:spcBef>
              <a:spcAft>
                <a:spcPts val="0"/>
              </a:spcAft>
              <a:defRPr sz="1200" smtClean="0">
                <a:solidFill>
                  <a:srgbClr val="000000">
                    <a:tint val="75000"/>
                  </a:srgbClr>
                </a:solidFill>
                <a:latin typeface="Times New Roman"/>
              </a:defRPr>
            </a:lvl1pPr>
          </a:lstStyle>
          <a:p>
            <a:pPr>
              <a:defRPr/>
            </a:pPr>
            <a:fld id="{E07E5C18-40C9-4BB4-801B-1A8313DDB1C2}" type="slidenum">
              <a:rPr lang="en-US"/>
              <a:pPr>
                <a:defRPr/>
              </a:pPr>
              <a:t>‹#›</a:t>
            </a:fld>
            <a:endParaRPr lang="en-US"/>
          </a:p>
        </p:txBody>
      </p:sp>
      <p:pic>
        <p:nvPicPr>
          <p:cNvPr id="71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16938" y="6202363"/>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24178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Times New Roman" pitchFamily="18" charset="0"/>
        </a:defRPr>
      </a:lvl2pPr>
      <a:lvl3pPr algn="ctr" rtl="0" fontAlgn="base">
        <a:spcBef>
          <a:spcPct val="0"/>
        </a:spcBef>
        <a:spcAft>
          <a:spcPct val="0"/>
        </a:spcAft>
        <a:defRPr sz="4400">
          <a:solidFill>
            <a:schemeClr val="tx1"/>
          </a:solidFill>
          <a:latin typeface="Times New Roman" pitchFamily="18" charset="0"/>
        </a:defRPr>
      </a:lvl3pPr>
      <a:lvl4pPr algn="ctr" rtl="0" fontAlgn="base">
        <a:spcBef>
          <a:spcPct val="0"/>
        </a:spcBef>
        <a:spcAft>
          <a:spcPct val="0"/>
        </a:spcAft>
        <a:defRPr sz="4400">
          <a:solidFill>
            <a:schemeClr val="tx1"/>
          </a:solidFill>
          <a:latin typeface="Times New Roman" pitchFamily="18" charset="0"/>
        </a:defRPr>
      </a:lvl4pPr>
      <a:lvl5pPr algn="ctr" rtl="0" fontAlgn="base">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8458200" y="5486400"/>
            <a:ext cx="685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a:solidFill>
                  <a:schemeClr val="tx1"/>
                </a:solidFill>
                <a:latin typeface="Calibri"/>
              </a:defRPr>
            </a:lvl1pPr>
          </a:lstStyle>
          <a:p>
            <a:pPr>
              <a:defRPr/>
            </a:pPr>
            <a:fld id="{436E1336-0902-4576-9C6B-F4B61C82820C}" type="slidenum">
              <a:rPr lang="en-US" smtClean="0">
                <a:solidFill>
                  <a:prstClr val="black"/>
                </a:solidFill>
              </a:rPr>
              <a:pPr>
                <a:defRPr/>
              </a:pPr>
              <a:t>‹#›</a:t>
            </a:fld>
            <a:endParaRPr lang="en-US" dirty="0">
              <a:solidFill>
                <a:prstClr val="black"/>
              </a:solidFill>
            </a:endParaRP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rgbClr val="EEECE1"/>
                </a:solidFill>
                <a:latin typeface="Calibri"/>
              </a:defRPr>
            </a:lvl1pPr>
          </a:lstStyle>
          <a:p>
            <a:pPr>
              <a:defRPr/>
            </a:pPr>
            <a:endParaRPr lang="en-US" dirty="0"/>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a:solidFill>
                  <a:srgbClr val="EEECE1"/>
                </a:solidFill>
                <a:latin typeface="Calibri"/>
              </a:defRPr>
            </a:lvl1pPr>
          </a:lstStyle>
          <a:p>
            <a:pPr>
              <a:defRPr/>
            </a:pPr>
            <a:fld id="{9B3A4AD7-17EC-411A-9309-D427F40D4247}" type="datetime1">
              <a:rPr lang="en-US" smtClean="0"/>
              <a:pPr>
                <a:defRPr/>
              </a:pPr>
              <a:t>8/29/2013</a:t>
            </a:fld>
            <a:endParaRPr lang="en-US"/>
          </a:p>
        </p:txBody>
      </p:sp>
      <p:pic>
        <p:nvPicPr>
          <p:cNvPr id="3" name="Picture 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569984" y="6291262"/>
            <a:ext cx="462231" cy="426213"/>
          </a:xfrm>
          <a:prstGeom prst="rect">
            <a:avLst/>
          </a:prstGeom>
        </p:spPr>
      </p:pic>
    </p:spTree>
    <p:extLst>
      <p:ext uri="{BB962C8B-B14F-4D97-AF65-F5344CB8AC3E}">
        <p14:creationId xmlns:p14="http://schemas.microsoft.com/office/powerpoint/2010/main" val="417428939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739" r:id="rId17"/>
  </p:sldLayoutIdLst>
  <p:hf hdr="0" ftr="0" dt="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9BBB59"/>
        </a:buClr>
        <a:buFont typeface="Arial"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064A2"/>
        </a:buClr>
        <a:buFont typeface="Arial"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4BACC6"/>
        </a:buClr>
        <a:buFont typeface="Arial"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486266" y="5638800"/>
            <a:ext cx="685800" cy="365125"/>
          </a:xfrm>
          <a:prstGeom prst="rect">
            <a:avLst/>
          </a:prstGeom>
          <a:solidFill>
            <a:schemeClr val="bg1"/>
          </a:solidFill>
        </p:spPr>
        <p:txBody>
          <a:bodyPr vert="horz" lIns="91440" tIns="45720" rIns="91440" bIns="45720" rtlCol="0" anchor="ctr"/>
          <a:lstStyle>
            <a:lvl1pPr algn="r">
              <a:defRPr sz="1200">
                <a:solidFill>
                  <a:schemeClr val="tx1">
                    <a:tint val="75000"/>
                  </a:schemeClr>
                </a:solidFill>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17730" y="6202532"/>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686492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8458200" y="5486400"/>
            <a:ext cx="685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a:solidFill>
                  <a:srgbClr val="000000"/>
                </a:solidFill>
                <a:latin typeface="Calibri"/>
              </a:defRPr>
            </a:lvl1pPr>
          </a:lstStyle>
          <a:p>
            <a:pPr>
              <a:defRPr/>
            </a:pPr>
            <a:fld id="{8656DC6F-80E1-4CC4-999D-1DBE5505C9DD}" type="slidenum">
              <a:rPr lang="en-US"/>
              <a:pPr>
                <a:defRPr/>
              </a:pPr>
              <a:t>‹#›</a:t>
            </a:fld>
            <a:endParaRPr lang="en-U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rgbClr val="EEECE1"/>
                </a:solidFill>
                <a:latin typeface="Calibri"/>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a:solidFill>
                  <a:srgbClr val="EEECE1"/>
                </a:solidFill>
                <a:latin typeface="Calibri"/>
              </a:defRPr>
            </a:lvl1pPr>
          </a:lstStyle>
          <a:p>
            <a:pPr>
              <a:defRPr/>
            </a:pPr>
            <a:fld id="{43A2775E-BEC6-4E3C-A6C5-A08ACB1811A8}" type="datetime1">
              <a:rPr lang="en-US"/>
              <a:pPr>
                <a:defRPr/>
              </a:pPr>
              <a:t>8/29/2013</a:t>
            </a:fld>
            <a:endParaRPr lang="en-US"/>
          </a:p>
        </p:txBody>
      </p:sp>
      <p:pic>
        <p:nvPicPr>
          <p:cNvPr id="1033" name="Picture 2"/>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8515350" y="6251575"/>
            <a:ext cx="5524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979086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hf hdr="0" ftr="0" dt="0"/>
  <p:txStyles>
    <p:titleStyle>
      <a:lvl1pPr algn="l" rtl="0" eaLnBrk="0" fontAlgn="base" hangingPunct="0">
        <a:spcBef>
          <a:spcPct val="0"/>
        </a:spcBef>
        <a:spcAft>
          <a:spcPct val="0"/>
        </a:spcAft>
        <a:defRPr sz="4600" kern="1200" spc="-1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Cambria" pitchFamily="18" charset="0"/>
        </a:defRPr>
      </a:lvl2pPr>
      <a:lvl3pPr algn="l" rtl="0" eaLnBrk="0" fontAlgn="base" hangingPunct="0">
        <a:spcBef>
          <a:spcPct val="0"/>
        </a:spcBef>
        <a:spcAft>
          <a:spcPct val="0"/>
        </a:spcAft>
        <a:defRPr sz="4600">
          <a:solidFill>
            <a:schemeClr val="tx1"/>
          </a:solidFill>
          <a:latin typeface="Cambria" pitchFamily="18" charset="0"/>
        </a:defRPr>
      </a:lvl3pPr>
      <a:lvl4pPr algn="l" rtl="0" eaLnBrk="0" fontAlgn="base" hangingPunct="0">
        <a:spcBef>
          <a:spcPct val="0"/>
        </a:spcBef>
        <a:spcAft>
          <a:spcPct val="0"/>
        </a:spcAft>
        <a:defRPr sz="4600">
          <a:solidFill>
            <a:schemeClr val="tx1"/>
          </a:solidFill>
          <a:latin typeface="Cambria" pitchFamily="18" charset="0"/>
        </a:defRPr>
      </a:lvl4pPr>
      <a:lvl5pPr algn="l" rtl="0" eaLnBrk="0" fontAlgn="base" hangingPunct="0">
        <a:spcBef>
          <a:spcPct val="0"/>
        </a:spcBef>
        <a:spcAft>
          <a:spcPct val="0"/>
        </a:spcAft>
        <a:defRPr sz="4600">
          <a:solidFill>
            <a:schemeClr val="tx1"/>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9BBB59"/>
        </a:buClr>
        <a:buFont typeface="Arial"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064A2"/>
        </a:buClr>
        <a:buFont typeface="Arial"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4BACC6"/>
        </a:buClr>
        <a:buFont typeface="Arial"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486266" y="5638800"/>
            <a:ext cx="685800" cy="365125"/>
          </a:xfrm>
          <a:prstGeom prst="rect">
            <a:avLst/>
          </a:prstGeom>
          <a:solidFill>
            <a:schemeClr val="bg1"/>
          </a:solidFill>
        </p:spPr>
        <p:txBody>
          <a:bodyPr vert="horz" lIns="91440" tIns="45720" rIns="91440" bIns="45720" rtlCol="0" anchor="ctr"/>
          <a:lstStyle>
            <a:lvl1pPr algn="r">
              <a:defRPr sz="1200">
                <a:solidFill>
                  <a:schemeClr val="tx1">
                    <a:tint val="75000"/>
                  </a:schemeClr>
                </a:solidFill>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pic>
        <p:nvPicPr>
          <p:cNvPr id="1026"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517730" y="6202532"/>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24792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486266" y="5638800"/>
            <a:ext cx="685800" cy="365125"/>
          </a:xfrm>
          <a:prstGeom prst="rect">
            <a:avLst/>
          </a:prstGeom>
          <a:solidFill>
            <a:schemeClr val="bg1"/>
          </a:solidFill>
        </p:spPr>
        <p:txBody>
          <a:bodyPr vert="horz" lIns="91440" tIns="45720" rIns="91440" bIns="45720" rtlCol="0" anchor="ctr"/>
          <a:lstStyle>
            <a:lvl1pPr algn="r">
              <a:defRPr sz="1200">
                <a:solidFill>
                  <a:schemeClr val="tx1">
                    <a:tint val="75000"/>
                  </a:schemeClr>
                </a:solidFill>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pic>
        <p:nvPicPr>
          <p:cNvPr id="1026"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517730" y="6202532"/>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420827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ren.melin@alaska.gov"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3" Type="http://schemas.openxmlformats.org/officeDocument/2006/relationships/hyperlink" Target="https://www.teachingchannel.org/videos/strategy-to-build-student-vocabulary?utm_campaign=digest&amp;utm_medium=email&amp;utm_source=digest" TargetMode="External"/><Relationship Id="rId2" Type="http://schemas.openxmlformats.org/officeDocument/2006/relationships/image" Target="../media/image18.jpeg"/><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6.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hyperlink" Target="mailto:karen.melin@alaska.gov"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www.polleverywhere.com/multiple_choice_polls/MoYC3Bggbi02hem" TargetMode="External"/><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1"/>
          <p:cNvSpPr>
            <a:spLocks noGrp="1"/>
          </p:cNvSpPr>
          <p:nvPr>
            <p:ph type="sldNum" sz="quarter" idx="10"/>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F50788B-9C6B-45D8-95F2-7C14DFF383BD}" type="slidenum">
              <a:rPr lang="en-US">
                <a:solidFill>
                  <a:srgbClr val="898989"/>
                </a:solidFill>
              </a:rPr>
              <a:pPr eaLnBrk="1" hangingPunct="1"/>
              <a:t>1</a:t>
            </a:fld>
            <a:endParaRPr lang="en-US">
              <a:solidFill>
                <a:srgbClr val="898989"/>
              </a:solidFill>
            </a:endParaRPr>
          </a:p>
        </p:txBody>
      </p:sp>
      <p:sp>
        <p:nvSpPr>
          <p:cNvPr id="102403" name="Title 3"/>
          <p:cNvSpPr>
            <a:spLocks noGrp="1"/>
          </p:cNvSpPr>
          <p:nvPr>
            <p:ph type="ctrTitle"/>
          </p:nvPr>
        </p:nvSpPr>
        <p:spPr>
          <a:xfrm>
            <a:off x="262467" y="3406775"/>
            <a:ext cx="7467600" cy="1470025"/>
          </a:xfrm>
        </p:spPr>
        <p:txBody>
          <a:bodyPr/>
          <a:lstStyle/>
          <a:p>
            <a:pPr marL="182563"/>
            <a:r>
              <a:rPr lang="en-US" sz="4800" dirty="0" smtClean="0">
                <a:ea typeface="Calibri" pitchFamily="34" charset="0"/>
                <a:cs typeface="Calibri" pitchFamily="34" charset="0"/>
              </a:rPr>
              <a:t>2013 Providers Conference Alaska English/Language Arts</a:t>
            </a:r>
            <a:r>
              <a:rPr lang="en-US" sz="4800" dirty="0">
                <a:ea typeface="Calibri" pitchFamily="34" charset="0"/>
                <a:cs typeface="Calibri" pitchFamily="34" charset="0"/>
              </a:rPr>
              <a:t/>
            </a:r>
            <a:br>
              <a:rPr lang="en-US" sz="4800" dirty="0">
                <a:ea typeface="Calibri" pitchFamily="34" charset="0"/>
                <a:cs typeface="Calibri" pitchFamily="34" charset="0"/>
              </a:rPr>
            </a:br>
            <a:r>
              <a:rPr lang="en-US" sz="4800" dirty="0" smtClean="0">
                <a:ea typeface="Calibri" pitchFamily="34" charset="0"/>
                <a:cs typeface="Calibri" pitchFamily="34" charset="0"/>
              </a:rPr>
              <a:t/>
            </a:r>
            <a:br>
              <a:rPr lang="en-US" sz="4800" dirty="0" smtClean="0">
                <a:ea typeface="Calibri" pitchFamily="34" charset="0"/>
                <a:cs typeface="Calibri" pitchFamily="34" charset="0"/>
              </a:rPr>
            </a:br>
            <a:r>
              <a:rPr lang="en-US" sz="3200" dirty="0" smtClean="0">
                <a:ea typeface="Calibri" pitchFamily="34" charset="0"/>
                <a:cs typeface="Calibri" pitchFamily="34" charset="0"/>
              </a:rPr>
              <a:t/>
            </a:r>
            <a:br>
              <a:rPr lang="en-US" sz="3200" dirty="0" smtClean="0">
                <a:ea typeface="Calibri" pitchFamily="34" charset="0"/>
                <a:cs typeface="Calibri" pitchFamily="34" charset="0"/>
              </a:rPr>
            </a:br>
            <a:endParaRPr lang="en-US" sz="3200" dirty="0" smtClean="0">
              <a:ea typeface="Calibri" pitchFamily="34" charset="0"/>
              <a:cs typeface="Calibri" pitchFamily="34" charset="0"/>
            </a:endParaRPr>
          </a:p>
        </p:txBody>
      </p:sp>
      <p:pic>
        <p:nvPicPr>
          <p:cNvPr id="1024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1295400" cy="11906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5" name="Subtitle 4"/>
          <p:cNvSpPr txBox="1">
            <a:spLocks/>
          </p:cNvSpPr>
          <p:nvPr/>
        </p:nvSpPr>
        <p:spPr bwMode="auto">
          <a:xfrm>
            <a:off x="73025" y="5638800"/>
            <a:ext cx="37020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20000"/>
              </a:spcBef>
              <a:spcAft>
                <a:spcPct val="0"/>
              </a:spcAft>
              <a:buFont typeface="Arial" pitchFamily="34" charset="0"/>
              <a:buNone/>
            </a:pPr>
            <a:r>
              <a:rPr lang="en-US" sz="1100">
                <a:solidFill>
                  <a:srgbClr val="000000"/>
                </a:solidFill>
                <a:latin typeface="Times New Roman" pitchFamily="18" charset="0"/>
              </a:rPr>
              <a:t>Karen Melin</a:t>
            </a:r>
          </a:p>
          <a:p>
            <a:pPr eaLnBrk="1" fontAlgn="base" hangingPunct="1">
              <a:spcBef>
                <a:spcPct val="20000"/>
              </a:spcBef>
              <a:spcAft>
                <a:spcPct val="0"/>
              </a:spcAft>
              <a:buFont typeface="Arial" pitchFamily="34" charset="0"/>
              <a:buNone/>
            </a:pPr>
            <a:r>
              <a:rPr lang="en-US" sz="1100">
                <a:solidFill>
                  <a:srgbClr val="000000"/>
                </a:solidFill>
                <a:latin typeface="Times New Roman" pitchFamily="18" charset="0"/>
              </a:rPr>
              <a:t>Alaska Department of Education &amp; Early  Development</a:t>
            </a:r>
          </a:p>
          <a:p>
            <a:pPr eaLnBrk="1" fontAlgn="base" hangingPunct="1">
              <a:spcBef>
                <a:spcPct val="20000"/>
              </a:spcBef>
              <a:spcAft>
                <a:spcPct val="0"/>
              </a:spcAft>
              <a:buFont typeface="Arial" pitchFamily="34" charset="0"/>
              <a:buNone/>
            </a:pPr>
            <a:r>
              <a:rPr lang="en-US" sz="1100">
                <a:solidFill>
                  <a:srgbClr val="000000"/>
                </a:solidFill>
                <a:latin typeface="Times New Roman" pitchFamily="18" charset="0"/>
              </a:rPr>
              <a:t>Administrator of Instructional Support</a:t>
            </a:r>
          </a:p>
          <a:p>
            <a:pPr eaLnBrk="1" fontAlgn="base" hangingPunct="1">
              <a:spcBef>
                <a:spcPct val="20000"/>
              </a:spcBef>
              <a:spcAft>
                <a:spcPct val="0"/>
              </a:spcAft>
              <a:buFont typeface="Arial" pitchFamily="34" charset="0"/>
              <a:buNone/>
            </a:pPr>
            <a:r>
              <a:rPr lang="en-US" sz="1100">
                <a:solidFill>
                  <a:srgbClr val="000000"/>
                </a:solidFill>
                <a:latin typeface="Times New Roman" pitchFamily="18" charset="0"/>
              </a:rPr>
              <a:t>907-465-6536</a:t>
            </a:r>
          </a:p>
          <a:p>
            <a:pPr eaLnBrk="1" fontAlgn="base" hangingPunct="1">
              <a:spcBef>
                <a:spcPct val="20000"/>
              </a:spcBef>
              <a:spcAft>
                <a:spcPct val="0"/>
              </a:spcAft>
              <a:buFont typeface="Arial" pitchFamily="34" charset="0"/>
              <a:buNone/>
            </a:pPr>
            <a:r>
              <a:rPr lang="en-US" sz="1100">
                <a:solidFill>
                  <a:srgbClr val="004E6D"/>
                </a:solidFill>
                <a:latin typeface="Times New Roman" pitchFamily="18" charset="0"/>
                <a:hlinkClick r:id="rId3"/>
              </a:rPr>
              <a:t>karen.melin@alaska.gov</a:t>
            </a:r>
            <a:endParaRPr lang="en-US" sz="1100">
              <a:solidFill>
                <a:srgbClr val="004E6D"/>
              </a:solidFill>
              <a:latin typeface="Times New Roman" pitchFamily="18" charset="0"/>
            </a:endParaRPr>
          </a:p>
          <a:p>
            <a:pPr eaLnBrk="1" fontAlgn="base" hangingPunct="1">
              <a:spcBef>
                <a:spcPct val="20000"/>
              </a:spcBef>
              <a:spcAft>
                <a:spcPct val="0"/>
              </a:spcAft>
              <a:buFont typeface="Arial" pitchFamily="34" charset="0"/>
              <a:buNone/>
            </a:pPr>
            <a:endParaRPr lang="en-US" sz="1100">
              <a:solidFill>
                <a:srgbClr val="000000"/>
              </a:solidFill>
              <a:latin typeface="Times New Roman" pitchFamily="18" charset="0"/>
            </a:endParaRPr>
          </a:p>
          <a:p>
            <a:pPr eaLnBrk="1" fontAlgn="base" hangingPunct="1">
              <a:spcBef>
                <a:spcPct val="20000"/>
              </a:spcBef>
              <a:spcAft>
                <a:spcPct val="0"/>
              </a:spcAft>
              <a:buFont typeface="Arial" pitchFamily="34" charset="0"/>
              <a:buNone/>
            </a:pPr>
            <a:endParaRPr lang="en-US" sz="3200">
              <a:solidFill>
                <a:srgbClr val="000000"/>
              </a:solidFill>
              <a:latin typeface="Times New Roman" pitchFamily="18" charset="0"/>
            </a:endParaRPr>
          </a:p>
          <a:p>
            <a:pPr eaLnBrk="1" fontAlgn="base" hangingPunct="1">
              <a:spcBef>
                <a:spcPct val="20000"/>
              </a:spcBef>
              <a:spcAft>
                <a:spcPct val="0"/>
              </a:spcAft>
              <a:buFont typeface="Arial" pitchFamily="34" charset="0"/>
              <a:buNone/>
            </a:pPr>
            <a:endParaRPr lang="en-US" sz="3200">
              <a:solidFill>
                <a:srgbClr val="898989"/>
              </a:solidFill>
              <a:latin typeface="Times New Roman" pitchFamily="18" charset="0"/>
            </a:endParaRPr>
          </a:p>
        </p:txBody>
      </p:sp>
    </p:spTree>
    <p:extLst>
      <p:ext uri="{BB962C8B-B14F-4D97-AF65-F5344CB8AC3E}">
        <p14:creationId xmlns:p14="http://schemas.microsoft.com/office/powerpoint/2010/main" val="3841159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566C47A-5AD3-4A79-B4DB-0D5FBB32A0CD}" type="slidenum">
              <a:rPr lang="en-US" smtClean="0"/>
              <a:pPr>
                <a:defRPr/>
              </a:pPr>
              <a:t>10</a:t>
            </a:fld>
            <a:endParaRPr lang="en-US"/>
          </a:p>
        </p:txBody>
      </p:sp>
      <p:sp>
        <p:nvSpPr>
          <p:cNvPr id="4" name="Shape 181"/>
          <p:cNvSpPr txBox="1">
            <a:spLocks/>
          </p:cNvSpPr>
          <p:nvPr/>
        </p:nvSpPr>
        <p:spPr>
          <a:xfrm>
            <a:off x="457200" y="1828800"/>
            <a:ext cx="7864475" cy="2124075"/>
          </a:xfrm>
          <a:prstGeom prst="rect">
            <a:avLst/>
          </a:prstGeom>
        </p:spPr>
        <p:txBody>
          <a:bodyPr vert="horz" lIns="91440" tIns="45700" rIns="91440" bIns="45700" rtlCol="0" anchor="ctr">
            <a:spAutoFit/>
          </a:bodyPr>
          <a:lstStyle>
            <a:lvl1pPr algn="l" rtl="0" eaLnBrk="0" fontAlgn="base" hangingPunct="0">
              <a:spcBef>
                <a:spcPct val="0"/>
              </a:spcBef>
              <a:spcAft>
                <a:spcPct val="0"/>
              </a:spcAft>
              <a:defRPr sz="4600" kern="1200" spc="-1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Cambria" pitchFamily="18" charset="0"/>
              </a:defRPr>
            </a:lvl2pPr>
            <a:lvl3pPr algn="l" rtl="0" eaLnBrk="0" fontAlgn="base" hangingPunct="0">
              <a:spcBef>
                <a:spcPct val="0"/>
              </a:spcBef>
              <a:spcAft>
                <a:spcPct val="0"/>
              </a:spcAft>
              <a:defRPr sz="4600">
                <a:solidFill>
                  <a:schemeClr val="tx1"/>
                </a:solidFill>
                <a:latin typeface="Cambria" pitchFamily="18" charset="0"/>
              </a:defRPr>
            </a:lvl3pPr>
            <a:lvl4pPr algn="l" rtl="0" eaLnBrk="0" fontAlgn="base" hangingPunct="0">
              <a:spcBef>
                <a:spcPct val="0"/>
              </a:spcBef>
              <a:spcAft>
                <a:spcPct val="0"/>
              </a:spcAft>
              <a:defRPr sz="4600">
                <a:solidFill>
                  <a:schemeClr val="tx1"/>
                </a:solidFill>
                <a:latin typeface="Cambria" pitchFamily="18" charset="0"/>
              </a:defRPr>
            </a:lvl4pPr>
            <a:lvl5pPr algn="l" rtl="0" eaLnBrk="0" fontAlgn="base" hangingPunct="0">
              <a:spcBef>
                <a:spcPct val="0"/>
              </a:spcBef>
              <a:spcAft>
                <a:spcPct val="0"/>
              </a:spcAft>
              <a:defRPr sz="4600">
                <a:solidFill>
                  <a:schemeClr val="tx1"/>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fontAlgn="auto" hangingPunct="1">
              <a:spcBef>
                <a:spcPts val="0"/>
              </a:spcBef>
              <a:spcAft>
                <a:spcPts val="0"/>
              </a:spcAft>
              <a:buClr>
                <a:prstClr val="black"/>
              </a:buClr>
              <a:buSzPct val="25000"/>
              <a:defRPr/>
            </a:pPr>
            <a:r>
              <a:rPr lang="x-none" sz="4400" b="1" smtClean="0">
                <a:solidFill>
                  <a:srgbClr val="1F497D">
                    <a:lumMod val="75000"/>
                  </a:srgbClr>
                </a:solidFill>
                <a:ea typeface="Arial"/>
                <a:cs typeface="Arial"/>
                <a:sym typeface="Arial"/>
              </a:rPr>
              <a:t>Shift #</a:t>
            </a:r>
            <a:r>
              <a:rPr lang="en-US" sz="4400" b="1" dirty="0" smtClean="0">
                <a:solidFill>
                  <a:srgbClr val="1F497D">
                    <a:lumMod val="75000"/>
                  </a:srgbClr>
                </a:solidFill>
                <a:ea typeface="Arial"/>
                <a:cs typeface="Arial"/>
                <a:sym typeface="Arial"/>
              </a:rPr>
              <a:t>2</a:t>
            </a:r>
            <a:r>
              <a:rPr lang="x-none" sz="4400" b="1" smtClean="0">
                <a:solidFill>
                  <a:srgbClr val="1F497D">
                    <a:lumMod val="75000"/>
                  </a:srgbClr>
                </a:solidFill>
                <a:ea typeface="Arial"/>
                <a:cs typeface="Arial"/>
                <a:sym typeface="Arial"/>
              </a:rPr>
              <a:t>:</a:t>
            </a:r>
            <a:r>
              <a:rPr lang="en-US" sz="4400" b="1" dirty="0" smtClean="0">
                <a:solidFill>
                  <a:srgbClr val="1F497D">
                    <a:lumMod val="75000"/>
                  </a:srgbClr>
                </a:solidFill>
                <a:ea typeface="Arial"/>
                <a:cs typeface="Arial"/>
                <a:sym typeface="Arial"/>
              </a:rPr>
              <a:t>  </a:t>
            </a:r>
            <a:r>
              <a:rPr lang="x-none" sz="4400" b="1" smtClean="0">
                <a:solidFill>
                  <a:srgbClr val="1F497D">
                    <a:lumMod val="75000"/>
                  </a:srgbClr>
                </a:solidFill>
                <a:ea typeface="Arial"/>
                <a:cs typeface="Arial"/>
                <a:sym typeface="Arial"/>
              </a:rPr>
              <a:t>Reading</a:t>
            </a:r>
            <a:r>
              <a:rPr lang="en-US" sz="4400" b="1" dirty="0" smtClean="0">
                <a:solidFill>
                  <a:srgbClr val="1F497D">
                    <a:lumMod val="75000"/>
                  </a:srgbClr>
                </a:solidFill>
                <a:ea typeface="Arial"/>
                <a:cs typeface="Arial"/>
                <a:sym typeface="Arial"/>
              </a:rPr>
              <a:t> and</a:t>
            </a:r>
            <a:r>
              <a:rPr lang="x-none" sz="4400" b="1" smtClean="0">
                <a:solidFill>
                  <a:srgbClr val="1F497D">
                    <a:lumMod val="75000"/>
                  </a:srgbClr>
                </a:solidFill>
                <a:ea typeface="Arial"/>
                <a:cs typeface="Arial"/>
                <a:sym typeface="Arial"/>
              </a:rPr>
              <a:t> </a:t>
            </a:r>
            <a:r>
              <a:rPr lang="en-US" sz="4400" b="1" dirty="0" smtClean="0">
                <a:solidFill>
                  <a:srgbClr val="1F497D">
                    <a:lumMod val="75000"/>
                  </a:srgbClr>
                </a:solidFill>
                <a:ea typeface="Arial"/>
                <a:cs typeface="Arial"/>
                <a:sym typeface="Arial"/>
              </a:rPr>
              <a:t>W</a:t>
            </a:r>
            <a:r>
              <a:rPr lang="x-none" sz="4400" b="1" smtClean="0">
                <a:solidFill>
                  <a:srgbClr val="1F497D">
                    <a:lumMod val="75000"/>
                  </a:srgbClr>
                </a:solidFill>
                <a:ea typeface="Arial"/>
                <a:cs typeface="Arial"/>
                <a:sym typeface="Arial"/>
              </a:rPr>
              <a:t>riting</a:t>
            </a:r>
            <a:r>
              <a:rPr lang="en-US" sz="4400" b="1" dirty="0" smtClean="0">
                <a:solidFill>
                  <a:srgbClr val="1F497D">
                    <a:lumMod val="75000"/>
                  </a:srgbClr>
                </a:solidFill>
                <a:ea typeface="Arial"/>
                <a:cs typeface="Arial"/>
                <a:sym typeface="Arial"/>
              </a:rPr>
              <a:t> grounded</a:t>
            </a:r>
            <a:r>
              <a:rPr lang="x-none" sz="4400" b="1" smtClean="0">
                <a:solidFill>
                  <a:srgbClr val="1F497D">
                    <a:lumMod val="75000"/>
                  </a:srgbClr>
                </a:solidFill>
                <a:ea typeface="Arial"/>
                <a:cs typeface="Arial"/>
                <a:sym typeface="Arial"/>
              </a:rPr>
              <a:t> in </a:t>
            </a:r>
            <a:r>
              <a:rPr lang="en-US" sz="4400" b="1" dirty="0" smtClean="0">
                <a:solidFill>
                  <a:srgbClr val="1F497D">
                    <a:lumMod val="75000"/>
                  </a:srgbClr>
                </a:solidFill>
                <a:ea typeface="Arial"/>
                <a:cs typeface="Arial"/>
                <a:sym typeface="Arial"/>
              </a:rPr>
              <a:t>E</a:t>
            </a:r>
            <a:r>
              <a:rPr lang="x-none" sz="4400" b="1" smtClean="0">
                <a:solidFill>
                  <a:srgbClr val="1F497D">
                    <a:lumMod val="75000"/>
                  </a:srgbClr>
                </a:solidFill>
                <a:ea typeface="Arial"/>
                <a:cs typeface="Arial"/>
                <a:sym typeface="Arial"/>
              </a:rPr>
              <a:t>vidence </a:t>
            </a:r>
            <a:r>
              <a:rPr lang="en-US" sz="4400" b="1" dirty="0" smtClean="0">
                <a:solidFill>
                  <a:srgbClr val="1F497D">
                    <a:lumMod val="75000"/>
                  </a:srgbClr>
                </a:solidFill>
                <a:ea typeface="Arial"/>
                <a:cs typeface="Arial"/>
                <a:sym typeface="Arial"/>
              </a:rPr>
              <a:t>F</a:t>
            </a:r>
            <a:r>
              <a:rPr lang="x-none" sz="4400" b="1" smtClean="0">
                <a:solidFill>
                  <a:srgbClr val="1F497D">
                    <a:lumMod val="75000"/>
                  </a:srgbClr>
                </a:solidFill>
                <a:ea typeface="Arial"/>
                <a:cs typeface="Arial"/>
                <a:sym typeface="Arial"/>
              </a:rPr>
              <a:t>rom </a:t>
            </a:r>
            <a:r>
              <a:rPr lang="en-US" sz="4400" b="1" dirty="0" smtClean="0">
                <a:solidFill>
                  <a:srgbClr val="1F497D">
                    <a:lumMod val="75000"/>
                  </a:srgbClr>
                </a:solidFill>
                <a:ea typeface="Arial"/>
                <a:cs typeface="Arial"/>
                <a:sym typeface="Arial"/>
              </a:rPr>
              <a:t>T</a:t>
            </a:r>
            <a:r>
              <a:rPr lang="x-none" sz="4400" b="1" smtClean="0">
                <a:solidFill>
                  <a:srgbClr val="1F497D">
                    <a:lumMod val="75000"/>
                  </a:srgbClr>
                </a:solidFill>
                <a:ea typeface="Arial"/>
                <a:cs typeface="Arial"/>
                <a:sym typeface="Arial"/>
              </a:rPr>
              <a:t>ext</a:t>
            </a:r>
            <a:endParaRPr lang="x-none" sz="4400" b="1">
              <a:solidFill>
                <a:srgbClr val="1F497D">
                  <a:lumMod val="75000"/>
                </a:srgbClr>
              </a:solidFill>
              <a:ea typeface="Arial"/>
              <a:cs typeface="Arial"/>
              <a:sym typeface="Arial"/>
            </a:endParaRPr>
          </a:p>
        </p:txBody>
      </p:sp>
    </p:spTree>
    <p:extLst>
      <p:ext uri="{BB962C8B-B14F-4D97-AF65-F5344CB8AC3E}">
        <p14:creationId xmlns:p14="http://schemas.microsoft.com/office/powerpoint/2010/main" val="3666989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152400"/>
            <a:ext cx="7620000" cy="869016"/>
          </a:xfrm>
        </p:spPr>
        <p:txBody>
          <a:bodyPr/>
          <a:lstStyle/>
          <a:p>
            <a:r>
              <a:rPr lang="en-US" sz="4800" dirty="0" smtClean="0"/>
              <a:t/>
            </a:r>
            <a:br>
              <a:rPr lang="en-US" sz="4800" dirty="0" smtClean="0"/>
            </a:br>
            <a:r>
              <a:rPr lang="en-US" sz="3600" i="1" dirty="0" smtClean="0"/>
              <a:t>What </a:t>
            </a:r>
            <a:r>
              <a:rPr lang="en-US" sz="3600" i="1" smtClean="0"/>
              <a:t>does </a:t>
            </a:r>
            <a:r>
              <a:rPr lang="en-US" sz="3600" i="1" smtClean="0"/>
              <a:t>that </a:t>
            </a:r>
            <a:r>
              <a:rPr lang="en-US" sz="3600" i="1" dirty="0" smtClean="0"/>
              <a:t>mean?</a:t>
            </a:r>
            <a:endParaRPr lang="en-US" sz="3600" dirty="0"/>
          </a:p>
        </p:txBody>
      </p:sp>
      <p:sp>
        <p:nvSpPr>
          <p:cNvPr id="12" name="Content Placeholder 5"/>
          <p:cNvSpPr>
            <a:spLocks noGrp="1"/>
          </p:cNvSpPr>
          <p:nvPr>
            <p:ph idx="1"/>
          </p:nvPr>
        </p:nvSpPr>
        <p:spPr>
          <a:xfrm>
            <a:off x="228600" y="1600200"/>
            <a:ext cx="8001000" cy="5181600"/>
          </a:xfrm>
        </p:spPr>
        <p:txBody>
          <a:bodyPr>
            <a:normAutofit/>
          </a:bodyPr>
          <a:lstStyle/>
          <a:p>
            <a:pPr indent="-342900">
              <a:lnSpc>
                <a:spcPct val="114000"/>
              </a:lnSpc>
              <a:spcBef>
                <a:spcPts val="1200"/>
              </a:spcBef>
              <a:buClr>
                <a:srgbClr val="000000"/>
              </a:buClr>
              <a:buSzPct val="132000"/>
              <a:defRPr/>
            </a:pPr>
            <a:r>
              <a:rPr lang="en-US" sz="2800" dirty="0" smtClean="0">
                <a:latin typeface="+mj-lt"/>
                <a:sym typeface="Arial" pitchFamily="34" charset="0"/>
              </a:rPr>
              <a:t>F</a:t>
            </a:r>
            <a:r>
              <a:rPr lang="en-US" sz="2400" dirty="0" smtClean="0">
                <a:latin typeface="+mj-lt"/>
                <a:sym typeface="Arial" pitchFamily="34" charset="0"/>
              </a:rPr>
              <a:t>or</a:t>
            </a:r>
            <a:r>
              <a:rPr lang="en-US" sz="2400" b="1" dirty="0" smtClean="0">
                <a:latin typeface="+mj-lt"/>
                <a:sym typeface="Arial" pitchFamily="34" charset="0"/>
              </a:rPr>
              <a:t> reading</a:t>
            </a:r>
            <a:r>
              <a:rPr lang="en-US" sz="2400" dirty="0" smtClean="0">
                <a:latin typeface="+mj-lt"/>
                <a:sym typeface="Arial" pitchFamily="34" charset="0"/>
              </a:rPr>
              <a:t>, students must grasp information, arguments, ideas and details based on careful attention to the text.</a:t>
            </a:r>
          </a:p>
          <a:p>
            <a:pPr marL="0" indent="0">
              <a:lnSpc>
                <a:spcPct val="114000"/>
              </a:lnSpc>
              <a:spcBef>
                <a:spcPts val="1200"/>
              </a:spcBef>
              <a:buClr>
                <a:srgbClr val="000000"/>
              </a:buClr>
              <a:buSzPct val="132000"/>
              <a:buNone/>
              <a:defRPr/>
            </a:pPr>
            <a:endParaRPr lang="en-US" sz="2400" dirty="0" smtClean="0">
              <a:latin typeface="+mj-lt"/>
              <a:sym typeface="Arial" pitchFamily="34" charset="0"/>
            </a:endParaRPr>
          </a:p>
          <a:p>
            <a:pPr indent="-342900">
              <a:lnSpc>
                <a:spcPct val="114000"/>
              </a:lnSpc>
              <a:spcBef>
                <a:spcPts val="1200"/>
              </a:spcBef>
              <a:buClr>
                <a:srgbClr val="000000"/>
              </a:buClr>
              <a:buSzPct val="132000"/>
              <a:defRPr/>
            </a:pPr>
            <a:r>
              <a:rPr lang="en-US" sz="2400" dirty="0" smtClean="0">
                <a:latin typeface="+mj-lt"/>
                <a:sym typeface="Arial" pitchFamily="34" charset="0"/>
              </a:rPr>
              <a:t>For </a:t>
            </a:r>
            <a:r>
              <a:rPr lang="en-US" sz="2400" b="1" dirty="0" smtClean="0">
                <a:latin typeface="+mj-lt"/>
                <a:sym typeface="Arial" pitchFamily="34" charset="0"/>
              </a:rPr>
              <a:t>writing</a:t>
            </a:r>
            <a:r>
              <a:rPr lang="en-US" sz="2400" dirty="0" smtClean="0">
                <a:latin typeface="+mj-lt"/>
                <a:sym typeface="Arial" pitchFamily="34" charset="0"/>
              </a:rPr>
              <a:t>, students must write to present analyses, well-defended claims, and clear thoughts using textual evidence.</a:t>
            </a:r>
          </a:p>
          <a:p>
            <a:pPr marL="0" indent="0">
              <a:lnSpc>
                <a:spcPct val="114000"/>
              </a:lnSpc>
              <a:spcBef>
                <a:spcPts val="1200"/>
              </a:spcBef>
              <a:buClr>
                <a:srgbClr val="000000"/>
              </a:buClr>
              <a:buSzPct val="132000"/>
              <a:buNone/>
              <a:defRPr/>
            </a:pPr>
            <a:endParaRPr lang="en-US" sz="2400" dirty="0" smtClean="0">
              <a:latin typeface="+mj-lt"/>
              <a:sym typeface="Arial" pitchFamily="34" charset="0"/>
            </a:endParaRPr>
          </a:p>
          <a:p>
            <a:pPr indent="-342900">
              <a:lnSpc>
                <a:spcPct val="114000"/>
              </a:lnSpc>
              <a:spcBef>
                <a:spcPts val="1200"/>
              </a:spcBef>
              <a:buClr>
                <a:srgbClr val="000000"/>
              </a:buClr>
              <a:buSzPct val="132000"/>
              <a:defRPr/>
            </a:pPr>
            <a:r>
              <a:rPr lang="en-US" sz="2400" b="1" dirty="0" smtClean="0">
                <a:latin typeface="+mj-lt"/>
                <a:sym typeface="Arial" pitchFamily="34" charset="0"/>
              </a:rPr>
              <a:t>Teachers</a:t>
            </a:r>
            <a:r>
              <a:rPr lang="en-US" sz="2400" dirty="0" smtClean="0">
                <a:latin typeface="+mj-lt"/>
                <a:sym typeface="Arial" pitchFamily="34" charset="0"/>
              </a:rPr>
              <a:t> become masterful at using text-dependent questions to help students achieve these objectives.</a:t>
            </a:r>
          </a:p>
          <a:p>
            <a:pPr indent="-342900">
              <a:lnSpc>
                <a:spcPct val="114000"/>
              </a:lnSpc>
              <a:spcBef>
                <a:spcPts val="1200"/>
              </a:spcBef>
              <a:buClr>
                <a:srgbClr val="000000"/>
              </a:buClr>
              <a:buSzPct val="132000"/>
              <a:defRPr/>
            </a:pPr>
            <a:endParaRPr lang="en-US" sz="2400" dirty="0">
              <a:sym typeface="Arial" pitchFamily="34" charset="0"/>
            </a:endParaRPr>
          </a:p>
          <a:p>
            <a:endParaRPr lang="en-US" dirty="0"/>
          </a:p>
        </p:txBody>
      </p:sp>
      <p:sp>
        <p:nvSpPr>
          <p:cNvPr id="2" name="Slide Number Placeholder 1"/>
          <p:cNvSpPr>
            <a:spLocks noGrp="1"/>
          </p:cNvSpPr>
          <p:nvPr>
            <p:ph type="sldNum" sz="quarter" idx="12"/>
          </p:nvPr>
        </p:nvSpPr>
        <p:spPr/>
        <p:txBody>
          <a:bodyPr/>
          <a:lstStyle/>
          <a:p>
            <a:pPr>
              <a:defRPr/>
            </a:pPr>
            <a:fld id="{9E8890B4-0BA4-480D-8506-CAA646547257}" type="slidenum">
              <a:rPr lang="en-US" smtClean="0"/>
              <a:pPr>
                <a:defRPr/>
              </a:pPr>
              <a:t>11</a:t>
            </a:fld>
            <a:endParaRPr lang="en-US"/>
          </a:p>
        </p:txBody>
      </p:sp>
      <p:pic>
        <p:nvPicPr>
          <p:cNvPr id="1026" name="Picture 2" descr="C:\Users\ksmelin\AppData\Local\Microsoft\Windows\Temporary Internet Files\Content.IE5\LDD2KHJA\MP90042222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7067"/>
            <a:ext cx="1239226" cy="185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260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txBox="1">
            <a:spLocks noGrp="1"/>
          </p:cNvSpPr>
          <p:nvPr>
            <p:ph type="title" idx="4294967295"/>
          </p:nvPr>
        </p:nvSpPr>
        <p:spPr>
          <a:xfrm>
            <a:off x="304800" y="1752600"/>
            <a:ext cx="7864475" cy="2214562"/>
          </a:xfrm>
        </p:spPr>
        <p:txBody>
          <a:bodyPr tIns="45700" bIns="45700">
            <a:spAutoFit/>
          </a:bodyPr>
          <a:lstStyle/>
          <a:p>
            <a:pPr eaLnBrk="1" fontAlgn="auto" hangingPunct="1">
              <a:spcBef>
                <a:spcPts val="0"/>
              </a:spcBef>
              <a:spcAft>
                <a:spcPts val="0"/>
              </a:spcAft>
              <a:buClr>
                <a:schemeClr val="dk1"/>
              </a:buClr>
              <a:buSzPct val="25000"/>
              <a:defRPr/>
            </a:pPr>
            <a:r>
              <a:rPr lang="x-none" b="1">
                <a:solidFill>
                  <a:schemeClr val="tx2">
                    <a:lumMod val="75000"/>
                  </a:schemeClr>
                </a:solidFill>
                <a:ea typeface="Arial"/>
                <a:cs typeface="Arial"/>
                <a:sym typeface="Arial"/>
              </a:rPr>
              <a:t>Shift </a:t>
            </a:r>
            <a:r>
              <a:rPr lang="en-US" b="1" dirty="0" smtClean="0">
                <a:solidFill>
                  <a:schemeClr val="tx2">
                    <a:lumMod val="75000"/>
                  </a:schemeClr>
                </a:solidFill>
                <a:ea typeface="Arial"/>
                <a:cs typeface="Arial"/>
                <a:sym typeface="Arial"/>
              </a:rPr>
              <a:t>#3</a:t>
            </a:r>
            <a:r>
              <a:rPr lang="x-none" b="1" smtClean="0">
                <a:solidFill>
                  <a:schemeClr val="tx2">
                    <a:lumMod val="75000"/>
                  </a:schemeClr>
                </a:solidFill>
                <a:ea typeface="Arial"/>
                <a:cs typeface="Arial"/>
                <a:sym typeface="Arial"/>
              </a:rPr>
              <a:t>:</a:t>
            </a:r>
            <a:r>
              <a:rPr lang="en-US" b="1" dirty="0" smtClean="0">
                <a:solidFill>
                  <a:schemeClr val="tx2">
                    <a:lumMod val="75000"/>
                  </a:schemeClr>
                </a:solidFill>
                <a:ea typeface="Arial"/>
                <a:cs typeface="Arial"/>
                <a:sym typeface="Arial"/>
              </a:rPr>
              <a:t>  </a:t>
            </a:r>
            <a:r>
              <a:rPr lang="x-none" b="1" smtClean="0">
                <a:solidFill>
                  <a:schemeClr val="tx2">
                    <a:lumMod val="75000"/>
                  </a:schemeClr>
                </a:solidFill>
                <a:ea typeface="Arial"/>
                <a:cs typeface="Arial"/>
                <a:sym typeface="Arial"/>
              </a:rPr>
              <a:t>Regular </a:t>
            </a:r>
            <a:r>
              <a:rPr lang="en-US" b="1" dirty="0" smtClean="0">
                <a:solidFill>
                  <a:schemeClr val="tx2">
                    <a:lumMod val="75000"/>
                  </a:schemeClr>
                </a:solidFill>
                <a:ea typeface="Arial"/>
                <a:cs typeface="Arial"/>
                <a:sym typeface="Arial"/>
              </a:rPr>
              <a:t>P</a:t>
            </a:r>
            <a:r>
              <a:rPr lang="x-none" b="1" smtClean="0">
                <a:solidFill>
                  <a:schemeClr val="tx2">
                    <a:lumMod val="75000"/>
                  </a:schemeClr>
                </a:solidFill>
                <a:ea typeface="Arial"/>
                <a:cs typeface="Arial"/>
                <a:sym typeface="Arial"/>
              </a:rPr>
              <a:t>ractice </a:t>
            </a:r>
            <a:r>
              <a:rPr lang="en-US" b="1" dirty="0" smtClean="0">
                <a:solidFill>
                  <a:schemeClr val="tx2">
                    <a:lumMod val="75000"/>
                  </a:schemeClr>
                </a:solidFill>
                <a:ea typeface="Arial"/>
                <a:cs typeface="Arial"/>
                <a:sym typeface="Arial"/>
              </a:rPr>
              <a:t>W</a:t>
            </a:r>
            <a:r>
              <a:rPr lang="x-none" b="1" smtClean="0">
                <a:solidFill>
                  <a:schemeClr val="tx2">
                    <a:lumMod val="75000"/>
                  </a:schemeClr>
                </a:solidFill>
                <a:ea typeface="Arial"/>
                <a:cs typeface="Arial"/>
                <a:sym typeface="Arial"/>
              </a:rPr>
              <a:t>ith </a:t>
            </a:r>
            <a:r>
              <a:rPr lang="en-US" b="1" dirty="0" smtClean="0">
                <a:solidFill>
                  <a:schemeClr val="tx2">
                    <a:lumMod val="75000"/>
                  </a:schemeClr>
                </a:solidFill>
                <a:ea typeface="Arial"/>
                <a:cs typeface="Arial"/>
                <a:sym typeface="Arial"/>
              </a:rPr>
              <a:t>C</a:t>
            </a:r>
            <a:r>
              <a:rPr lang="x-none" b="1" smtClean="0">
                <a:solidFill>
                  <a:schemeClr val="tx2">
                    <a:lumMod val="75000"/>
                  </a:schemeClr>
                </a:solidFill>
                <a:ea typeface="Arial"/>
                <a:cs typeface="Arial"/>
                <a:sym typeface="Arial"/>
              </a:rPr>
              <a:t>omplex </a:t>
            </a:r>
            <a:r>
              <a:rPr lang="en-US" b="1" dirty="0" smtClean="0">
                <a:solidFill>
                  <a:schemeClr val="tx2">
                    <a:lumMod val="75000"/>
                  </a:schemeClr>
                </a:solidFill>
                <a:ea typeface="Arial"/>
                <a:cs typeface="Arial"/>
                <a:sym typeface="Arial"/>
              </a:rPr>
              <a:t>T</a:t>
            </a:r>
            <a:r>
              <a:rPr lang="x-none" b="1" smtClean="0">
                <a:solidFill>
                  <a:schemeClr val="tx2">
                    <a:lumMod val="75000"/>
                  </a:schemeClr>
                </a:solidFill>
                <a:ea typeface="Arial"/>
                <a:cs typeface="Arial"/>
                <a:sym typeface="Arial"/>
              </a:rPr>
              <a:t>ext and</a:t>
            </a:r>
            <a:r>
              <a:rPr lang="en-US" b="1" dirty="0" smtClean="0">
                <a:solidFill>
                  <a:schemeClr val="tx2">
                    <a:lumMod val="75000"/>
                  </a:schemeClr>
                </a:solidFill>
                <a:ea typeface="Arial"/>
                <a:cs typeface="Arial"/>
                <a:sym typeface="Arial"/>
              </a:rPr>
              <a:t> Its</a:t>
            </a:r>
            <a:r>
              <a:rPr lang="x-none" b="1" smtClean="0">
                <a:solidFill>
                  <a:schemeClr val="tx2">
                    <a:lumMod val="75000"/>
                  </a:schemeClr>
                </a:solidFill>
                <a:ea typeface="Arial"/>
                <a:cs typeface="Arial"/>
                <a:sym typeface="Arial"/>
              </a:rPr>
              <a:t> </a:t>
            </a:r>
            <a:r>
              <a:rPr lang="en-US" b="1" dirty="0" smtClean="0">
                <a:solidFill>
                  <a:schemeClr val="tx2">
                    <a:lumMod val="75000"/>
                  </a:schemeClr>
                </a:solidFill>
                <a:ea typeface="Arial"/>
                <a:cs typeface="Arial"/>
                <a:sym typeface="Arial"/>
              </a:rPr>
              <a:t>A</a:t>
            </a:r>
            <a:r>
              <a:rPr lang="x-none" b="1" smtClean="0">
                <a:solidFill>
                  <a:schemeClr val="tx2">
                    <a:lumMod val="75000"/>
                  </a:schemeClr>
                </a:solidFill>
                <a:ea typeface="Arial"/>
                <a:cs typeface="Arial"/>
                <a:sym typeface="Arial"/>
              </a:rPr>
              <a:t>cademic </a:t>
            </a:r>
            <a:r>
              <a:rPr lang="en-US" b="1" dirty="0" smtClean="0">
                <a:solidFill>
                  <a:schemeClr val="tx2">
                    <a:lumMod val="75000"/>
                  </a:schemeClr>
                </a:solidFill>
                <a:ea typeface="Arial"/>
                <a:cs typeface="Arial"/>
                <a:sym typeface="Arial"/>
              </a:rPr>
              <a:t>Vocabulary</a:t>
            </a:r>
            <a:endParaRPr lang="x-none" b="1">
              <a:solidFill>
                <a:schemeClr val="tx2">
                  <a:lumMod val="75000"/>
                </a:schemeClr>
              </a:solidFill>
              <a:ea typeface="Arial"/>
              <a:cs typeface="Arial"/>
              <a:sym typeface="Arial"/>
            </a:endParaRPr>
          </a:p>
        </p:txBody>
      </p:sp>
      <p:sp>
        <p:nvSpPr>
          <p:cNvPr id="2" name="Slide Number Placeholder 1"/>
          <p:cNvSpPr>
            <a:spLocks noGrp="1"/>
          </p:cNvSpPr>
          <p:nvPr>
            <p:ph type="sldNum" sz="quarter" idx="12"/>
          </p:nvPr>
        </p:nvSpPr>
        <p:spPr/>
        <p:txBody>
          <a:bodyPr/>
          <a:lstStyle/>
          <a:p>
            <a:pPr>
              <a:defRPr/>
            </a:pPr>
            <a:fld id="{20A1869D-9116-403C-B8EA-EA76A834C6D5}" type="slidenum">
              <a:rPr lang="en-US" smtClean="0"/>
              <a:pPr>
                <a:defRPr/>
              </a:pPr>
              <a:t>12</a:t>
            </a:fld>
            <a:endParaRPr lang="en-US"/>
          </a:p>
        </p:txBody>
      </p:sp>
    </p:spTree>
    <p:extLst>
      <p:ext uri="{BB962C8B-B14F-4D97-AF65-F5344CB8AC3E}">
        <p14:creationId xmlns:p14="http://schemas.microsoft.com/office/powerpoint/2010/main" val="2152844229"/>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28600"/>
            <a:ext cx="8153400" cy="715962"/>
          </a:xfrm>
        </p:spPr>
        <p:txBody>
          <a:bodyPr/>
          <a:lstStyle/>
          <a:p>
            <a:r>
              <a:rPr lang="en-US" sz="3600" i="1" dirty="0" smtClean="0"/>
              <a:t>What does that mean?</a:t>
            </a:r>
            <a:endParaRPr lang="en-US" dirty="0"/>
          </a:p>
        </p:txBody>
      </p:sp>
      <p:sp>
        <p:nvSpPr>
          <p:cNvPr id="6" name="Content Placeholder 5"/>
          <p:cNvSpPr>
            <a:spLocks noGrp="1"/>
          </p:cNvSpPr>
          <p:nvPr>
            <p:ph idx="1"/>
          </p:nvPr>
        </p:nvSpPr>
        <p:spPr>
          <a:xfrm>
            <a:off x="165103" y="1219200"/>
            <a:ext cx="7835897" cy="5562600"/>
          </a:xfrm>
        </p:spPr>
        <p:txBody>
          <a:bodyPr>
            <a:normAutofit lnSpcReduction="10000"/>
          </a:bodyPr>
          <a:lstStyle/>
          <a:p>
            <a:pPr indent="-342900">
              <a:lnSpc>
                <a:spcPct val="114000"/>
              </a:lnSpc>
              <a:spcBef>
                <a:spcPts val="600"/>
              </a:spcBef>
              <a:buClr>
                <a:srgbClr val="000000"/>
              </a:buClr>
              <a:buSzPct val="132000"/>
              <a:buFont typeface="Arial" charset="0"/>
              <a:buChar char="•"/>
            </a:pPr>
            <a:r>
              <a:rPr lang="en-US" sz="2400" b="1" dirty="0" smtClean="0">
                <a:latin typeface="+mj-lt"/>
                <a:sym typeface="Arial" charset="0"/>
              </a:rPr>
              <a:t>All</a:t>
            </a:r>
            <a:r>
              <a:rPr lang="en-US" sz="2400" dirty="0" smtClean="0">
                <a:latin typeface="+mj-lt"/>
                <a:sym typeface="Arial" charset="0"/>
              </a:rPr>
              <a:t> student have the opportunity to practice reading complex text</a:t>
            </a:r>
          </a:p>
          <a:p>
            <a:pPr marL="0" indent="0">
              <a:lnSpc>
                <a:spcPct val="114000"/>
              </a:lnSpc>
              <a:spcBef>
                <a:spcPts val="600"/>
              </a:spcBef>
              <a:buClr>
                <a:srgbClr val="000000"/>
              </a:buClr>
              <a:buSzPct val="132000"/>
              <a:buNone/>
            </a:pPr>
            <a:endParaRPr lang="en-US" sz="2400" dirty="0" smtClean="0">
              <a:latin typeface="+mj-lt"/>
              <a:sym typeface="Arial" charset="0"/>
            </a:endParaRPr>
          </a:p>
          <a:p>
            <a:pPr indent="-342900">
              <a:lnSpc>
                <a:spcPct val="114000"/>
              </a:lnSpc>
              <a:spcBef>
                <a:spcPts val="600"/>
              </a:spcBef>
              <a:buClr>
                <a:srgbClr val="000000"/>
              </a:buClr>
              <a:buSzPct val="132000"/>
              <a:buFont typeface="Arial" charset="0"/>
              <a:buChar char="•"/>
            </a:pPr>
            <a:r>
              <a:rPr lang="en-US" sz="2400" dirty="0" smtClean="0">
                <a:latin typeface="+mj-lt"/>
                <a:sym typeface="Arial" charset="0"/>
              </a:rPr>
              <a:t>Text is strategically chosen to help students become confident when confronted with text that is complex in </a:t>
            </a:r>
            <a:r>
              <a:rPr lang="en-US" sz="2400" b="1" dirty="0" smtClean="0">
                <a:latin typeface="+mj-lt"/>
                <a:sym typeface="Arial" charset="0"/>
              </a:rPr>
              <a:t>structure, vocabulary, and/or density of information. </a:t>
            </a:r>
            <a:r>
              <a:rPr lang="en-US" sz="2400" dirty="0" smtClean="0">
                <a:latin typeface="+mj-lt"/>
                <a:sym typeface="Arial" charset="0"/>
              </a:rPr>
              <a:t>Does</a:t>
            </a:r>
            <a:r>
              <a:rPr lang="en-US" sz="2400" b="1" dirty="0" smtClean="0">
                <a:latin typeface="+mj-lt"/>
                <a:sym typeface="Arial" charset="0"/>
              </a:rPr>
              <a:t> </a:t>
            </a:r>
            <a:r>
              <a:rPr lang="en-US" sz="2800" b="1" dirty="0" smtClean="0">
                <a:latin typeface="+mj-lt"/>
                <a:sym typeface="Arial" charset="0"/>
              </a:rPr>
              <a:t>not have to be </a:t>
            </a:r>
            <a:r>
              <a:rPr lang="en-US" sz="2400" dirty="0" smtClean="0">
                <a:latin typeface="+mj-lt"/>
                <a:sym typeface="Arial" charset="0"/>
              </a:rPr>
              <a:t>non fiction to be complex</a:t>
            </a:r>
            <a:r>
              <a:rPr lang="en-US" sz="2400" b="1" dirty="0" smtClean="0">
                <a:latin typeface="+mj-lt"/>
                <a:sym typeface="Arial" charset="0"/>
              </a:rPr>
              <a:t>.</a:t>
            </a:r>
          </a:p>
          <a:p>
            <a:pPr marL="0" indent="0">
              <a:lnSpc>
                <a:spcPct val="114000"/>
              </a:lnSpc>
              <a:spcBef>
                <a:spcPts val="600"/>
              </a:spcBef>
              <a:buClr>
                <a:srgbClr val="000000"/>
              </a:buClr>
              <a:buSzPct val="132000"/>
              <a:buNone/>
            </a:pPr>
            <a:endParaRPr lang="en-US" sz="1800" dirty="0" smtClean="0">
              <a:latin typeface="+mj-lt"/>
              <a:sym typeface="Arial" charset="0"/>
            </a:endParaRPr>
          </a:p>
          <a:p>
            <a:pPr>
              <a:buClrTx/>
            </a:pPr>
            <a:r>
              <a:rPr lang="en-US" sz="2400" dirty="0" smtClean="0">
                <a:latin typeface="+mj-lt"/>
              </a:rPr>
              <a:t>An emphasis on building </a:t>
            </a:r>
            <a:r>
              <a:rPr lang="en-US" sz="2400" b="1" dirty="0" smtClean="0">
                <a:latin typeface="+mj-lt"/>
              </a:rPr>
              <a:t>content</a:t>
            </a:r>
            <a:r>
              <a:rPr lang="en-US" sz="2400" dirty="0" smtClean="0">
                <a:latin typeface="+mj-lt"/>
              </a:rPr>
              <a:t> vocabulary as well as </a:t>
            </a:r>
            <a:r>
              <a:rPr lang="en-US" sz="2400" b="1" dirty="0" smtClean="0">
                <a:latin typeface="+mj-lt"/>
              </a:rPr>
              <a:t>academic </a:t>
            </a:r>
            <a:r>
              <a:rPr lang="en-US" sz="2400" dirty="0" smtClean="0">
                <a:latin typeface="+mj-lt"/>
              </a:rPr>
              <a:t>vocabulary (words found commonly in academic settings like: analysis, assessment, establish, identify, and determine)</a:t>
            </a:r>
            <a:endParaRPr lang="en-US" sz="2400" dirty="0">
              <a:latin typeface="+mj-lt"/>
            </a:endParaRPr>
          </a:p>
        </p:txBody>
      </p:sp>
      <p:sp>
        <p:nvSpPr>
          <p:cNvPr id="2" name="Slide Number Placeholder 1"/>
          <p:cNvSpPr>
            <a:spLocks noGrp="1"/>
          </p:cNvSpPr>
          <p:nvPr>
            <p:ph type="sldNum" sz="quarter" idx="12"/>
          </p:nvPr>
        </p:nvSpPr>
        <p:spPr/>
        <p:txBody>
          <a:bodyPr/>
          <a:lstStyle/>
          <a:p>
            <a:pPr>
              <a:defRPr/>
            </a:pPr>
            <a:fld id="{9E8890B4-0BA4-480D-8506-CAA646547257}" type="slidenum">
              <a:rPr lang="en-US" smtClean="0"/>
              <a:pPr>
                <a:defRPr/>
              </a:pPr>
              <a:t>13</a:t>
            </a:fld>
            <a:endParaRPr lang="en-US"/>
          </a:p>
        </p:txBody>
      </p:sp>
      <p:pic>
        <p:nvPicPr>
          <p:cNvPr id="2050" name="Picture 2" descr="C:\Users\ksmelin\AppData\Local\Microsoft\Windows\Temporary Internet Files\Content.IE5\X09AKG1M\MP9004276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7620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613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152400"/>
            <a:ext cx="7620000" cy="1143000"/>
          </a:xfrm>
        </p:spPr>
        <p:txBody>
          <a:bodyPr/>
          <a:lstStyle/>
          <a:p>
            <a:r>
              <a:rPr lang="en-US" dirty="0" smtClean="0"/>
              <a:t>Complex Text</a:t>
            </a:r>
            <a:br>
              <a:rPr lang="en-US" dirty="0" smtClean="0"/>
            </a:br>
            <a:r>
              <a:rPr lang="en-US" sz="3600" dirty="0" smtClean="0"/>
              <a:t>Scaffolding…</a:t>
            </a:r>
            <a:endParaRPr lang="en-US" sz="3600" dirty="0"/>
          </a:p>
        </p:txBody>
      </p:sp>
      <p:sp>
        <p:nvSpPr>
          <p:cNvPr id="3" name="Content Placeholder 2"/>
          <p:cNvSpPr>
            <a:spLocks noGrp="1"/>
          </p:cNvSpPr>
          <p:nvPr>
            <p:ph idx="1"/>
          </p:nvPr>
        </p:nvSpPr>
        <p:spPr>
          <a:xfrm>
            <a:off x="381000" y="1600200"/>
            <a:ext cx="7696200" cy="4800600"/>
          </a:xfrm>
        </p:spPr>
        <p:txBody>
          <a:bodyPr/>
          <a:lstStyle/>
          <a:p>
            <a:pPr marL="114300" indent="0">
              <a:buNone/>
            </a:pPr>
            <a:endParaRPr lang="en-US" sz="2400" dirty="0" smtClean="0">
              <a:latin typeface="+mj-lt"/>
            </a:endParaRPr>
          </a:p>
          <a:p>
            <a:pPr marL="114300" indent="0">
              <a:buNone/>
            </a:pPr>
            <a:r>
              <a:rPr lang="en-US" sz="2400" dirty="0" smtClean="0">
                <a:latin typeface="+mj-lt"/>
              </a:rPr>
              <a:t>There are many ways to scaffold student learning in complex text:</a:t>
            </a:r>
          </a:p>
          <a:p>
            <a:pPr marL="114300" indent="0">
              <a:buNone/>
            </a:pPr>
            <a:endParaRPr lang="en-US" sz="2400" dirty="0" smtClean="0">
              <a:latin typeface="+mj-lt"/>
            </a:endParaRPr>
          </a:p>
          <a:p>
            <a:pPr lvl="1"/>
            <a:r>
              <a:rPr lang="en-US" sz="2800" dirty="0" smtClean="0">
                <a:latin typeface="+mj-lt"/>
              </a:rPr>
              <a:t>Multiple reads using annotation</a:t>
            </a:r>
          </a:p>
          <a:p>
            <a:pPr lvl="1"/>
            <a:r>
              <a:rPr lang="en-US" sz="2800" dirty="0" smtClean="0">
                <a:latin typeface="+mj-lt"/>
              </a:rPr>
              <a:t>Read Aloud</a:t>
            </a:r>
          </a:p>
          <a:p>
            <a:pPr lvl="1"/>
            <a:r>
              <a:rPr lang="en-US" sz="2800" dirty="0" smtClean="0">
                <a:latin typeface="+mj-lt"/>
              </a:rPr>
              <a:t>Chunking text (a little at a time)</a:t>
            </a:r>
          </a:p>
          <a:p>
            <a:pPr lvl="1"/>
            <a:r>
              <a:rPr lang="en-US" sz="2800" dirty="0" smtClean="0">
                <a:latin typeface="+mj-lt"/>
              </a:rPr>
              <a:t>Provide support </a:t>
            </a:r>
            <a:r>
              <a:rPr lang="en-US" sz="2800" b="1" dirty="0" smtClean="0">
                <a:latin typeface="+mj-lt"/>
              </a:rPr>
              <a:t>while</a:t>
            </a:r>
            <a:r>
              <a:rPr lang="en-US" sz="2800" dirty="0" smtClean="0">
                <a:latin typeface="+mj-lt"/>
              </a:rPr>
              <a:t> reading, rather than before</a:t>
            </a:r>
          </a:p>
        </p:txBody>
      </p:sp>
      <p:sp>
        <p:nvSpPr>
          <p:cNvPr id="4" name="Slide Number Placeholder 3"/>
          <p:cNvSpPr>
            <a:spLocks noGrp="1"/>
          </p:cNvSpPr>
          <p:nvPr>
            <p:ph type="sldNum" sz="quarter" idx="12"/>
          </p:nvPr>
        </p:nvSpPr>
        <p:spPr/>
        <p:txBody>
          <a:bodyPr/>
          <a:lstStyle/>
          <a:p>
            <a:pPr>
              <a:defRPr/>
            </a:pPr>
            <a:fld id="{9E8890B4-0BA4-480D-8506-CAA646547257}" type="slidenum">
              <a:rPr lang="en-US" smtClean="0"/>
              <a:pPr>
                <a:defRPr/>
              </a:pPr>
              <a:t>14</a:t>
            </a:fld>
            <a:endParaRPr lang="en-US"/>
          </a:p>
        </p:txBody>
      </p:sp>
    </p:spTree>
    <p:extLst>
      <p:ext uri="{BB962C8B-B14F-4D97-AF65-F5344CB8AC3E}">
        <p14:creationId xmlns:p14="http://schemas.microsoft.com/office/powerpoint/2010/main" val="66133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pPr>
              <a:defRPr/>
            </a:pPr>
            <a:r>
              <a:rPr lang="en-US" dirty="0" smtClean="0"/>
              <a:t>Academic Vocabulary?</a:t>
            </a:r>
            <a:endParaRPr lang="en-US" dirty="0"/>
          </a:p>
        </p:txBody>
      </p:sp>
      <p:sp>
        <p:nvSpPr>
          <p:cNvPr id="8" name="Rectangle 7"/>
          <p:cNvSpPr/>
          <p:nvPr/>
        </p:nvSpPr>
        <p:spPr>
          <a:xfrm>
            <a:off x="228601" y="1280638"/>
            <a:ext cx="3886199" cy="4955203"/>
          </a:xfrm>
          <a:prstGeom prst="rect">
            <a:avLst/>
          </a:prstGeom>
        </p:spPr>
        <p:txBody>
          <a:bodyPr wrap="square">
            <a:spAutoFit/>
          </a:bodyPr>
          <a:lstStyle/>
          <a:p>
            <a:pPr fontAlgn="base">
              <a:spcBef>
                <a:spcPct val="0"/>
              </a:spcBef>
              <a:spcAft>
                <a:spcPct val="0"/>
              </a:spcAft>
              <a:defRPr/>
            </a:pPr>
            <a:r>
              <a:rPr lang="en-US" sz="2800" u="sng" dirty="0">
                <a:solidFill>
                  <a:prstClr val="black"/>
                </a:solidFill>
                <a:latin typeface="Cambria"/>
                <a:ea typeface="MS PGothic" pitchFamily="34" charset="-128"/>
              </a:rPr>
              <a:t>Content </a:t>
            </a:r>
            <a:r>
              <a:rPr lang="en-US" sz="2800" u="sng" dirty="0" smtClean="0">
                <a:solidFill>
                  <a:prstClr val="black"/>
                </a:solidFill>
                <a:latin typeface="Cambria"/>
                <a:ea typeface="MS PGothic" pitchFamily="34" charset="-128"/>
              </a:rPr>
              <a:t>Vocabulary</a:t>
            </a:r>
            <a:r>
              <a:rPr lang="en-US" sz="2800" dirty="0">
                <a:solidFill>
                  <a:prstClr val="black"/>
                </a:solidFill>
                <a:latin typeface="Cambria"/>
                <a:ea typeface="MS PGothic" pitchFamily="34" charset="-128"/>
              </a:rPr>
              <a:t>	</a:t>
            </a:r>
            <a:endParaRPr lang="en-US" sz="2800" u="sng" dirty="0">
              <a:solidFill>
                <a:prstClr val="black"/>
              </a:solidFill>
              <a:latin typeface="Cambria"/>
            </a:endParaRPr>
          </a:p>
          <a:p>
            <a:pPr marL="342900" indent="-342900" fontAlgn="base">
              <a:lnSpc>
                <a:spcPct val="200000"/>
              </a:lnSpc>
              <a:spcBef>
                <a:spcPct val="0"/>
              </a:spcBef>
              <a:spcAft>
                <a:spcPct val="0"/>
              </a:spcAft>
              <a:buFont typeface="Arial" pitchFamily="34" charset="0"/>
              <a:buChar char="•"/>
              <a:defRPr/>
            </a:pPr>
            <a:r>
              <a:rPr lang="en-US" sz="2400" dirty="0">
                <a:solidFill>
                  <a:prstClr val="black"/>
                </a:solidFill>
                <a:latin typeface="Cambria"/>
              </a:rPr>
              <a:t>Carnivore </a:t>
            </a:r>
          </a:p>
          <a:p>
            <a:pPr marL="342900" indent="-342900" fontAlgn="base">
              <a:lnSpc>
                <a:spcPct val="200000"/>
              </a:lnSpc>
              <a:spcBef>
                <a:spcPct val="0"/>
              </a:spcBef>
              <a:spcAft>
                <a:spcPct val="0"/>
              </a:spcAft>
              <a:buFont typeface="Arial" pitchFamily="34" charset="0"/>
              <a:buChar char="•"/>
              <a:defRPr/>
            </a:pPr>
            <a:r>
              <a:rPr lang="en-US" sz="2400" dirty="0">
                <a:solidFill>
                  <a:prstClr val="black"/>
                </a:solidFill>
                <a:latin typeface="Cambria"/>
              </a:rPr>
              <a:t>Erosion</a:t>
            </a:r>
          </a:p>
          <a:p>
            <a:pPr marL="342900" indent="-342900" fontAlgn="base">
              <a:lnSpc>
                <a:spcPct val="200000"/>
              </a:lnSpc>
              <a:spcBef>
                <a:spcPct val="0"/>
              </a:spcBef>
              <a:spcAft>
                <a:spcPct val="0"/>
              </a:spcAft>
              <a:buFont typeface="Arial" pitchFamily="34" charset="0"/>
              <a:buChar char="•"/>
              <a:defRPr/>
            </a:pPr>
            <a:r>
              <a:rPr lang="en-US" sz="2400" dirty="0">
                <a:solidFill>
                  <a:prstClr val="black"/>
                </a:solidFill>
                <a:latin typeface="Cambria"/>
              </a:rPr>
              <a:t>Refraction</a:t>
            </a:r>
          </a:p>
          <a:p>
            <a:pPr marL="342900" indent="-342900" fontAlgn="base">
              <a:lnSpc>
                <a:spcPct val="200000"/>
              </a:lnSpc>
              <a:spcBef>
                <a:spcPct val="0"/>
              </a:spcBef>
              <a:spcAft>
                <a:spcPct val="0"/>
              </a:spcAft>
              <a:buFont typeface="Arial" pitchFamily="34" charset="0"/>
              <a:buChar char="•"/>
              <a:defRPr/>
            </a:pPr>
            <a:r>
              <a:rPr lang="en-US" sz="2400" dirty="0">
                <a:solidFill>
                  <a:prstClr val="black"/>
                </a:solidFill>
                <a:latin typeface="Cambria"/>
              </a:rPr>
              <a:t>Tariff</a:t>
            </a:r>
          </a:p>
          <a:p>
            <a:pPr marL="342900" indent="-342900" fontAlgn="base">
              <a:lnSpc>
                <a:spcPct val="200000"/>
              </a:lnSpc>
              <a:spcBef>
                <a:spcPct val="0"/>
              </a:spcBef>
              <a:spcAft>
                <a:spcPct val="0"/>
              </a:spcAft>
              <a:buFont typeface="Arial" pitchFamily="34" charset="0"/>
              <a:buChar char="•"/>
              <a:defRPr/>
            </a:pPr>
            <a:r>
              <a:rPr lang="en-US" sz="2400" dirty="0">
                <a:solidFill>
                  <a:prstClr val="black"/>
                </a:solidFill>
                <a:latin typeface="Cambria"/>
              </a:rPr>
              <a:t>Migration</a:t>
            </a:r>
          </a:p>
          <a:p>
            <a:pPr marL="342900" indent="-342900" fontAlgn="base">
              <a:lnSpc>
                <a:spcPct val="200000"/>
              </a:lnSpc>
              <a:spcBef>
                <a:spcPct val="0"/>
              </a:spcBef>
              <a:spcAft>
                <a:spcPct val="0"/>
              </a:spcAft>
              <a:buFont typeface="Arial" pitchFamily="34" charset="0"/>
              <a:buChar char="•"/>
              <a:defRPr/>
            </a:pPr>
            <a:r>
              <a:rPr lang="en-US" sz="2400" dirty="0">
                <a:solidFill>
                  <a:prstClr val="black"/>
                </a:solidFill>
                <a:latin typeface="Cambria"/>
              </a:rPr>
              <a:t>Region</a:t>
            </a:r>
          </a:p>
        </p:txBody>
      </p:sp>
      <p:sp>
        <p:nvSpPr>
          <p:cNvPr id="3" name="Slide Number Placeholder 2"/>
          <p:cNvSpPr>
            <a:spLocks noGrp="1"/>
          </p:cNvSpPr>
          <p:nvPr>
            <p:ph type="sldNum" sz="quarter" idx="12"/>
          </p:nvPr>
        </p:nvSpPr>
        <p:spPr/>
        <p:txBody>
          <a:bodyPr/>
          <a:lstStyle/>
          <a:p>
            <a:pPr>
              <a:defRPr/>
            </a:pPr>
            <a:fld id="{093F8608-2CCC-47A8-BF4B-334F94D52142}" type="slidenum">
              <a:rPr lang="en-US" smtClean="0"/>
              <a:pPr>
                <a:defRPr/>
              </a:pPr>
              <a:t>15</a:t>
            </a:fld>
            <a:endParaRPr lang="en-US"/>
          </a:p>
        </p:txBody>
      </p:sp>
      <p:sp>
        <p:nvSpPr>
          <p:cNvPr id="5" name="Rectangle 4"/>
          <p:cNvSpPr/>
          <p:nvPr/>
        </p:nvSpPr>
        <p:spPr>
          <a:xfrm>
            <a:off x="4905376" y="1280638"/>
            <a:ext cx="3443288" cy="5693866"/>
          </a:xfrm>
          <a:prstGeom prst="rect">
            <a:avLst/>
          </a:prstGeom>
        </p:spPr>
        <p:txBody>
          <a:bodyPr wrap="square">
            <a:spAutoFit/>
          </a:bodyPr>
          <a:lstStyle/>
          <a:p>
            <a:r>
              <a:rPr lang="en-US" sz="2800" u="sng" dirty="0">
                <a:solidFill>
                  <a:prstClr val="black"/>
                </a:solidFill>
                <a:latin typeface="Cambria"/>
                <a:ea typeface="MS PGothic" pitchFamily="34" charset="-128"/>
              </a:rPr>
              <a:t>Academic </a:t>
            </a:r>
            <a:r>
              <a:rPr lang="en-US" sz="2800" u="sng" dirty="0" smtClean="0">
                <a:solidFill>
                  <a:prstClr val="black"/>
                </a:solidFill>
                <a:latin typeface="Cambria"/>
                <a:ea typeface="MS PGothic" pitchFamily="34" charset="-128"/>
              </a:rPr>
              <a:t>Vocabulary</a:t>
            </a:r>
            <a:endParaRPr lang="en-US" sz="2000" u="sng" dirty="0">
              <a:solidFill>
                <a:prstClr val="black"/>
              </a:solidFill>
              <a:latin typeface="Cambria"/>
              <a:ea typeface="MS PGothic" pitchFamily="34" charset="-128"/>
            </a:endParaRPr>
          </a:p>
          <a:p>
            <a:pPr marL="342900" indent="-342900">
              <a:lnSpc>
                <a:spcPct val="200000"/>
              </a:lnSpc>
              <a:buFont typeface="Arial" pitchFamily="34" charset="0"/>
              <a:buChar char="•"/>
            </a:pPr>
            <a:r>
              <a:rPr lang="en-US" sz="2400" dirty="0">
                <a:solidFill>
                  <a:prstClr val="black"/>
                </a:solidFill>
                <a:latin typeface="Cambria"/>
                <a:ea typeface="MS PGothic" pitchFamily="34" charset="-128"/>
              </a:rPr>
              <a:t>Organized</a:t>
            </a:r>
          </a:p>
          <a:p>
            <a:pPr marL="342900" indent="-342900">
              <a:lnSpc>
                <a:spcPct val="200000"/>
              </a:lnSpc>
              <a:buFont typeface="Arial" pitchFamily="34" charset="0"/>
              <a:buChar char="•"/>
            </a:pPr>
            <a:r>
              <a:rPr lang="en-US" sz="2400" dirty="0">
                <a:solidFill>
                  <a:prstClr val="black"/>
                </a:solidFill>
                <a:latin typeface="Cambria"/>
                <a:ea typeface="MS PGothic" pitchFamily="34" charset="-128"/>
              </a:rPr>
              <a:t>Analysis</a:t>
            </a:r>
          </a:p>
          <a:p>
            <a:pPr marL="342900" indent="-342900">
              <a:lnSpc>
                <a:spcPct val="200000"/>
              </a:lnSpc>
              <a:buFont typeface="Arial" pitchFamily="34" charset="0"/>
              <a:buChar char="•"/>
            </a:pPr>
            <a:r>
              <a:rPr lang="en-US" sz="2400" dirty="0">
                <a:solidFill>
                  <a:prstClr val="black"/>
                </a:solidFill>
                <a:latin typeface="Cambria"/>
                <a:ea typeface="MS PGothic" pitchFamily="34" charset="-128"/>
              </a:rPr>
              <a:t>Compare</a:t>
            </a:r>
          </a:p>
          <a:p>
            <a:pPr marL="342900" indent="-342900">
              <a:lnSpc>
                <a:spcPct val="200000"/>
              </a:lnSpc>
              <a:buFont typeface="Arial" pitchFamily="34" charset="0"/>
              <a:buChar char="•"/>
            </a:pPr>
            <a:r>
              <a:rPr lang="en-US" sz="2400" dirty="0">
                <a:solidFill>
                  <a:prstClr val="black"/>
                </a:solidFill>
                <a:latin typeface="Cambria"/>
                <a:ea typeface="MS PGothic" pitchFamily="34" charset="-128"/>
              </a:rPr>
              <a:t>Contrast</a:t>
            </a:r>
          </a:p>
          <a:p>
            <a:pPr marL="342900" indent="-342900">
              <a:lnSpc>
                <a:spcPct val="200000"/>
              </a:lnSpc>
              <a:buFont typeface="Arial" pitchFamily="34" charset="0"/>
              <a:buChar char="•"/>
            </a:pPr>
            <a:r>
              <a:rPr lang="en-US" sz="2400" dirty="0">
                <a:solidFill>
                  <a:prstClr val="black"/>
                </a:solidFill>
                <a:latin typeface="Cambria"/>
                <a:ea typeface="MS PGothic" pitchFamily="34" charset="-128"/>
              </a:rPr>
              <a:t>Outline</a:t>
            </a:r>
          </a:p>
          <a:p>
            <a:pPr marL="342900" indent="-342900">
              <a:lnSpc>
                <a:spcPct val="200000"/>
              </a:lnSpc>
              <a:buFont typeface="Arial" pitchFamily="34" charset="0"/>
              <a:buChar char="•"/>
            </a:pPr>
            <a:r>
              <a:rPr lang="en-US" sz="2400" dirty="0">
                <a:solidFill>
                  <a:prstClr val="black"/>
                </a:solidFill>
                <a:latin typeface="Cambria"/>
                <a:ea typeface="MS PGothic" pitchFamily="34" charset="-128"/>
              </a:rPr>
              <a:t>Synthesis </a:t>
            </a:r>
          </a:p>
          <a:p>
            <a:endParaRPr lang="en-US" sz="2000" dirty="0">
              <a:solidFill>
                <a:prstClr val="black"/>
              </a:solidFill>
              <a:latin typeface="Cambria"/>
              <a:ea typeface="MS PGothic" pitchFamily="34" charset="-128"/>
            </a:endParaRPr>
          </a:p>
          <a:p>
            <a:endParaRPr lang="en-US" sz="2800" dirty="0">
              <a:solidFill>
                <a:prstClr val="black"/>
              </a:solidFill>
            </a:endParaRPr>
          </a:p>
        </p:txBody>
      </p:sp>
    </p:spTree>
    <p:extLst>
      <p:ext uri="{BB962C8B-B14F-4D97-AF65-F5344CB8AC3E}">
        <p14:creationId xmlns:p14="http://schemas.microsoft.com/office/powerpoint/2010/main" val="1265547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620000" cy="1143000"/>
          </a:xfrm>
        </p:spPr>
        <p:txBody>
          <a:bodyPr/>
          <a:lstStyle/>
          <a:p>
            <a:r>
              <a:rPr lang="en-US" dirty="0" smtClean="0"/>
              <a:t>Look at high yield instructional strategies for shifting to the new standards </a:t>
            </a:r>
            <a:endParaRPr lang="en-US" dirty="0"/>
          </a:p>
        </p:txBody>
      </p:sp>
      <p:sp>
        <p:nvSpPr>
          <p:cNvPr id="3" name="Slide Number Placeholder 2"/>
          <p:cNvSpPr>
            <a:spLocks noGrp="1"/>
          </p:cNvSpPr>
          <p:nvPr>
            <p:ph type="sldNum" sz="quarter" idx="12"/>
          </p:nvPr>
        </p:nvSpPr>
        <p:spPr/>
        <p:txBody>
          <a:bodyPr/>
          <a:lstStyle/>
          <a:p>
            <a:pPr>
              <a:defRPr/>
            </a:pPr>
            <a:fld id="{A566C47A-5AD3-4A79-B4DB-0D5FBB32A0CD}" type="slidenum">
              <a:rPr lang="en-US" smtClean="0"/>
              <a:pPr>
                <a:defRPr/>
              </a:pPr>
              <a:t>16</a:t>
            </a:fld>
            <a:endParaRPr lang="en-US"/>
          </a:p>
        </p:txBody>
      </p:sp>
      <p:pic>
        <p:nvPicPr>
          <p:cNvPr id="3074" name="Picture 2" descr="C:\Users\ksmelin\AppData\Local\Microsoft\Windows\Temporary Internet Files\Content.IE5\SFTBSN3W\MP90044252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505200"/>
            <a:ext cx="3924300" cy="261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625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Line 43"/>
          <p:cNvSpPr>
            <a:spLocks noChangeShapeType="1"/>
          </p:cNvSpPr>
          <p:nvPr/>
        </p:nvSpPr>
        <p:spPr bwMode="auto">
          <a:xfrm>
            <a:off x="6019800" y="25527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8438" name="Line 41"/>
          <p:cNvSpPr>
            <a:spLocks noChangeShapeType="1"/>
          </p:cNvSpPr>
          <p:nvPr/>
        </p:nvSpPr>
        <p:spPr bwMode="auto">
          <a:xfrm>
            <a:off x="6019800" y="4953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8440" name="Line 38"/>
          <p:cNvSpPr>
            <a:spLocks noChangeShapeType="1"/>
          </p:cNvSpPr>
          <p:nvPr/>
        </p:nvSpPr>
        <p:spPr bwMode="auto">
          <a:xfrm>
            <a:off x="6019800" y="2438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nvGrpSpPr>
          <p:cNvPr id="3" name="Group 4"/>
          <p:cNvGrpSpPr/>
          <p:nvPr/>
        </p:nvGrpSpPr>
        <p:grpSpPr>
          <a:xfrm>
            <a:off x="4740780" y="2152665"/>
            <a:ext cx="3189798" cy="4114800"/>
            <a:chOff x="4735002" y="1792355"/>
            <a:chExt cx="2560320" cy="3749040"/>
          </a:xfrm>
        </p:grpSpPr>
        <p:sp>
          <p:nvSpPr>
            <p:cNvPr id="48" name="Rounded Rectangle 47"/>
            <p:cNvSpPr/>
            <p:nvPr/>
          </p:nvSpPr>
          <p:spPr>
            <a:xfrm>
              <a:off x="4735002" y="1792355"/>
              <a:ext cx="2560320" cy="3749040"/>
            </a:xfrm>
            <a:prstGeom prst="roundRect">
              <a:avLst/>
            </a:prstGeom>
            <a:solidFill>
              <a:schemeClr val="tx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457" name="Text Box 24"/>
            <p:cNvSpPr txBox="1">
              <a:spLocks noChangeArrowheads="1"/>
            </p:cNvSpPr>
            <p:nvPr/>
          </p:nvSpPr>
          <p:spPr bwMode="auto">
            <a:xfrm>
              <a:off x="4876800" y="1941444"/>
              <a:ext cx="2286000" cy="758952"/>
            </a:xfrm>
            <a:prstGeom prst="rect">
              <a:avLst/>
            </a:prstGeom>
            <a:solidFill>
              <a:srgbClr val="FFC000"/>
            </a:solidFill>
            <a:ln w="9525">
              <a:solidFill>
                <a:srgbClr val="000000"/>
              </a:solidFill>
              <a:miter lim="800000"/>
              <a:headEnd/>
              <a:tailEnd/>
            </a:ln>
          </p:spPr>
          <p:txBody>
            <a:bodyPr tIns="9144" bIns="9144"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ja-JP" sz="2400" b="1" dirty="0" smtClean="0">
                  <a:solidFill>
                    <a:srgbClr val="000000"/>
                  </a:solidFill>
                  <a:ea typeface="MS Mincho" pitchFamily="49" charset="-128"/>
                  <a:cs typeface="Arial" charset="0"/>
                </a:rPr>
                <a:t>Informational</a:t>
              </a:r>
              <a:endParaRPr lang="en-US" sz="2400" dirty="0">
                <a:solidFill>
                  <a:srgbClr val="000000"/>
                </a:solidFill>
                <a:ea typeface="MS Mincho" pitchFamily="49" charset="-128"/>
                <a:cs typeface="Arial" charset="0"/>
              </a:endParaRPr>
            </a:p>
          </p:txBody>
        </p:sp>
        <p:sp>
          <p:nvSpPr>
            <p:cNvPr id="18458" name="Text Box 26"/>
            <p:cNvSpPr txBox="1">
              <a:spLocks noChangeArrowheads="1"/>
            </p:cNvSpPr>
            <p:nvPr/>
          </p:nvSpPr>
          <p:spPr bwMode="auto">
            <a:xfrm>
              <a:off x="4876800" y="2759766"/>
              <a:ext cx="2286000" cy="454025"/>
            </a:xfrm>
            <a:prstGeom prst="rect">
              <a:avLst/>
            </a:prstGeom>
            <a:solidFill>
              <a:srgbClr val="FFFF99"/>
            </a:solidFill>
            <a:ln w="9525">
              <a:solidFill>
                <a:srgbClr val="000000"/>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ja-JP" sz="1600" dirty="0">
                  <a:solidFill>
                    <a:srgbClr val="000000"/>
                  </a:solidFill>
                  <a:ea typeface="MS Mincho" pitchFamily="49" charset="-128"/>
                  <a:cs typeface="Arial" charset="0"/>
                </a:rPr>
                <a:t>Cause/Effect</a:t>
              </a:r>
              <a:endParaRPr lang="en-US" dirty="0">
                <a:solidFill>
                  <a:srgbClr val="000000"/>
                </a:solidFill>
                <a:ea typeface="MS Mincho" pitchFamily="49" charset="-128"/>
                <a:cs typeface="Arial" charset="0"/>
              </a:endParaRPr>
            </a:p>
          </p:txBody>
        </p:sp>
        <p:sp>
          <p:nvSpPr>
            <p:cNvPr id="18459" name="Text Box 28"/>
            <p:cNvSpPr txBox="1">
              <a:spLocks noChangeArrowheads="1"/>
            </p:cNvSpPr>
            <p:nvPr/>
          </p:nvSpPr>
          <p:spPr bwMode="auto">
            <a:xfrm>
              <a:off x="4876800" y="3273288"/>
              <a:ext cx="2286000" cy="454025"/>
            </a:xfrm>
            <a:prstGeom prst="rect">
              <a:avLst/>
            </a:prstGeom>
            <a:solidFill>
              <a:srgbClr val="FFFF99"/>
            </a:solidFill>
            <a:ln w="9525">
              <a:solidFill>
                <a:srgbClr val="000000"/>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ja-JP" sz="1600" dirty="0">
                  <a:solidFill>
                    <a:srgbClr val="000000"/>
                  </a:solidFill>
                  <a:ea typeface="MS Mincho" pitchFamily="49" charset="-128"/>
                  <a:cs typeface="Arial" charset="0"/>
                </a:rPr>
                <a:t>Compare/Contrast</a:t>
              </a:r>
              <a:endParaRPr lang="en-US" dirty="0">
                <a:solidFill>
                  <a:srgbClr val="000000"/>
                </a:solidFill>
                <a:ea typeface="MS Mincho" pitchFamily="49" charset="-128"/>
                <a:cs typeface="Arial" charset="0"/>
              </a:endParaRPr>
            </a:p>
          </p:txBody>
        </p:sp>
        <p:sp>
          <p:nvSpPr>
            <p:cNvPr id="18460" name="Text Box 30"/>
            <p:cNvSpPr txBox="1">
              <a:spLocks noChangeArrowheads="1"/>
            </p:cNvSpPr>
            <p:nvPr/>
          </p:nvSpPr>
          <p:spPr bwMode="auto">
            <a:xfrm>
              <a:off x="4876800" y="3786810"/>
              <a:ext cx="2286000" cy="452438"/>
            </a:xfrm>
            <a:prstGeom prst="rect">
              <a:avLst/>
            </a:prstGeom>
            <a:solidFill>
              <a:srgbClr val="FFFF99"/>
            </a:solidFill>
            <a:ln w="9525">
              <a:solidFill>
                <a:srgbClr val="000000"/>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ja-JP" sz="1600" dirty="0" smtClean="0">
                  <a:solidFill>
                    <a:srgbClr val="000000"/>
                  </a:solidFill>
                  <a:ea typeface="MS Mincho" pitchFamily="49" charset="-128"/>
                  <a:cs typeface="Arial" charset="0"/>
                </a:rPr>
                <a:t>Description</a:t>
              </a:r>
              <a:endParaRPr lang="en-US" dirty="0">
                <a:solidFill>
                  <a:srgbClr val="000000"/>
                </a:solidFill>
                <a:ea typeface="MS Mincho" pitchFamily="49" charset="-128"/>
                <a:cs typeface="Arial" charset="0"/>
              </a:endParaRPr>
            </a:p>
          </p:txBody>
        </p:sp>
        <p:sp>
          <p:nvSpPr>
            <p:cNvPr id="18461" name="Text Box 32"/>
            <p:cNvSpPr txBox="1">
              <a:spLocks noChangeArrowheads="1"/>
            </p:cNvSpPr>
            <p:nvPr/>
          </p:nvSpPr>
          <p:spPr bwMode="auto">
            <a:xfrm>
              <a:off x="4876800" y="4310271"/>
              <a:ext cx="2286000" cy="566738"/>
            </a:xfrm>
            <a:prstGeom prst="rect">
              <a:avLst/>
            </a:prstGeom>
            <a:solidFill>
              <a:srgbClr val="FFFF99"/>
            </a:solidFill>
            <a:ln w="9525">
              <a:solidFill>
                <a:srgbClr val="000000"/>
              </a:solidFill>
              <a:miter lim="800000"/>
              <a:headEnd/>
              <a:tailEnd/>
            </a:ln>
          </p:spPr>
          <p:txBody>
            <a:bodyPr tIns="9144" bIns="9144"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ja-JP" sz="1600" dirty="0" smtClean="0">
                  <a:solidFill>
                    <a:srgbClr val="000000"/>
                  </a:solidFill>
                  <a:ea typeface="MS Mincho" pitchFamily="49" charset="-128"/>
                  <a:cs typeface="Arial" charset="0"/>
                </a:rPr>
                <a:t>Chronology/Sequence</a:t>
              </a:r>
              <a:endParaRPr lang="en-US" dirty="0">
                <a:solidFill>
                  <a:srgbClr val="000000"/>
                </a:solidFill>
                <a:ea typeface="MS Mincho" pitchFamily="49" charset="-128"/>
                <a:cs typeface="Arial" charset="0"/>
              </a:endParaRPr>
            </a:p>
          </p:txBody>
        </p:sp>
        <p:sp>
          <p:nvSpPr>
            <p:cNvPr id="18462" name="Text Box 34"/>
            <p:cNvSpPr txBox="1">
              <a:spLocks noChangeArrowheads="1"/>
            </p:cNvSpPr>
            <p:nvPr/>
          </p:nvSpPr>
          <p:spPr bwMode="auto">
            <a:xfrm>
              <a:off x="4876800" y="4939612"/>
              <a:ext cx="2286000" cy="454025"/>
            </a:xfrm>
            <a:prstGeom prst="rect">
              <a:avLst/>
            </a:prstGeom>
            <a:solidFill>
              <a:srgbClr val="FFFF99"/>
            </a:solidFill>
            <a:ln w="9525">
              <a:solidFill>
                <a:srgbClr val="000000"/>
              </a:solidFill>
              <a:miter lim="800000"/>
              <a:headEnd/>
              <a:tailEnd/>
            </a:ln>
          </p:spPr>
          <p:txBody>
            <a:bodyPr bIns="9144"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ja-JP" sz="1600" dirty="0">
                  <a:solidFill>
                    <a:srgbClr val="000000"/>
                  </a:solidFill>
                  <a:ea typeface="MS Mincho" pitchFamily="49" charset="-128"/>
                  <a:cs typeface="Arial" charset="0"/>
                </a:rPr>
                <a:t>Problem/Solution</a:t>
              </a:r>
              <a:endParaRPr lang="en-US" dirty="0">
                <a:solidFill>
                  <a:srgbClr val="000000"/>
                </a:solidFill>
                <a:ea typeface="MS Mincho" pitchFamily="49" charset="-128"/>
                <a:cs typeface="Arial" charset="0"/>
              </a:endParaRPr>
            </a:p>
          </p:txBody>
        </p:sp>
      </p:grpSp>
      <p:sp>
        <p:nvSpPr>
          <p:cNvPr id="36" name="Title 1"/>
          <p:cNvSpPr>
            <a:spLocks noGrp="1"/>
          </p:cNvSpPr>
          <p:nvPr>
            <p:ph type="title"/>
          </p:nvPr>
        </p:nvSpPr>
        <p:spPr>
          <a:xfrm>
            <a:off x="309045" y="152400"/>
            <a:ext cx="8229600" cy="1251062"/>
          </a:xfrm>
        </p:spPr>
        <p:txBody>
          <a:bodyPr>
            <a:normAutofit fontScale="90000"/>
          </a:bodyPr>
          <a:lstStyle/>
          <a:p>
            <a:r>
              <a:rPr lang="en-US" dirty="0" smtClean="0"/>
              <a:t>Explicit Instruction on </a:t>
            </a:r>
            <a:r>
              <a:rPr lang="en-US" dirty="0"/>
              <a:t>t</a:t>
            </a:r>
            <a:r>
              <a:rPr lang="en-US" dirty="0" smtClean="0"/>
              <a:t>ext </a:t>
            </a:r>
            <a:r>
              <a:rPr lang="en-US" dirty="0"/>
              <a:t>s</a:t>
            </a:r>
            <a:r>
              <a:rPr lang="en-US" dirty="0" smtClean="0"/>
              <a:t>tructures</a:t>
            </a:r>
            <a:endParaRPr lang="en-US" dirty="0"/>
          </a:p>
        </p:txBody>
      </p:sp>
      <p:grpSp>
        <p:nvGrpSpPr>
          <p:cNvPr id="4" name="Group 5"/>
          <p:cNvGrpSpPr/>
          <p:nvPr/>
        </p:nvGrpSpPr>
        <p:grpSpPr>
          <a:xfrm>
            <a:off x="914400" y="2152665"/>
            <a:ext cx="3048663" cy="4038600"/>
            <a:chOff x="1675712" y="2110339"/>
            <a:chExt cx="2287351" cy="3452261"/>
          </a:xfrm>
        </p:grpSpPr>
        <p:sp>
          <p:nvSpPr>
            <p:cNvPr id="18446" name="Text Box 12"/>
            <p:cNvSpPr txBox="1">
              <a:spLocks noChangeArrowheads="1"/>
            </p:cNvSpPr>
            <p:nvPr/>
          </p:nvSpPr>
          <p:spPr bwMode="auto">
            <a:xfrm>
              <a:off x="1676400" y="2110339"/>
              <a:ext cx="2286000" cy="755650"/>
            </a:xfrm>
            <a:prstGeom prst="rect">
              <a:avLst/>
            </a:prstGeom>
            <a:solidFill>
              <a:srgbClr val="FFC000"/>
            </a:solidFill>
            <a:ln w="3810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en-US" altLang="ja-JP" sz="2400" b="1" dirty="0">
                  <a:solidFill>
                    <a:srgbClr val="000000"/>
                  </a:solidFill>
                  <a:ea typeface="MS Mincho" pitchFamily="49" charset="-128"/>
                  <a:cs typeface="Arial" charset="0"/>
                </a:rPr>
                <a:t>Narrative</a:t>
              </a:r>
              <a:endParaRPr lang="en-US" sz="2400" dirty="0">
                <a:solidFill>
                  <a:srgbClr val="000000"/>
                </a:solidFill>
                <a:ea typeface="MS Mincho" pitchFamily="49" charset="-128"/>
                <a:cs typeface="Arial" charset="0"/>
              </a:endParaRPr>
            </a:p>
          </p:txBody>
        </p:sp>
        <p:sp>
          <p:nvSpPr>
            <p:cNvPr id="18448" name="Text Box 14"/>
            <p:cNvSpPr txBox="1">
              <a:spLocks noChangeArrowheads="1"/>
            </p:cNvSpPr>
            <p:nvPr/>
          </p:nvSpPr>
          <p:spPr bwMode="auto">
            <a:xfrm>
              <a:off x="1677063" y="2842660"/>
              <a:ext cx="2286000" cy="457200"/>
            </a:xfrm>
            <a:prstGeom prst="rect">
              <a:avLst/>
            </a:prstGeom>
            <a:solidFill>
              <a:srgbClr val="FFFF99"/>
            </a:solidFill>
            <a:ln w="38100">
              <a:solidFill>
                <a:srgbClr val="000000"/>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ja-JP" sz="1600" dirty="0">
                  <a:solidFill>
                    <a:srgbClr val="000000"/>
                  </a:solidFill>
                  <a:ea typeface="MS Mincho" pitchFamily="49" charset="-128"/>
                  <a:cs typeface="Arial" charset="0"/>
                </a:rPr>
                <a:t>Character(s)</a:t>
              </a:r>
              <a:endParaRPr lang="en-US" dirty="0">
                <a:solidFill>
                  <a:srgbClr val="000000"/>
                </a:solidFill>
                <a:ea typeface="MS Mincho" pitchFamily="49" charset="-128"/>
                <a:cs typeface="Arial" charset="0"/>
              </a:endParaRPr>
            </a:p>
          </p:txBody>
        </p:sp>
        <p:sp>
          <p:nvSpPr>
            <p:cNvPr id="18450" name="Text Box 16"/>
            <p:cNvSpPr txBox="1">
              <a:spLocks noChangeArrowheads="1"/>
            </p:cNvSpPr>
            <p:nvPr/>
          </p:nvSpPr>
          <p:spPr bwMode="auto">
            <a:xfrm>
              <a:off x="1677063" y="3276600"/>
              <a:ext cx="2286000" cy="457200"/>
            </a:xfrm>
            <a:prstGeom prst="rect">
              <a:avLst/>
            </a:prstGeom>
            <a:solidFill>
              <a:srgbClr val="FFFF99"/>
            </a:solidFill>
            <a:ln w="38100">
              <a:solidFill>
                <a:srgbClr val="000000"/>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ja-JP" sz="1600" dirty="0" smtClean="0">
                  <a:solidFill>
                    <a:srgbClr val="000000"/>
                  </a:solidFill>
                  <a:ea typeface="MS Mincho" pitchFamily="49" charset="-128"/>
                  <a:cs typeface="Arial" charset="0"/>
                </a:rPr>
                <a:t>Setting</a:t>
              </a:r>
              <a:endParaRPr lang="en-US" dirty="0">
                <a:solidFill>
                  <a:srgbClr val="000000"/>
                </a:solidFill>
                <a:ea typeface="MS Mincho" pitchFamily="49" charset="-128"/>
                <a:cs typeface="Arial" charset="0"/>
              </a:endParaRPr>
            </a:p>
          </p:txBody>
        </p:sp>
        <p:sp>
          <p:nvSpPr>
            <p:cNvPr id="18452" name="Text Box 18"/>
            <p:cNvSpPr txBox="1">
              <a:spLocks noChangeArrowheads="1"/>
            </p:cNvSpPr>
            <p:nvPr/>
          </p:nvSpPr>
          <p:spPr bwMode="auto">
            <a:xfrm>
              <a:off x="1677063" y="3733800"/>
              <a:ext cx="2286000" cy="457200"/>
            </a:xfrm>
            <a:prstGeom prst="rect">
              <a:avLst/>
            </a:prstGeom>
            <a:solidFill>
              <a:srgbClr val="FFFF99"/>
            </a:solidFill>
            <a:ln w="38100">
              <a:solidFill>
                <a:srgbClr val="000000"/>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ja-JP" sz="1600" dirty="0" smtClean="0">
                  <a:solidFill>
                    <a:srgbClr val="000000"/>
                  </a:solidFill>
                  <a:ea typeface="MS Mincho" pitchFamily="49" charset="-128"/>
                  <a:cs typeface="Arial" charset="0"/>
                </a:rPr>
                <a:t>Problem/Conflict</a:t>
              </a:r>
              <a:endParaRPr lang="en-US" dirty="0">
                <a:solidFill>
                  <a:srgbClr val="000000"/>
                </a:solidFill>
                <a:ea typeface="MS Mincho" pitchFamily="49" charset="-128"/>
                <a:cs typeface="Arial" charset="0"/>
              </a:endParaRPr>
            </a:p>
          </p:txBody>
        </p:sp>
        <p:sp>
          <p:nvSpPr>
            <p:cNvPr id="18454" name="Text Box 20"/>
            <p:cNvSpPr txBox="1">
              <a:spLocks noChangeArrowheads="1"/>
            </p:cNvSpPr>
            <p:nvPr/>
          </p:nvSpPr>
          <p:spPr bwMode="auto">
            <a:xfrm>
              <a:off x="1677063" y="4191000"/>
              <a:ext cx="2286000" cy="457200"/>
            </a:xfrm>
            <a:prstGeom prst="rect">
              <a:avLst/>
            </a:prstGeom>
            <a:solidFill>
              <a:srgbClr val="FFFF99"/>
            </a:solidFill>
            <a:ln w="38100">
              <a:solidFill>
                <a:srgbClr val="000000"/>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ja-JP" sz="1600" dirty="0">
                  <a:solidFill>
                    <a:srgbClr val="000000"/>
                  </a:solidFill>
                  <a:ea typeface="MS Mincho" pitchFamily="49" charset="-128"/>
                  <a:cs typeface="Arial" charset="0"/>
                </a:rPr>
                <a:t>Events</a:t>
              </a:r>
              <a:endParaRPr lang="en-US" dirty="0">
                <a:solidFill>
                  <a:srgbClr val="000000"/>
                </a:solidFill>
                <a:ea typeface="MS Mincho" pitchFamily="49" charset="-128"/>
                <a:cs typeface="Arial" charset="0"/>
              </a:endParaRPr>
            </a:p>
          </p:txBody>
        </p:sp>
        <p:sp>
          <p:nvSpPr>
            <p:cNvPr id="18456" name="Text Box 22"/>
            <p:cNvSpPr txBox="1">
              <a:spLocks noChangeArrowheads="1"/>
            </p:cNvSpPr>
            <p:nvPr/>
          </p:nvSpPr>
          <p:spPr bwMode="auto">
            <a:xfrm>
              <a:off x="1677063" y="4648200"/>
              <a:ext cx="2286000" cy="457200"/>
            </a:xfrm>
            <a:prstGeom prst="rect">
              <a:avLst/>
            </a:prstGeom>
            <a:solidFill>
              <a:srgbClr val="FFFF99"/>
            </a:solidFill>
            <a:ln w="38100">
              <a:solidFill>
                <a:srgbClr val="000000"/>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ja-JP" sz="1600" dirty="0" smtClean="0">
                  <a:solidFill>
                    <a:srgbClr val="000000"/>
                  </a:solidFill>
                  <a:ea typeface="MS Mincho" pitchFamily="49" charset="-128"/>
                  <a:cs typeface="Arial" charset="0"/>
                </a:rPr>
                <a:t>Resolution/Outcomes</a:t>
              </a:r>
              <a:endParaRPr lang="en-US" dirty="0">
                <a:solidFill>
                  <a:srgbClr val="000000"/>
                </a:solidFill>
                <a:ea typeface="MS Mincho" pitchFamily="49" charset="-128"/>
                <a:cs typeface="Arial" charset="0"/>
              </a:endParaRPr>
            </a:p>
          </p:txBody>
        </p:sp>
        <p:sp>
          <p:nvSpPr>
            <p:cNvPr id="37" name="Text Box 22"/>
            <p:cNvSpPr txBox="1">
              <a:spLocks noChangeArrowheads="1"/>
            </p:cNvSpPr>
            <p:nvPr/>
          </p:nvSpPr>
          <p:spPr bwMode="auto">
            <a:xfrm>
              <a:off x="1675712" y="5105400"/>
              <a:ext cx="2286000" cy="457200"/>
            </a:xfrm>
            <a:prstGeom prst="rect">
              <a:avLst/>
            </a:prstGeom>
            <a:solidFill>
              <a:srgbClr val="FFFF99"/>
            </a:solidFill>
            <a:ln w="38100">
              <a:solidFill>
                <a:srgbClr val="000000"/>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dirty="0" smtClean="0">
                  <a:solidFill>
                    <a:srgbClr val="000000"/>
                  </a:solidFill>
                  <a:ea typeface="MS Mincho" pitchFamily="49" charset="-128"/>
                  <a:cs typeface="Arial" charset="0"/>
                </a:rPr>
                <a:t>Theme</a:t>
              </a:r>
              <a:endParaRPr lang="en-US" dirty="0">
                <a:solidFill>
                  <a:srgbClr val="000000"/>
                </a:solidFill>
                <a:ea typeface="MS Mincho" pitchFamily="49" charset="-128"/>
                <a:cs typeface="Arial" charset="0"/>
              </a:endParaRPr>
            </a:p>
          </p:txBody>
        </p:sp>
      </p:grpSp>
      <p:sp>
        <p:nvSpPr>
          <p:cNvPr id="2" name="Slide Number Placeholder 1"/>
          <p:cNvSpPr>
            <a:spLocks noGrp="1"/>
          </p:cNvSpPr>
          <p:nvPr>
            <p:ph type="sldNum" sz="quarter" idx="12"/>
          </p:nvPr>
        </p:nvSpPr>
        <p:spPr>
          <a:xfrm>
            <a:off x="0" y="6476999"/>
            <a:ext cx="733864" cy="274320"/>
          </a:xfrm>
        </p:spPr>
        <p:txBody>
          <a:bodyPr/>
          <a:lstStyle/>
          <a:p>
            <a:fld id="{4679BE33-A031-4ECD-9D06-3130FEFE69FF}" type="slidenum">
              <a:rPr lang="en-US" smtClean="0">
                <a:solidFill>
                  <a:srgbClr val="000000">
                    <a:tint val="75000"/>
                  </a:srgbClr>
                </a:solidFill>
              </a:rPr>
              <a:pPr/>
              <a:t>17</a:t>
            </a:fld>
            <a:endParaRPr lang="en-US">
              <a:solidFill>
                <a:srgbClr val="000000">
                  <a:tint val="75000"/>
                </a:srgbClr>
              </a:solidFill>
            </a:endParaRPr>
          </a:p>
        </p:txBody>
      </p:sp>
    </p:spTree>
    <p:extLst>
      <p:ext uri="{BB962C8B-B14F-4D97-AF65-F5344CB8AC3E}">
        <p14:creationId xmlns:p14="http://schemas.microsoft.com/office/powerpoint/2010/main" val="223581670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Close Reading  </a:t>
            </a:r>
            <a:endParaRPr lang="en-US" dirty="0"/>
          </a:p>
        </p:txBody>
      </p:sp>
      <p:sp>
        <p:nvSpPr>
          <p:cNvPr id="3" name="Slide Number Placeholder 2"/>
          <p:cNvSpPr>
            <a:spLocks noGrp="1"/>
          </p:cNvSpPr>
          <p:nvPr>
            <p:ph type="sldNum" sz="quarter" idx="10"/>
          </p:nvPr>
        </p:nvSpPr>
        <p:spPr/>
        <p:txBody>
          <a:bodyPr/>
          <a:lstStyle/>
          <a:p>
            <a:fld id="{4C0DCE1E-8A6A-4DD0-9C7E-0A30779B2309}" type="slidenum">
              <a:rPr lang="en-US" smtClean="0"/>
              <a:t>18</a:t>
            </a:fld>
            <a:endParaRPr lang="en-US"/>
          </a:p>
        </p:txBody>
      </p:sp>
      <p:sp>
        <p:nvSpPr>
          <p:cNvPr id="5" name="TextBox 4"/>
          <p:cNvSpPr txBox="1"/>
          <p:nvPr/>
        </p:nvSpPr>
        <p:spPr>
          <a:xfrm>
            <a:off x="396240" y="2209800"/>
            <a:ext cx="7848600" cy="3323987"/>
          </a:xfrm>
          <a:prstGeom prst="rect">
            <a:avLst/>
          </a:prstGeom>
          <a:noFill/>
        </p:spPr>
        <p:txBody>
          <a:bodyPr wrap="square" rtlCol="0">
            <a:spAutoFit/>
          </a:bodyPr>
          <a:lstStyle/>
          <a:p>
            <a:pPr marL="285750" indent="-285750">
              <a:buFont typeface="Arial" pitchFamily="34" charset="0"/>
              <a:buChar char="•"/>
            </a:pPr>
            <a:r>
              <a:rPr lang="en-US" sz="2400" dirty="0" smtClean="0">
                <a:latin typeface="Times New Roman" panose="02020603050405020304" pitchFamily="18" charset="0"/>
                <a:cs typeface="Times New Roman" panose="02020603050405020304" pitchFamily="18" charset="0"/>
              </a:rPr>
              <a:t>Close reading is meant to be completed using short texts at grade level.</a:t>
            </a:r>
          </a:p>
          <a:p>
            <a:pPr marL="285750" indent="-285750">
              <a:buFont typeface="Arial" pitchFamily="34" charset="0"/>
              <a:buChar char="•"/>
            </a:pPr>
            <a:endParaRPr lang="en-US" sz="2400" dirty="0" smtClean="0">
              <a:latin typeface="Times New Roman" panose="02020603050405020304" pitchFamily="18" charset="0"/>
              <a:cs typeface="Times New Roman" panose="02020603050405020304" pitchFamily="18" charset="0"/>
            </a:endParaRPr>
          </a:p>
          <a:p>
            <a:pPr marL="285750" indent="-285750">
              <a:buFont typeface="Arial" pitchFamily="34" charset="0"/>
              <a:buChar char="•"/>
            </a:pPr>
            <a:r>
              <a:rPr lang="en-US" sz="2400" dirty="0" smtClean="0">
                <a:latin typeface="Times New Roman" panose="02020603050405020304" pitchFamily="18" charset="0"/>
                <a:cs typeface="Times New Roman" panose="02020603050405020304" pitchFamily="18" charset="0"/>
              </a:rPr>
              <a:t>Close reading is meant to be completed over several repeated readings extended over several teaching periods.</a:t>
            </a:r>
          </a:p>
          <a:p>
            <a:pPr marL="285750" indent="-285750">
              <a:buFont typeface="Arial" pitchFamily="34" charset="0"/>
              <a:buChar char="•"/>
            </a:pPr>
            <a:endParaRPr lang="en-US" sz="2400" dirty="0" smtClean="0">
              <a:latin typeface="Times New Roman" panose="02020603050405020304" pitchFamily="18" charset="0"/>
              <a:cs typeface="Times New Roman" panose="02020603050405020304" pitchFamily="18" charset="0"/>
            </a:endParaRPr>
          </a:p>
          <a:p>
            <a:pPr marL="285750" indent="-285750">
              <a:buFont typeface="Arial" pitchFamily="34" charset="0"/>
              <a:buChar char="•"/>
            </a:pPr>
            <a:r>
              <a:rPr lang="en-US" sz="2400" dirty="0" smtClean="0">
                <a:latin typeface="Times New Roman" panose="02020603050405020304" pitchFamily="18" charset="0"/>
                <a:cs typeface="Times New Roman" panose="02020603050405020304" pitchFamily="18" charset="0"/>
              </a:rPr>
              <a:t>Close reading is meant to be a collaborative process amongst peers and facilitated by an educator</a:t>
            </a:r>
          </a:p>
          <a:p>
            <a:endParaRPr lang="en-US" dirty="0"/>
          </a:p>
        </p:txBody>
      </p:sp>
      <p:pic>
        <p:nvPicPr>
          <p:cNvPr id="1027" name="Picture 3" descr="C:\Users\ksmelin\AppData\Local\Microsoft\Windows\Temporary Internet Files\Content.IE5\8G7HB27D\MP90043875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228600"/>
            <a:ext cx="1242060" cy="184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402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388" y="1905000"/>
            <a:ext cx="7620000" cy="1143000"/>
          </a:xfrm>
        </p:spPr>
        <p:txBody>
          <a:bodyPr/>
          <a:lstStyle/>
          <a:p>
            <a:pPr algn="ctr">
              <a:defRPr/>
            </a:pPr>
            <a:r>
              <a:rPr lang="en-US" dirty="0" smtClean="0"/>
              <a:t>VOCABULARY</a:t>
            </a:r>
            <a:endParaRPr lang="en-US" dirty="0"/>
          </a:p>
        </p:txBody>
      </p:sp>
    </p:spTree>
    <p:extLst>
      <p:ext uri="{BB962C8B-B14F-4D97-AF65-F5344CB8AC3E}">
        <p14:creationId xmlns:p14="http://schemas.microsoft.com/office/powerpoint/2010/main" val="36532625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1"/>
          <p:cNvSpPr>
            <a:spLocks noGrp="1"/>
          </p:cNvSpPr>
          <p:nvPr>
            <p:ph type="sldNum" sz="quarter" idx="10"/>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898989"/>
                </a:solidFill>
              </a:rPr>
              <a:t>1</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4638"/>
            <a:ext cx="7772400" cy="574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914400" cy="109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1884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4000"/>
                                        <p:tgtEl>
                                          <p:spTgt spid="1026"/>
                                        </p:tgtEl>
                                      </p:cBhvr>
                                    </p:animEffect>
                                    <p:set>
                                      <p:cBhvr>
                                        <p:cTn id="7" dur="1" fill="hold">
                                          <p:stCondLst>
                                            <p:cond delay="3999"/>
                                          </p:stCondLst>
                                        </p:cTn>
                                        <p:tgtEl>
                                          <p:spTgt spid="1026"/>
                                        </p:tgtEl>
                                        <p:attrNameLst>
                                          <p:attrName>style.visibility</p:attrName>
                                        </p:attrNameLst>
                                      </p:cBhvr>
                                      <p:to>
                                        <p:strVal val="hidden"/>
                                      </p:to>
                                    </p:set>
                                  </p:childTnLst>
                                </p:cTn>
                              </p:par>
                            </p:childTnLst>
                          </p:cTn>
                        </p:par>
                        <p:par>
                          <p:cTn id="8" fill="hold" nodeType="afterGroup">
                            <p:stCondLst>
                              <p:cond delay="4000"/>
                            </p:stCondLst>
                            <p:childTnLst>
                              <p:par>
                                <p:cTn id="9" presetID="50" presetClass="path" presetSubtype="0" accel="50000" decel="50000" fill="hold" nodeType="afterEffect">
                                  <p:stCondLst>
                                    <p:cond delay="0"/>
                                  </p:stCondLst>
                                  <p:childTnLst>
                                    <p:animMotion origin="layout" path="M 0 0 L 0.125 0 C 0.181 0 0.25 0.069 0.25 0.125 L 0.25 0.25 E" pathEditMode="relative" ptsTypes="">
                                      <p:cBhvr>
                                        <p:cTn id="10" dur="2000" fill="hold"/>
                                        <p:tgtEl>
                                          <p:spTgt spid="3"/>
                                        </p:tgtEl>
                                        <p:attrNameLst>
                                          <p:attrName>ppt_x</p:attrName>
                                          <p:attrName>ppt_y</p:attrName>
                                        </p:attrNameLst>
                                      </p:cBhvr>
                                    </p:animMotion>
                                  </p:childTnLst>
                                </p:cTn>
                              </p:par>
                            </p:childTnLst>
                          </p:cTn>
                        </p:par>
                        <p:par>
                          <p:cTn id="11" fill="hold" nodeType="afterGroup">
                            <p:stCondLst>
                              <p:cond delay="6000"/>
                            </p:stCondLst>
                            <p:childTnLst>
                              <p:par>
                                <p:cTn id="12" presetID="6" presetClass="emph" presetSubtype="0" fill="hold" nodeType="afterEffect">
                                  <p:stCondLst>
                                    <p:cond delay="0"/>
                                  </p:stCondLst>
                                  <p:childTnLst>
                                    <p:animScale>
                                      <p:cBhvr>
                                        <p:cTn id="1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pPr algn="l"/>
            <a:r>
              <a:rPr lang="en-US" dirty="0"/>
              <a:t>V</a:t>
            </a:r>
            <a:r>
              <a:rPr lang="en-US" dirty="0" smtClean="0"/>
              <a:t>ocabulary</a:t>
            </a:r>
            <a:endParaRPr lang="en-US" dirty="0"/>
          </a:p>
        </p:txBody>
      </p:sp>
      <p:sp>
        <p:nvSpPr>
          <p:cNvPr id="7" name="Content Placeholder 6"/>
          <p:cNvSpPr>
            <a:spLocks noGrp="1"/>
          </p:cNvSpPr>
          <p:nvPr>
            <p:ph sz="half" idx="2"/>
          </p:nvPr>
        </p:nvSpPr>
        <p:spPr>
          <a:xfrm>
            <a:off x="5486400" y="1219200"/>
            <a:ext cx="2819400" cy="4590288"/>
          </a:xfrm>
        </p:spPr>
        <p:txBody>
          <a:bodyPr/>
          <a:lstStyle/>
          <a:p>
            <a:r>
              <a:rPr lang="en-US" sz="2000" dirty="0" smtClean="0">
                <a:latin typeface="+mj-lt"/>
              </a:rPr>
              <a:t>Better understanding of complex words</a:t>
            </a:r>
          </a:p>
          <a:p>
            <a:r>
              <a:rPr lang="en-US" sz="2000" dirty="0" smtClean="0">
                <a:latin typeface="+mj-lt"/>
              </a:rPr>
              <a:t>Promotes critical thinking</a:t>
            </a:r>
          </a:p>
          <a:p>
            <a:r>
              <a:rPr lang="en-US" sz="2000" dirty="0" smtClean="0">
                <a:latin typeface="+mj-lt"/>
              </a:rPr>
              <a:t>Draws on prior knowledge to build new connections</a:t>
            </a:r>
          </a:p>
          <a:p>
            <a:r>
              <a:rPr lang="en-US" sz="2000" dirty="0" smtClean="0">
                <a:latin typeface="+mj-lt"/>
              </a:rPr>
              <a:t>Accommodates different learning styles</a:t>
            </a:r>
          </a:p>
          <a:p>
            <a:r>
              <a:rPr lang="en-US" sz="2000" dirty="0" smtClean="0">
                <a:latin typeface="+mj-lt"/>
              </a:rPr>
              <a:t>What the word is</a:t>
            </a:r>
          </a:p>
          <a:p>
            <a:r>
              <a:rPr lang="en-US" sz="2000" dirty="0" smtClean="0">
                <a:latin typeface="+mj-lt"/>
              </a:rPr>
              <a:t>What the word is not</a:t>
            </a:r>
          </a:p>
          <a:p>
            <a:r>
              <a:rPr lang="en-US" sz="2000" dirty="0" smtClean="0">
                <a:latin typeface="+mj-lt"/>
              </a:rPr>
              <a:t>Visual reference</a:t>
            </a:r>
            <a:endParaRPr lang="en-US" sz="2000" dirty="0">
              <a:latin typeface="+mj-lt"/>
            </a:endParaRPr>
          </a:p>
        </p:txBody>
      </p:sp>
      <p:sp>
        <p:nvSpPr>
          <p:cNvPr id="4" name="Slide Number Placeholder 3"/>
          <p:cNvSpPr>
            <a:spLocks noGrp="1"/>
          </p:cNvSpPr>
          <p:nvPr>
            <p:ph type="sldNum" sz="quarter" idx="12"/>
          </p:nvPr>
        </p:nvSpPr>
        <p:spPr/>
        <p:txBody>
          <a:bodyPr/>
          <a:lstStyle/>
          <a:p>
            <a:pPr>
              <a:defRPr/>
            </a:pPr>
            <a:fld id="{01E61103-03DF-4093-9707-D73FB6521814}" type="slidenum">
              <a:rPr lang="en-US" smtClean="0"/>
              <a:pPr>
                <a:defRPr/>
              </a:pPr>
              <a:t>20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1219200"/>
            <a:ext cx="4572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978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Activity: Vocabulary</a:t>
            </a:r>
            <a:endParaRPr lang="en-US" dirty="0"/>
          </a:p>
        </p:txBody>
      </p:sp>
      <p:sp>
        <p:nvSpPr>
          <p:cNvPr id="3" name="Content Placeholder 2"/>
          <p:cNvSpPr>
            <a:spLocks noGrp="1"/>
          </p:cNvSpPr>
          <p:nvPr>
            <p:ph idx="1"/>
          </p:nvPr>
        </p:nvSpPr>
        <p:spPr>
          <a:xfrm>
            <a:off x="457200" y="1600200"/>
            <a:ext cx="7620000" cy="4857750"/>
          </a:xfrm>
        </p:spPr>
        <p:txBody>
          <a:bodyPr/>
          <a:lstStyle/>
          <a:p>
            <a:r>
              <a:rPr lang="en-US" b="1" dirty="0" smtClean="0">
                <a:latin typeface="+mj-lt"/>
              </a:rPr>
              <a:t>Survival Words</a:t>
            </a:r>
          </a:p>
          <a:p>
            <a:pPr lvl="1"/>
            <a:r>
              <a:rPr lang="en-US" sz="1800" dirty="0" smtClean="0">
                <a:latin typeface="+mj-lt"/>
              </a:rPr>
              <a:t>Choose several unfamiliar words from the text.</a:t>
            </a:r>
          </a:p>
          <a:p>
            <a:pPr lvl="1"/>
            <a:r>
              <a:rPr lang="en-US" sz="1800" dirty="0" smtClean="0">
                <a:latin typeface="+mj-lt"/>
              </a:rPr>
              <a:t>Have students copy the chart.</a:t>
            </a:r>
          </a:p>
          <a:p>
            <a:pPr lvl="1"/>
            <a:r>
              <a:rPr lang="en-US" sz="1800" dirty="0" smtClean="0">
                <a:latin typeface="+mj-lt"/>
              </a:rPr>
              <a:t>Students write the meaning of the words they know.</a:t>
            </a:r>
          </a:p>
          <a:p>
            <a:pPr lvl="1"/>
            <a:r>
              <a:rPr lang="en-US" sz="1800" dirty="0" smtClean="0">
                <a:latin typeface="+mj-lt"/>
              </a:rPr>
              <a:t>Work in groups to share words that they are most confident about.</a:t>
            </a:r>
          </a:p>
          <a:p>
            <a:pPr lvl="1"/>
            <a:r>
              <a:rPr lang="en-US" sz="1800" dirty="0" smtClean="0">
                <a:latin typeface="+mj-lt"/>
              </a:rPr>
              <a:t>Review charts with the entire class and help them clarify words which they still have difficulty.</a:t>
            </a:r>
            <a:endParaRPr lang="en-US" sz="1800" dirty="0">
              <a:latin typeface="+mj-lt"/>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191000"/>
            <a:ext cx="6200775" cy="22669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DF55F4E-2F33-4DA3-A0F2-AA19498F2612}" type="slidenum">
              <a:rPr lang="en-US" smtClean="0"/>
              <a:pPr>
                <a:defRPr/>
              </a:pPr>
              <a:t>21</a:t>
            </a:fld>
            <a:endParaRPr lang="en-US"/>
          </a:p>
        </p:txBody>
      </p:sp>
    </p:spTree>
    <p:extLst>
      <p:ext uri="{BB962C8B-B14F-4D97-AF65-F5344CB8AC3E}">
        <p14:creationId xmlns:p14="http://schemas.microsoft.com/office/powerpoint/2010/main" val="1383422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620000" cy="1143000"/>
          </a:xfrm>
        </p:spPr>
        <p:txBody>
          <a:bodyPr/>
          <a:lstStyle/>
          <a:p>
            <a:pPr algn="l">
              <a:defRPr/>
            </a:pPr>
            <a:r>
              <a:rPr lang="en-US" dirty="0" smtClean="0"/>
              <a:t>VOCABULARY</a:t>
            </a:r>
            <a:endParaRPr lang="en-US" dirty="0"/>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52" y="990600"/>
            <a:ext cx="8118347"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13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l"/>
            <a:r>
              <a:rPr lang="en-US" dirty="0" smtClean="0"/>
              <a:t>Video</a:t>
            </a:r>
            <a:endParaRPr lang="en-US" dirty="0"/>
          </a:p>
        </p:txBody>
      </p:sp>
      <p:sp>
        <p:nvSpPr>
          <p:cNvPr id="3" name="Slide Number Placeholder 2"/>
          <p:cNvSpPr>
            <a:spLocks noGrp="1"/>
          </p:cNvSpPr>
          <p:nvPr>
            <p:ph type="sldNum" sz="quarter" idx="12"/>
          </p:nvPr>
        </p:nvSpPr>
        <p:spPr/>
        <p:txBody>
          <a:bodyPr/>
          <a:lstStyle/>
          <a:p>
            <a:pPr>
              <a:defRPr/>
            </a:pPr>
            <a:fld id="{99DF21BD-FE69-419D-AA5F-740C01BFB1BE}" type="slidenum">
              <a:rPr lang="en-US" smtClean="0">
                <a:solidFill>
                  <a:prstClr val="black"/>
                </a:solidFill>
              </a:rPr>
              <a:pPr>
                <a:defRPr/>
              </a:pPr>
              <a:t>23</a:t>
            </a:fld>
            <a:endParaRPr lang="en-US">
              <a:solidFill>
                <a:prstClr val="black"/>
              </a:solidFill>
            </a:endParaRPr>
          </a:p>
        </p:txBody>
      </p:sp>
      <p:pic>
        <p:nvPicPr>
          <p:cNvPr id="2050" name="Picture 2" descr="C:\Users\ksmelin\AppData\Local\Microsoft\Windows\Temporary Internet Files\Content.IE5\LDD2KHJA\MP9004310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27071"/>
            <a:ext cx="6019800" cy="40069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5602069"/>
            <a:ext cx="8153400" cy="369332"/>
          </a:xfrm>
          <a:prstGeom prst="rect">
            <a:avLst/>
          </a:prstGeom>
        </p:spPr>
        <p:txBody>
          <a:bodyPr wrap="square">
            <a:spAutoFit/>
          </a:bodyPr>
          <a:lstStyle/>
          <a:p>
            <a:endParaRPr lang="en-US" dirty="0"/>
          </a:p>
        </p:txBody>
      </p:sp>
      <p:sp>
        <p:nvSpPr>
          <p:cNvPr id="5" name="Rectangle 4"/>
          <p:cNvSpPr/>
          <p:nvPr/>
        </p:nvSpPr>
        <p:spPr>
          <a:xfrm>
            <a:off x="217714" y="5994186"/>
            <a:ext cx="8164286" cy="646331"/>
          </a:xfrm>
          <a:prstGeom prst="rect">
            <a:avLst/>
          </a:prstGeom>
        </p:spPr>
        <p:txBody>
          <a:bodyPr wrap="square">
            <a:spAutoFit/>
          </a:bodyPr>
          <a:lstStyle/>
          <a:p>
            <a:r>
              <a:rPr lang="en-US" dirty="0">
                <a:hlinkClick r:id="rId3"/>
              </a:rPr>
              <a:t>https://www.teachingchannel.org/videos/strategy-to-build-student-vocabulary?utm_campaign=digest&amp;utm_medium=email&amp;utm_source=digest</a:t>
            </a:r>
            <a:endParaRPr lang="en-US" dirty="0"/>
          </a:p>
        </p:txBody>
      </p:sp>
    </p:spTree>
    <p:extLst>
      <p:ext uri="{BB962C8B-B14F-4D97-AF65-F5344CB8AC3E}">
        <p14:creationId xmlns:p14="http://schemas.microsoft.com/office/powerpoint/2010/main" val="3114414891"/>
      </p:ext>
    </p:extLst>
  </p:cSld>
  <p:clrMapOvr>
    <a:masterClrMapping/>
  </p:clrMapOvr>
  <p:transition spd="med"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24</a:t>
            </a:fld>
            <a:endParaRPr lang="en-US">
              <a:solidFill>
                <a:srgbClr val="000000">
                  <a:tint val="75000"/>
                </a:srgbClr>
              </a:solidFill>
            </a:endParaRPr>
          </a:p>
        </p:txBody>
      </p:sp>
      <p:sp>
        <p:nvSpPr>
          <p:cNvPr id="4" name="Rectangle 3"/>
          <p:cNvSpPr/>
          <p:nvPr/>
        </p:nvSpPr>
        <p:spPr>
          <a:xfrm>
            <a:off x="457200" y="3702546"/>
            <a:ext cx="7620000" cy="3231654"/>
          </a:xfrm>
          <a:prstGeom prst="rect">
            <a:avLst/>
          </a:prstGeom>
        </p:spPr>
        <p:txBody>
          <a:bodyPr wrap="square">
            <a:spAutoFit/>
          </a:bodyPr>
          <a:lstStyle/>
          <a:p>
            <a:r>
              <a:rPr lang="en-US" sz="4400" dirty="0">
                <a:solidFill>
                  <a:srgbClr val="000000"/>
                </a:solidFill>
              </a:rPr>
              <a:t>Asking the right questions takes as much skill as giving the right answers</a:t>
            </a:r>
            <a:r>
              <a:rPr lang="en-US" sz="3200" dirty="0">
                <a:solidFill>
                  <a:srgbClr val="000000"/>
                </a:solidFill>
              </a:rPr>
              <a:t>.</a:t>
            </a:r>
          </a:p>
          <a:p>
            <a:endParaRPr lang="en-US" dirty="0" smtClean="0">
              <a:solidFill>
                <a:srgbClr val="000000"/>
              </a:solidFill>
            </a:endParaRPr>
          </a:p>
          <a:p>
            <a:endParaRPr lang="en-US" dirty="0">
              <a:solidFill>
                <a:srgbClr val="000000"/>
              </a:solidFill>
            </a:endParaRPr>
          </a:p>
          <a:p>
            <a:r>
              <a:rPr lang="en-US" dirty="0" smtClean="0">
                <a:solidFill>
                  <a:srgbClr val="000000"/>
                </a:solidFill>
              </a:rPr>
              <a:t>Robert Half</a:t>
            </a:r>
            <a:r>
              <a:rPr lang="en-US" dirty="0">
                <a:solidFill>
                  <a:srgbClr val="000000"/>
                </a:solidFill>
              </a:rPr>
              <a:t/>
            </a:r>
            <a:br>
              <a:rPr lang="en-US" dirty="0">
                <a:solidFill>
                  <a:srgbClr val="000000"/>
                </a:solidFill>
              </a:rPr>
            </a:br>
            <a:endParaRPr lang="en-US" dirty="0">
              <a:solidFill>
                <a:srgbClr val="000000"/>
              </a:solidFill>
            </a:endParaRPr>
          </a:p>
        </p:txBody>
      </p:sp>
      <p:pic>
        <p:nvPicPr>
          <p:cNvPr id="1026" name="Picture 2" descr="C:\Users\ksmelin\AppData\Local\Microsoft\Windows\Temporary Internet Files\Content.IE5\LDD2KHJA\MP90042259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310" y="229790"/>
            <a:ext cx="4800690" cy="3199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136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Progression of </a:t>
            </a:r>
            <a:br>
              <a:rPr lang="en-US" dirty="0" smtClean="0"/>
            </a:br>
            <a:r>
              <a:rPr lang="en-US" dirty="0" smtClean="0"/>
              <a:t>Text Dependent Questions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48745846"/>
              </p:ext>
            </p:extLst>
          </p:nvPr>
        </p:nvGraphicFramePr>
        <p:xfrm>
          <a:off x="1752600" y="1600200"/>
          <a:ext cx="5105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DDF55F4E-2F33-4DA3-A0F2-AA19498F2612}" type="slidenum">
              <a:rPr lang="en-US" smtClean="0">
                <a:solidFill>
                  <a:prstClr val="black"/>
                </a:solidFill>
              </a:rPr>
              <a:pPr>
                <a:defRPr/>
              </a:pPr>
              <a:t>25</a:t>
            </a:fld>
            <a:endParaRPr lang="en-US">
              <a:solidFill>
                <a:prstClr val="black"/>
              </a:solidFill>
            </a:endParaRPr>
          </a:p>
        </p:txBody>
      </p:sp>
      <p:sp>
        <p:nvSpPr>
          <p:cNvPr id="3" name="Up Arrow 2"/>
          <p:cNvSpPr/>
          <p:nvPr/>
        </p:nvSpPr>
        <p:spPr>
          <a:xfrm>
            <a:off x="7048500" y="1952897"/>
            <a:ext cx="381000" cy="4258990"/>
          </a:xfrm>
          <a:prstGeom prst="up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prstClr val="white"/>
              </a:solidFill>
            </a:endParaRP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5983" y="3200400"/>
            <a:ext cx="1525089" cy="15250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0122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Text Dependent Questions</a:t>
            </a:r>
            <a:endParaRPr lang="en-US" dirty="0"/>
          </a:p>
        </p:txBody>
      </p:sp>
      <p:sp>
        <p:nvSpPr>
          <p:cNvPr id="3" name="Content Placeholder 2"/>
          <p:cNvSpPr>
            <a:spLocks noGrp="1"/>
          </p:cNvSpPr>
          <p:nvPr>
            <p:ph idx="1"/>
          </p:nvPr>
        </p:nvSpPr>
        <p:spPr/>
        <p:txBody>
          <a:bodyPr/>
          <a:lstStyle/>
          <a:p>
            <a:r>
              <a:rPr lang="en-US" dirty="0" smtClean="0">
                <a:latin typeface="+mj-lt"/>
              </a:rPr>
              <a:t>Can only be answered with evidence from the text.</a:t>
            </a:r>
          </a:p>
          <a:p>
            <a:r>
              <a:rPr lang="en-US" dirty="0" smtClean="0">
                <a:latin typeface="+mj-lt"/>
              </a:rPr>
              <a:t>Can be literal and will involve higher level thinking skills (analysis, synthesis and evaluation).</a:t>
            </a:r>
          </a:p>
          <a:p>
            <a:r>
              <a:rPr lang="en-US" dirty="0" smtClean="0">
                <a:latin typeface="+mj-lt"/>
              </a:rPr>
              <a:t>Focus on vocabulary, sentence and paragraph, in addition to larger ideas, themes or events.</a:t>
            </a:r>
          </a:p>
          <a:p>
            <a:r>
              <a:rPr lang="en-US" dirty="0" smtClean="0">
                <a:latin typeface="+mj-lt"/>
              </a:rPr>
              <a:t>Focus on the challenging sections of the passage.</a:t>
            </a:r>
          </a:p>
          <a:p>
            <a:r>
              <a:rPr lang="en-US" dirty="0" smtClean="0">
                <a:latin typeface="+mj-lt"/>
              </a:rPr>
              <a:t>Include prompts for writing and discussion.</a:t>
            </a:r>
          </a:p>
          <a:p>
            <a:endParaRPr lang="en-US" dirty="0"/>
          </a:p>
          <a:p>
            <a:pPr marL="114300" indent="0">
              <a:buNone/>
            </a:pPr>
            <a:r>
              <a:rPr lang="en-US" b="1" dirty="0" smtClean="0">
                <a:latin typeface="+mj-lt"/>
              </a:rPr>
              <a:t>Three types of questions</a:t>
            </a:r>
          </a:p>
          <a:p>
            <a:r>
              <a:rPr lang="en-US" dirty="0" smtClean="0">
                <a:latin typeface="+mj-lt"/>
              </a:rPr>
              <a:t>Assess theme and central ideas</a:t>
            </a:r>
          </a:p>
          <a:p>
            <a:r>
              <a:rPr lang="en-US" dirty="0" smtClean="0">
                <a:latin typeface="+mj-lt"/>
              </a:rPr>
              <a:t>Assess knowledge of vocabulary</a:t>
            </a:r>
          </a:p>
          <a:p>
            <a:r>
              <a:rPr lang="en-US" dirty="0" smtClean="0">
                <a:latin typeface="+mj-lt"/>
              </a:rPr>
              <a:t>Assess syntax and structure</a:t>
            </a:r>
            <a:endParaRPr lang="en-US" dirty="0">
              <a:latin typeface="+mj-lt"/>
            </a:endParaRPr>
          </a:p>
        </p:txBody>
      </p:sp>
      <p:sp>
        <p:nvSpPr>
          <p:cNvPr id="4" name="Slide Number Placeholder 3"/>
          <p:cNvSpPr>
            <a:spLocks noGrp="1"/>
          </p:cNvSpPr>
          <p:nvPr>
            <p:ph type="sldNum" sz="quarter" idx="12"/>
          </p:nvPr>
        </p:nvSpPr>
        <p:spPr/>
        <p:txBody>
          <a:bodyPr/>
          <a:lstStyle/>
          <a:p>
            <a:pPr>
              <a:defRPr/>
            </a:pPr>
            <a:fld id="{DDF55F4E-2F33-4DA3-A0F2-AA19498F2612}" type="slidenum">
              <a:rPr lang="en-US" smtClean="0">
                <a:solidFill>
                  <a:prstClr val="black"/>
                </a:solidFill>
              </a:rPr>
              <a:pPr>
                <a:defRPr/>
              </a:pPr>
              <a:t>26</a:t>
            </a:fld>
            <a:endParaRPr lang="en-US">
              <a:solidFill>
                <a:prstClr val="black"/>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394293"/>
            <a:ext cx="2286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8491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7924800" cy="1143000"/>
          </a:xfrm>
        </p:spPr>
        <p:txBody>
          <a:bodyPr>
            <a:normAutofit fontScale="90000"/>
          </a:bodyPr>
          <a:lstStyle/>
          <a:p>
            <a:r>
              <a:rPr lang="en-US" dirty="0" smtClean="0">
                <a:solidFill>
                  <a:srgbClr val="002060"/>
                </a:solidFill>
              </a:rPr>
              <a:t>Creating Text Dependent Questions</a:t>
            </a:r>
            <a:endParaRPr lang="en-US" dirty="0">
              <a:solidFill>
                <a:srgbClr val="002060"/>
              </a:solidFill>
            </a:endParaRPr>
          </a:p>
        </p:txBody>
      </p:sp>
      <p:sp>
        <p:nvSpPr>
          <p:cNvPr id="2" name="Slide Number Placeholder 1"/>
          <p:cNvSpPr>
            <a:spLocks noGrp="1"/>
          </p:cNvSpPr>
          <p:nvPr>
            <p:ph type="sldNum" sz="quarter" idx="10"/>
          </p:nvPr>
        </p:nvSpPr>
        <p:spPr/>
        <p:txBody>
          <a:bodyPr/>
          <a:lstStyle/>
          <a:p>
            <a:fld id="{4C0DCE1E-8A6A-4DD0-9C7E-0A30779B2309}" type="slidenum">
              <a:rPr lang="en-US" smtClean="0">
                <a:solidFill>
                  <a:srgbClr val="000000">
                    <a:tint val="75000"/>
                  </a:srgbClr>
                </a:solidFill>
              </a:rPr>
              <a:pPr/>
              <a:t>27</a:t>
            </a:fld>
            <a:endParaRPr lang="en-US">
              <a:solidFill>
                <a:srgbClr val="000000">
                  <a:tint val="75000"/>
                </a:srgb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115555192"/>
              </p:ext>
            </p:extLst>
          </p:nvPr>
        </p:nvGraphicFramePr>
        <p:xfrm>
          <a:off x="228600" y="1295400"/>
          <a:ext cx="8153400" cy="5157789"/>
        </p:xfrm>
        <a:graphic>
          <a:graphicData uri="http://schemas.openxmlformats.org/drawingml/2006/table">
            <a:tbl>
              <a:tblPr firstRow="1" bandRow="1"/>
              <a:tblGrid>
                <a:gridCol w="1943100"/>
                <a:gridCol w="6210300"/>
              </a:tblGrid>
              <a:tr h="97851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309688" indent="-1309688" algn="r">
                        <a:spcBef>
                          <a:spcPts val="1200"/>
                        </a:spcBef>
                      </a:pPr>
                      <a:r>
                        <a:rPr lang="en-US" sz="2400" b="1" dirty="0" smtClean="0">
                          <a:latin typeface="Times New Roman" pitchFamily="18" charset="0"/>
                          <a:cs typeface="Times New Roman" pitchFamily="18" charset="0"/>
                        </a:rPr>
                        <a:t>Step One:</a:t>
                      </a:r>
                      <a:endParaRPr lang="en-US" sz="2400" b="1" dirty="0">
                        <a:latin typeface="Times New Roman" pitchFamily="18" charset="0"/>
                        <a:cs typeface="Times New Roman" pitchFamily="18" charset="0"/>
                      </a:endParaRPr>
                    </a:p>
                  </a:txBody>
                  <a:tcPr marT="45725" marB="45725">
                    <a:lnL w="57150" cap="flat" cmpd="sng" algn="ctr">
                      <a:solidFill>
                        <a:sysClr val="window" lastClr="FFFFFF"/>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spcBef>
                          <a:spcPts val="1200"/>
                        </a:spcBef>
                      </a:pPr>
                      <a:r>
                        <a:rPr lang="en-US" sz="2400" dirty="0" smtClean="0">
                          <a:solidFill>
                            <a:srgbClr val="262626"/>
                          </a:solidFill>
                          <a:latin typeface="Times New Roman" pitchFamily="18" charset="0"/>
                          <a:cs typeface="Times New Roman" pitchFamily="18" charset="0"/>
                          <a:sym typeface="Arial" charset="0"/>
                        </a:rPr>
                        <a:t>Identify the core understandings and key ideas of the text.</a:t>
                      </a:r>
                      <a:endParaRPr lang="en-US" sz="2400" dirty="0">
                        <a:latin typeface="Times New Roman" pitchFamily="18" charset="0"/>
                        <a:cs typeface="Times New Roman" pitchFamily="18" charset="0"/>
                      </a:endParaRPr>
                    </a:p>
                  </a:txBody>
                  <a:tcPr marT="45725" marB="45725">
                    <a:lnL w="5715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r>
              <a:tr h="6401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r" defTabSz="914400" rtl="0" eaLnBrk="1" fontAlgn="auto" latinLnBrk="0" hangingPunct="1">
                        <a:lnSpc>
                          <a:spcPct val="100000"/>
                        </a:lnSpc>
                        <a:spcBef>
                          <a:spcPts val="1200"/>
                        </a:spcBef>
                        <a:spcAft>
                          <a:spcPts val="0"/>
                        </a:spcAft>
                        <a:buClrTx/>
                        <a:buSzTx/>
                        <a:buFontTx/>
                        <a:buNone/>
                        <a:tabLst/>
                        <a:defRPr/>
                      </a:pPr>
                      <a:r>
                        <a:rPr lang="en-US" sz="2400" b="1" dirty="0" smtClean="0">
                          <a:solidFill>
                            <a:srgbClr val="262626"/>
                          </a:solidFill>
                          <a:latin typeface="Times New Roman" pitchFamily="18" charset="0"/>
                          <a:cs typeface="Times New Roman" pitchFamily="18" charset="0"/>
                          <a:sym typeface="Arial" charset="0"/>
                        </a:rPr>
                        <a:t>Step Two:</a:t>
                      </a:r>
                    </a:p>
                  </a:txBody>
                  <a:tcPr marT="45725" marB="45725">
                    <a:lnL w="57150" cap="flat" cmpd="sng" algn="ctr">
                      <a:solidFill>
                        <a:sysClr val="window" lastClr="FFFFFF"/>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1200"/>
                        </a:spcBef>
                        <a:spcAft>
                          <a:spcPts val="0"/>
                        </a:spcAft>
                        <a:buClrTx/>
                        <a:buSzTx/>
                        <a:buFontTx/>
                        <a:buNone/>
                        <a:tabLst/>
                        <a:defRPr/>
                      </a:pPr>
                      <a:r>
                        <a:rPr lang="en-US" sz="2400" dirty="0" smtClean="0">
                          <a:solidFill>
                            <a:srgbClr val="262626"/>
                          </a:solidFill>
                          <a:latin typeface="Times New Roman" pitchFamily="18" charset="0"/>
                          <a:cs typeface="Times New Roman" pitchFamily="18" charset="0"/>
                          <a:sym typeface="Arial" charset="0"/>
                        </a:rPr>
                        <a:t>Start small to build</a:t>
                      </a:r>
                      <a:r>
                        <a:rPr lang="en-US" sz="2400" baseline="0" dirty="0" smtClean="0">
                          <a:solidFill>
                            <a:srgbClr val="262626"/>
                          </a:solidFill>
                          <a:latin typeface="Times New Roman" pitchFamily="18" charset="0"/>
                          <a:cs typeface="Times New Roman" pitchFamily="18" charset="0"/>
                          <a:sym typeface="Arial" charset="0"/>
                        </a:rPr>
                        <a:t> confidence.</a:t>
                      </a:r>
                      <a:endParaRPr lang="en-US" sz="2400" dirty="0" smtClean="0">
                        <a:solidFill>
                          <a:srgbClr val="262626"/>
                        </a:solidFill>
                        <a:latin typeface="Times New Roman" pitchFamily="18" charset="0"/>
                        <a:cs typeface="Times New Roman" pitchFamily="18" charset="0"/>
                        <a:sym typeface="Arial" charset="0"/>
                      </a:endParaRPr>
                    </a:p>
                  </a:txBody>
                  <a:tcPr marT="45725" marB="45725">
                    <a:lnL w="5715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r>
              <a:tr h="6401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r" defTabSz="914400" rtl="0" eaLnBrk="1" fontAlgn="auto" latinLnBrk="0" hangingPunct="1">
                        <a:lnSpc>
                          <a:spcPct val="100000"/>
                        </a:lnSpc>
                        <a:spcBef>
                          <a:spcPts val="1200"/>
                        </a:spcBef>
                        <a:spcAft>
                          <a:spcPts val="0"/>
                        </a:spcAft>
                        <a:buClrTx/>
                        <a:buSzTx/>
                        <a:buFontTx/>
                        <a:buNone/>
                        <a:tabLst/>
                        <a:defRPr/>
                      </a:pPr>
                      <a:r>
                        <a:rPr lang="en-US" sz="2400" b="1" dirty="0" smtClean="0">
                          <a:solidFill>
                            <a:srgbClr val="262626"/>
                          </a:solidFill>
                          <a:latin typeface="Times New Roman" pitchFamily="18" charset="0"/>
                          <a:cs typeface="Times New Roman" pitchFamily="18" charset="0"/>
                          <a:sym typeface="Arial" charset="0"/>
                        </a:rPr>
                        <a:t>Step Three:</a:t>
                      </a:r>
                    </a:p>
                  </a:txBody>
                  <a:tcPr marT="45725" marB="45725">
                    <a:lnL w="57150" cap="flat" cmpd="sng" algn="ctr">
                      <a:solidFill>
                        <a:sysClr val="window" lastClr="FFFFFF"/>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1200"/>
                        </a:spcBef>
                        <a:spcAft>
                          <a:spcPts val="0"/>
                        </a:spcAft>
                        <a:buClrTx/>
                        <a:buSzTx/>
                        <a:buFontTx/>
                        <a:buNone/>
                        <a:tabLst/>
                        <a:defRPr/>
                      </a:pPr>
                      <a:r>
                        <a:rPr lang="en-US" sz="2400" dirty="0" smtClean="0">
                          <a:solidFill>
                            <a:srgbClr val="262626"/>
                          </a:solidFill>
                          <a:latin typeface="Times New Roman" pitchFamily="18" charset="0"/>
                          <a:cs typeface="Times New Roman" pitchFamily="18" charset="0"/>
                          <a:sym typeface="Arial" charset="0"/>
                        </a:rPr>
                        <a:t>Target vocabulary</a:t>
                      </a:r>
                      <a:r>
                        <a:rPr lang="en-US" sz="2400" baseline="0" dirty="0" smtClean="0">
                          <a:solidFill>
                            <a:srgbClr val="262626"/>
                          </a:solidFill>
                          <a:latin typeface="Times New Roman" pitchFamily="18" charset="0"/>
                          <a:cs typeface="Times New Roman" pitchFamily="18" charset="0"/>
                          <a:sym typeface="Arial" charset="0"/>
                        </a:rPr>
                        <a:t> and text structure.</a:t>
                      </a:r>
                      <a:endParaRPr lang="en-US" sz="2400" dirty="0" smtClean="0">
                        <a:solidFill>
                          <a:srgbClr val="262626"/>
                        </a:solidFill>
                        <a:latin typeface="Times New Roman" pitchFamily="18" charset="0"/>
                        <a:cs typeface="Times New Roman" pitchFamily="18" charset="0"/>
                        <a:sym typeface="Arial" charset="0"/>
                      </a:endParaRPr>
                    </a:p>
                  </a:txBody>
                  <a:tcPr marT="45725" marB="45725">
                    <a:lnL w="5715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r>
              <a:tr h="6401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spcBef>
                          <a:spcPts val="1200"/>
                        </a:spcBef>
                      </a:pPr>
                      <a:r>
                        <a:rPr lang="en-US" sz="2400" b="1" dirty="0" smtClean="0">
                          <a:latin typeface="Times New Roman" pitchFamily="18" charset="0"/>
                          <a:cs typeface="Times New Roman" pitchFamily="18" charset="0"/>
                        </a:rPr>
                        <a:t>Step Four:</a:t>
                      </a:r>
                      <a:endParaRPr lang="en-US" sz="2400" b="1" dirty="0">
                        <a:latin typeface="Times New Roman" pitchFamily="18" charset="0"/>
                        <a:cs typeface="Times New Roman" pitchFamily="18" charset="0"/>
                      </a:endParaRPr>
                    </a:p>
                  </a:txBody>
                  <a:tcPr marT="45725" marB="45725">
                    <a:lnL w="57150" cap="flat" cmpd="sng" algn="ctr">
                      <a:solidFill>
                        <a:sysClr val="window" lastClr="FFFFFF"/>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Bef>
                          <a:spcPts val="1200"/>
                        </a:spcBef>
                      </a:pPr>
                      <a:r>
                        <a:rPr lang="en-US" sz="2400" dirty="0" smtClean="0">
                          <a:latin typeface="Times New Roman" pitchFamily="18" charset="0"/>
                          <a:cs typeface="Times New Roman" pitchFamily="18" charset="0"/>
                        </a:rPr>
                        <a:t>Tackle tough</a:t>
                      </a:r>
                      <a:r>
                        <a:rPr lang="en-US" sz="2400" baseline="0" dirty="0" smtClean="0">
                          <a:latin typeface="Times New Roman" pitchFamily="18" charset="0"/>
                          <a:cs typeface="Times New Roman" pitchFamily="18" charset="0"/>
                        </a:rPr>
                        <a:t> sections head-on.</a:t>
                      </a:r>
                      <a:endParaRPr lang="en-US" sz="2400" dirty="0">
                        <a:latin typeface="Times New Roman" pitchFamily="18" charset="0"/>
                        <a:cs typeface="Times New Roman" pitchFamily="18" charset="0"/>
                      </a:endParaRPr>
                    </a:p>
                  </a:txBody>
                  <a:tcPr marT="45725" marB="45725">
                    <a:lnL w="5715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r>
              <a:tr h="97851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spcBef>
                          <a:spcPts val="1200"/>
                        </a:spcBef>
                      </a:pPr>
                      <a:r>
                        <a:rPr lang="en-US" sz="2400" b="1" dirty="0" smtClean="0">
                          <a:latin typeface="Times New Roman" pitchFamily="18" charset="0"/>
                          <a:cs typeface="Times New Roman" pitchFamily="18" charset="0"/>
                        </a:rPr>
                        <a:t>Step</a:t>
                      </a:r>
                      <a:r>
                        <a:rPr lang="en-US" sz="2400" b="1" baseline="0" dirty="0" smtClean="0">
                          <a:latin typeface="Times New Roman" pitchFamily="18" charset="0"/>
                          <a:cs typeface="Times New Roman" pitchFamily="18" charset="0"/>
                        </a:rPr>
                        <a:t> Five:</a:t>
                      </a:r>
                      <a:endParaRPr lang="en-US" sz="2400" b="1" dirty="0">
                        <a:latin typeface="Times New Roman" pitchFamily="18" charset="0"/>
                        <a:cs typeface="Times New Roman" pitchFamily="18" charset="0"/>
                      </a:endParaRPr>
                    </a:p>
                  </a:txBody>
                  <a:tcPr marT="45725" marB="45725">
                    <a:lnL w="57150" cap="flat" cmpd="sng" algn="ctr">
                      <a:solidFill>
                        <a:sysClr val="window" lastClr="FFFFFF"/>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Bef>
                          <a:spcPts val="1200"/>
                        </a:spcBef>
                      </a:pPr>
                      <a:r>
                        <a:rPr lang="en-US" sz="2400" dirty="0" smtClean="0">
                          <a:solidFill>
                            <a:srgbClr val="262626"/>
                          </a:solidFill>
                          <a:latin typeface="Times New Roman" pitchFamily="18" charset="0"/>
                          <a:cs typeface="Times New Roman" pitchFamily="18" charset="0"/>
                          <a:sym typeface="Arial" charset="0"/>
                        </a:rPr>
                        <a:t>Create coherent sequences of text-dependent questions.</a:t>
                      </a:r>
                      <a:endParaRPr lang="en-US" sz="2400" dirty="0">
                        <a:latin typeface="Times New Roman" pitchFamily="18" charset="0"/>
                        <a:cs typeface="Times New Roman" pitchFamily="18" charset="0"/>
                      </a:endParaRPr>
                    </a:p>
                  </a:txBody>
                  <a:tcPr marT="45725" marB="45725">
                    <a:lnL w="5715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r>
              <a:tr h="6401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r" defTabSz="914400" rtl="0" eaLnBrk="1" fontAlgn="auto" latinLnBrk="0" hangingPunct="1">
                        <a:lnSpc>
                          <a:spcPct val="100000"/>
                        </a:lnSpc>
                        <a:spcBef>
                          <a:spcPts val="1200"/>
                        </a:spcBef>
                        <a:spcAft>
                          <a:spcPts val="0"/>
                        </a:spcAft>
                        <a:buClrTx/>
                        <a:buSzTx/>
                        <a:buFontTx/>
                        <a:buNone/>
                        <a:tabLst/>
                        <a:defRPr/>
                      </a:pPr>
                      <a:r>
                        <a:rPr lang="en-US" sz="2400" b="1" dirty="0" smtClean="0">
                          <a:solidFill>
                            <a:srgbClr val="262626"/>
                          </a:solidFill>
                          <a:latin typeface="Times New Roman" pitchFamily="18" charset="0"/>
                          <a:cs typeface="Times New Roman" pitchFamily="18" charset="0"/>
                          <a:sym typeface="Arial" charset="0"/>
                        </a:rPr>
                        <a:t>Step Six:</a:t>
                      </a:r>
                    </a:p>
                  </a:txBody>
                  <a:tcPr marT="45725" marB="45725">
                    <a:lnL w="57150" cap="flat" cmpd="sng" algn="ctr">
                      <a:solidFill>
                        <a:sysClr val="window" lastClr="FFFFFF"/>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1200"/>
                        </a:spcBef>
                        <a:spcAft>
                          <a:spcPts val="0"/>
                        </a:spcAft>
                        <a:buClrTx/>
                        <a:buSzTx/>
                        <a:buFontTx/>
                        <a:buNone/>
                        <a:tabLst/>
                        <a:defRPr/>
                      </a:pPr>
                      <a:r>
                        <a:rPr lang="en-US" sz="2400" dirty="0" smtClean="0">
                          <a:solidFill>
                            <a:srgbClr val="262626"/>
                          </a:solidFill>
                          <a:latin typeface="Times New Roman" pitchFamily="18" charset="0"/>
                          <a:cs typeface="Times New Roman" pitchFamily="18" charset="0"/>
                          <a:sym typeface="Arial" charset="0"/>
                        </a:rPr>
                        <a:t>Identify the standards that are being addressed.</a:t>
                      </a:r>
                    </a:p>
                  </a:txBody>
                  <a:tcPr marT="45725" marB="45725">
                    <a:lnL w="5715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r>
              <a:tr h="6401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spcBef>
                          <a:spcPts val="1200"/>
                        </a:spcBef>
                      </a:pPr>
                      <a:r>
                        <a:rPr lang="en-US" sz="2400" b="1" dirty="0" smtClean="0">
                          <a:latin typeface="Times New Roman" pitchFamily="18" charset="0"/>
                          <a:cs typeface="Times New Roman" pitchFamily="18" charset="0"/>
                        </a:rPr>
                        <a:t>Step Seven:</a:t>
                      </a:r>
                      <a:endParaRPr lang="en-US" sz="2400" b="1" dirty="0">
                        <a:latin typeface="Times New Roman" pitchFamily="18" charset="0"/>
                        <a:cs typeface="Times New Roman" pitchFamily="18" charset="0"/>
                      </a:endParaRPr>
                    </a:p>
                  </a:txBody>
                  <a:tcPr marT="45725" marB="45725">
                    <a:lnL w="57150" cap="flat" cmpd="sng" algn="ctr">
                      <a:solidFill>
                        <a:sysClr val="window" lastClr="FFFFFF"/>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Bef>
                          <a:spcPts val="1200"/>
                        </a:spcBef>
                      </a:pPr>
                      <a:r>
                        <a:rPr lang="en-US" sz="2400" dirty="0" smtClean="0">
                          <a:solidFill>
                            <a:srgbClr val="262626"/>
                          </a:solidFill>
                          <a:latin typeface="Times New Roman" pitchFamily="18" charset="0"/>
                          <a:cs typeface="Times New Roman" pitchFamily="18" charset="0"/>
                          <a:sym typeface="Arial" charset="0"/>
                        </a:rPr>
                        <a:t>Create the culminating assessment.</a:t>
                      </a:r>
                      <a:endParaRPr lang="en-US" sz="2400" dirty="0">
                        <a:latin typeface="Times New Roman" pitchFamily="18" charset="0"/>
                        <a:cs typeface="Times New Roman" pitchFamily="18" charset="0"/>
                      </a:endParaRPr>
                    </a:p>
                  </a:txBody>
                  <a:tcPr marT="45725" marB="45725">
                    <a:lnL w="5715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726747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DF55F4E-2F33-4DA3-A0F2-AA19498F2612}" type="slidenum">
              <a:rPr lang="en-US" smtClean="0">
                <a:solidFill>
                  <a:prstClr val="black"/>
                </a:solidFill>
              </a:rPr>
              <a:pPr>
                <a:defRPr/>
              </a:pPr>
              <a:t>28</a:t>
            </a:fld>
            <a:endParaRPr lang="en-US">
              <a:solidFill>
                <a:prstClr val="black"/>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447" y="152400"/>
            <a:ext cx="7648575" cy="6637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6324600"/>
            <a:ext cx="26098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708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E739FFD-67EA-483D-9261-A113CEF4D642}" type="slidenum">
              <a:rPr lang="en-US" smtClean="0">
                <a:solidFill>
                  <a:prstClr val="black"/>
                </a:solidFill>
              </a:rPr>
              <a:pPr>
                <a:defRPr/>
              </a:pPr>
              <a:t>29</a:t>
            </a:fld>
            <a:endParaRPr lang="en-US">
              <a:solidFill>
                <a:prstClr val="black"/>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35258"/>
            <a:ext cx="8096250" cy="6422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286125"/>
            <a:ext cx="26098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240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fontAlgn="auto" hangingPunct="1">
              <a:spcAft>
                <a:spcPts val="0"/>
              </a:spcAft>
              <a:defRPr/>
            </a:pPr>
            <a:r>
              <a:rPr lang="en-US" sz="3600" dirty="0" smtClean="0"/>
              <a:t>Goals For This Session</a:t>
            </a:r>
          </a:p>
        </p:txBody>
      </p:sp>
      <p:sp>
        <p:nvSpPr>
          <p:cNvPr id="6147" name="Content Placeholder 2"/>
          <p:cNvSpPr>
            <a:spLocks noGrp="1"/>
          </p:cNvSpPr>
          <p:nvPr>
            <p:ph idx="1"/>
          </p:nvPr>
        </p:nvSpPr>
        <p:spPr>
          <a:xfrm>
            <a:off x="381000" y="1981200"/>
            <a:ext cx="8077200" cy="2743200"/>
          </a:xfrm>
        </p:spPr>
        <p:txBody>
          <a:bodyPr rtlCol="0">
            <a:normAutofit/>
          </a:bodyPr>
          <a:lstStyle/>
          <a:p>
            <a:pPr marL="514350" indent="-514350" eaLnBrk="1" fontAlgn="auto" hangingPunct="1">
              <a:spcAft>
                <a:spcPts val="0"/>
              </a:spcAft>
              <a:buClrTx/>
              <a:defRPr/>
            </a:pPr>
            <a:endParaRPr lang="en-US" sz="3200" dirty="0" smtClean="0">
              <a:latin typeface="+mj-lt"/>
            </a:endParaRPr>
          </a:p>
          <a:p>
            <a:pPr marL="457200" indent="-457200" eaLnBrk="1" fontAlgn="auto" hangingPunct="1">
              <a:spcAft>
                <a:spcPts val="0"/>
              </a:spcAft>
              <a:buClrTx/>
              <a:defRPr/>
            </a:pPr>
            <a:r>
              <a:rPr lang="en-US" sz="3200" dirty="0" smtClean="0">
                <a:latin typeface="+mj-lt"/>
              </a:rPr>
              <a:t>Gain a greater cognitive understand the key </a:t>
            </a:r>
            <a:r>
              <a:rPr lang="en-US" sz="3200" b="1" dirty="0" smtClean="0">
                <a:latin typeface="+mj-lt"/>
              </a:rPr>
              <a:t>shifts</a:t>
            </a:r>
            <a:r>
              <a:rPr lang="en-US" sz="3200" dirty="0" smtClean="0">
                <a:latin typeface="+mj-lt"/>
              </a:rPr>
              <a:t> in the Alaska English/Language Arts and their implications to instruction.</a:t>
            </a:r>
          </a:p>
          <a:p>
            <a:pPr marL="0" indent="0" eaLnBrk="1" fontAlgn="auto" hangingPunct="1">
              <a:spcAft>
                <a:spcPts val="0"/>
              </a:spcAft>
              <a:buClrTx/>
              <a:buNone/>
              <a:defRPr/>
            </a:pPr>
            <a:endParaRPr lang="en-US" sz="3200" dirty="0">
              <a:latin typeface="+mj-lt"/>
            </a:endParaRPr>
          </a:p>
          <a:p>
            <a:pPr marL="0" indent="0" eaLnBrk="1" fontAlgn="auto" hangingPunct="1">
              <a:spcAft>
                <a:spcPts val="0"/>
              </a:spcAft>
              <a:buFont typeface="Arial" pitchFamily="34" charset="0"/>
              <a:buNone/>
              <a:defRPr/>
            </a:pPr>
            <a:endParaRPr lang="en-US" sz="3600" dirty="0">
              <a:latin typeface="Gill Sans MT" pitchFamily="34" charset="0"/>
            </a:endParaRPr>
          </a:p>
          <a:p>
            <a:pPr marL="514350" indent="-514350" eaLnBrk="1" fontAlgn="auto" hangingPunct="1">
              <a:spcAft>
                <a:spcPts val="0"/>
              </a:spcAft>
              <a:buFont typeface="Wingdings" pitchFamily="2" charset="2"/>
              <a:buChar char="ü"/>
              <a:defRPr/>
            </a:pPr>
            <a:endParaRPr lang="en-US" sz="3600" dirty="0" smtClean="0">
              <a:latin typeface="Gill Sans MT" pitchFamily="34" charset="0"/>
            </a:endParaRPr>
          </a:p>
          <a:p>
            <a:pPr marL="514350" indent="-514350" eaLnBrk="1" fontAlgn="auto" hangingPunct="1">
              <a:spcAft>
                <a:spcPts val="0"/>
              </a:spcAft>
              <a:buFont typeface="Wingdings" pitchFamily="2" charset="2"/>
              <a:buChar char="ü"/>
              <a:defRPr/>
            </a:pPr>
            <a:endParaRPr lang="en-US" sz="3600" dirty="0" smtClean="0">
              <a:latin typeface="Gill Sans MT" pitchFamily="34" charset="0"/>
            </a:endParaRPr>
          </a:p>
          <a:p>
            <a:pPr marL="514350" indent="-514350" eaLnBrk="1" fontAlgn="auto" hangingPunct="1">
              <a:spcAft>
                <a:spcPts val="0"/>
              </a:spcAft>
              <a:buFont typeface="Arial" pitchFamily="34" charset="0"/>
              <a:buNone/>
              <a:defRPr/>
            </a:pPr>
            <a:endParaRPr lang="en-US" dirty="0" smtClean="0"/>
          </a:p>
        </p:txBody>
      </p:sp>
      <p:sp>
        <p:nvSpPr>
          <p:cNvPr id="2" name="Slide Number Placeholder 1"/>
          <p:cNvSpPr>
            <a:spLocks noGrp="1"/>
          </p:cNvSpPr>
          <p:nvPr>
            <p:ph type="sldNum" sz="quarter" idx="12"/>
          </p:nvPr>
        </p:nvSpPr>
        <p:spPr/>
        <p:txBody>
          <a:bodyPr/>
          <a:lstStyle/>
          <a:p>
            <a:pPr>
              <a:defRPr/>
            </a:pPr>
            <a:fld id="{60F6D00C-25CF-46CB-A903-76E1FAE9880D}" type="slidenum">
              <a:rPr lang="en-US" smtClean="0">
                <a:solidFill>
                  <a:srgbClr val="000000">
                    <a:tint val="75000"/>
                  </a:srgbClr>
                </a:solidFill>
              </a:rPr>
              <a:pPr>
                <a:defRPr/>
              </a:pPr>
              <a:t>3</a:t>
            </a:fld>
            <a:endParaRPr lang="en-US">
              <a:solidFill>
                <a:srgbClr val="000000">
                  <a:tint val="75000"/>
                </a:srgbClr>
              </a:solidFill>
            </a:endParaRPr>
          </a:p>
        </p:txBody>
      </p:sp>
    </p:spTree>
    <p:extLst>
      <p:ext uri="{BB962C8B-B14F-4D97-AF65-F5344CB8AC3E}">
        <p14:creationId xmlns:p14="http://schemas.microsoft.com/office/powerpoint/2010/main" val="1043454964"/>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E739FFD-67EA-483D-9261-A113CEF4D642}" type="slidenum">
              <a:rPr lang="en-US" smtClean="0">
                <a:solidFill>
                  <a:prstClr val="black"/>
                </a:solidFill>
              </a:rPr>
              <a:pPr>
                <a:defRPr/>
              </a:pPr>
              <a:t>30</a:t>
            </a:fld>
            <a:endParaRPr lang="en-US">
              <a:solidFill>
                <a:prstClr val="black"/>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0999"/>
            <a:ext cx="8124825" cy="6179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248400"/>
            <a:ext cx="26098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004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E739FFD-67EA-483D-9261-A113CEF4D642}" type="slidenum">
              <a:rPr lang="en-US" smtClean="0">
                <a:solidFill>
                  <a:prstClr val="black"/>
                </a:solidFill>
              </a:rPr>
              <a:pPr>
                <a:defRPr/>
              </a:pPr>
              <a:t>31</a:t>
            </a:fld>
            <a:endParaRPr lang="en-US">
              <a:solidFill>
                <a:prstClr val="black"/>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561" y="0"/>
            <a:ext cx="7558871" cy="676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324600"/>
            <a:ext cx="26098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7592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E739FFD-67EA-483D-9261-A113CEF4D642}" type="slidenum">
              <a:rPr lang="en-US" smtClean="0">
                <a:solidFill>
                  <a:prstClr val="black"/>
                </a:solidFill>
              </a:rPr>
              <a:pPr>
                <a:defRPr/>
              </a:pPr>
              <a:t>32</a:t>
            </a:fld>
            <a:endParaRPr lang="en-US">
              <a:solidFill>
                <a:prstClr val="black"/>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105775" cy="660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415641"/>
            <a:ext cx="26098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398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E739FFD-67EA-483D-9261-A113CEF4D642}" type="slidenum">
              <a:rPr lang="en-US" smtClean="0">
                <a:solidFill>
                  <a:prstClr val="black"/>
                </a:solidFill>
              </a:rPr>
              <a:pPr>
                <a:defRPr/>
              </a:pPr>
              <a:t>33</a:t>
            </a:fld>
            <a:endParaRPr lang="en-US">
              <a:solidFill>
                <a:prstClr val="black"/>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4" y="304800"/>
            <a:ext cx="8280497"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05000" y="6400800"/>
            <a:ext cx="2590800" cy="307777"/>
          </a:xfrm>
          <a:prstGeom prst="rect">
            <a:avLst/>
          </a:prstGeom>
          <a:noFill/>
        </p:spPr>
        <p:txBody>
          <a:bodyPr wrap="square" rtlCol="0">
            <a:spAutoFit/>
          </a:bodyPr>
          <a:lstStyle/>
          <a:p>
            <a:r>
              <a:rPr lang="en-US" sz="1400" dirty="0" smtClean="0"/>
              <a:t>www.fisherandfrey.com</a:t>
            </a:r>
            <a:endParaRPr lang="en-US" sz="1400" dirty="0"/>
          </a:p>
        </p:txBody>
      </p:sp>
    </p:spTree>
    <p:extLst>
      <p:ext uri="{BB962C8B-B14F-4D97-AF65-F5344CB8AC3E}">
        <p14:creationId xmlns:p14="http://schemas.microsoft.com/office/powerpoint/2010/main" val="34710734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fontAlgn="auto" hangingPunct="1">
              <a:spcAft>
                <a:spcPts val="0"/>
              </a:spcAft>
              <a:defRPr/>
            </a:pPr>
            <a:r>
              <a:rPr lang="en-US" sz="4000" dirty="0" smtClean="0"/>
              <a:t>Your turn </a:t>
            </a:r>
          </a:p>
        </p:txBody>
      </p:sp>
      <p:sp>
        <p:nvSpPr>
          <p:cNvPr id="6147" name="Content Placeholder 2"/>
          <p:cNvSpPr>
            <a:spLocks noGrp="1"/>
          </p:cNvSpPr>
          <p:nvPr>
            <p:ph idx="1"/>
          </p:nvPr>
        </p:nvSpPr>
        <p:spPr>
          <a:xfrm>
            <a:off x="381000" y="1981200"/>
            <a:ext cx="8077200" cy="2743200"/>
          </a:xfrm>
        </p:spPr>
        <p:txBody>
          <a:bodyPr rtlCol="0">
            <a:normAutofit/>
          </a:bodyPr>
          <a:lstStyle/>
          <a:p>
            <a:pPr marL="0" indent="0" eaLnBrk="1" fontAlgn="auto" hangingPunct="1">
              <a:spcAft>
                <a:spcPts val="0"/>
              </a:spcAft>
              <a:buClrTx/>
              <a:buNone/>
              <a:defRPr/>
            </a:pPr>
            <a:endParaRPr lang="en-US" sz="3200" dirty="0">
              <a:latin typeface="+mj-lt"/>
            </a:endParaRPr>
          </a:p>
          <a:p>
            <a:pPr marL="0" indent="0" eaLnBrk="1" fontAlgn="auto" hangingPunct="1">
              <a:spcAft>
                <a:spcPts val="0"/>
              </a:spcAft>
              <a:buFont typeface="Arial" pitchFamily="34" charset="0"/>
              <a:buNone/>
              <a:defRPr/>
            </a:pPr>
            <a:endParaRPr lang="en-US" sz="3600" dirty="0">
              <a:latin typeface="Gill Sans MT" pitchFamily="34" charset="0"/>
            </a:endParaRPr>
          </a:p>
          <a:p>
            <a:pPr marL="514350" indent="-514350" eaLnBrk="1" fontAlgn="auto" hangingPunct="1">
              <a:spcAft>
                <a:spcPts val="0"/>
              </a:spcAft>
              <a:buFont typeface="Wingdings" pitchFamily="2" charset="2"/>
              <a:buChar char="ü"/>
              <a:defRPr/>
            </a:pPr>
            <a:endParaRPr lang="en-US" sz="3600" dirty="0" smtClean="0">
              <a:latin typeface="Gill Sans MT" pitchFamily="34" charset="0"/>
            </a:endParaRPr>
          </a:p>
          <a:p>
            <a:pPr marL="514350" indent="-514350" eaLnBrk="1" fontAlgn="auto" hangingPunct="1">
              <a:spcAft>
                <a:spcPts val="0"/>
              </a:spcAft>
              <a:buFont typeface="Wingdings" pitchFamily="2" charset="2"/>
              <a:buChar char="ü"/>
              <a:defRPr/>
            </a:pPr>
            <a:endParaRPr lang="en-US" sz="3600" dirty="0" smtClean="0">
              <a:latin typeface="Gill Sans MT" pitchFamily="34" charset="0"/>
            </a:endParaRPr>
          </a:p>
          <a:p>
            <a:pPr marL="514350" indent="-514350" eaLnBrk="1" fontAlgn="auto" hangingPunct="1">
              <a:spcAft>
                <a:spcPts val="0"/>
              </a:spcAft>
              <a:buFont typeface="Arial" pitchFamily="34" charset="0"/>
              <a:buNone/>
              <a:defRPr/>
            </a:pPr>
            <a:endParaRPr lang="en-US" dirty="0" smtClean="0"/>
          </a:p>
        </p:txBody>
      </p:sp>
      <p:sp>
        <p:nvSpPr>
          <p:cNvPr id="2" name="Slide Number Placeholder 1"/>
          <p:cNvSpPr>
            <a:spLocks noGrp="1"/>
          </p:cNvSpPr>
          <p:nvPr>
            <p:ph type="sldNum" sz="quarter" idx="12"/>
          </p:nvPr>
        </p:nvSpPr>
        <p:spPr/>
        <p:txBody>
          <a:bodyPr/>
          <a:lstStyle/>
          <a:p>
            <a:pPr>
              <a:defRPr/>
            </a:pPr>
            <a:fld id="{60F6D00C-25CF-46CB-A903-76E1FAE9880D}" type="slidenum">
              <a:rPr lang="en-US" smtClean="0">
                <a:solidFill>
                  <a:srgbClr val="000000">
                    <a:tint val="75000"/>
                  </a:srgbClr>
                </a:solidFill>
              </a:rPr>
              <a:pPr>
                <a:defRPr/>
              </a:pPr>
              <a:t>34</a:t>
            </a:fld>
            <a:endParaRPr lang="en-US">
              <a:solidFill>
                <a:srgbClr val="000000">
                  <a:tint val="75000"/>
                </a:srgbClr>
              </a:solidFill>
            </a:endParaRPr>
          </a:p>
        </p:txBody>
      </p:sp>
      <p:sp>
        <p:nvSpPr>
          <p:cNvPr id="3" name="TextBox 2"/>
          <p:cNvSpPr txBox="1"/>
          <p:nvPr/>
        </p:nvSpPr>
        <p:spPr>
          <a:xfrm>
            <a:off x="685800" y="1371600"/>
            <a:ext cx="7391400" cy="5909310"/>
          </a:xfrm>
          <a:prstGeom prst="rect">
            <a:avLst/>
          </a:prstGeom>
          <a:noFill/>
        </p:spPr>
        <p:txBody>
          <a:bodyPr wrap="square" rtlCol="0">
            <a:spAutoFit/>
          </a:bodyPr>
          <a:lstStyle/>
          <a:p>
            <a:r>
              <a:rPr lang="en-US" sz="3200" b="1" dirty="0" smtClean="0">
                <a:latin typeface="+mj-lt"/>
                <a:cs typeface="Times New Roman" pitchFamily="18" charset="0"/>
              </a:rPr>
              <a:t>Develop three text dependent questions that focus on the following areas:</a:t>
            </a:r>
          </a:p>
          <a:p>
            <a:endParaRPr lang="en-US" sz="3200" b="1" dirty="0" smtClean="0">
              <a:latin typeface="+mj-lt"/>
              <a:cs typeface="Times New Roman" pitchFamily="18" charset="0"/>
            </a:endParaRPr>
          </a:p>
          <a:p>
            <a:pPr marL="457200" indent="-457200">
              <a:buFont typeface="Arial" panose="020B0604020202020204" pitchFamily="34" charset="0"/>
              <a:buChar char="•"/>
            </a:pPr>
            <a:r>
              <a:rPr lang="en-US" sz="3200" b="1" dirty="0" smtClean="0">
                <a:latin typeface="+mj-lt"/>
                <a:cs typeface="Times New Roman" pitchFamily="18" charset="0"/>
              </a:rPr>
              <a:t>Theme </a:t>
            </a:r>
            <a:r>
              <a:rPr lang="en-US" sz="3200" b="1" dirty="0">
                <a:latin typeface="+mj-lt"/>
                <a:cs typeface="Times New Roman" pitchFamily="18" charset="0"/>
              </a:rPr>
              <a:t>and Central </a:t>
            </a:r>
            <a:r>
              <a:rPr lang="en-US" sz="3200" b="1" dirty="0" smtClean="0">
                <a:latin typeface="+mj-lt"/>
                <a:cs typeface="Times New Roman" pitchFamily="18" charset="0"/>
              </a:rPr>
              <a:t>Ideas</a:t>
            </a:r>
          </a:p>
          <a:p>
            <a:pPr marL="457200" indent="-457200">
              <a:buFont typeface="Arial" panose="020B0604020202020204" pitchFamily="34" charset="0"/>
              <a:buChar char="•"/>
            </a:pPr>
            <a:endParaRPr lang="en-US" sz="3200" b="1" dirty="0" smtClean="0">
              <a:latin typeface="+mj-lt"/>
              <a:cs typeface="Times New Roman" pitchFamily="18" charset="0"/>
            </a:endParaRPr>
          </a:p>
          <a:p>
            <a:pPr marL="285750" indent="-285750">
              <a:buFont typeface="Arial" panose="020B0604020202020204" pitchFamily="34" charset="0"/>
              <a:buChar char="•"/>
            </a:pPr>
            <a:endParaRPr lang="en-US" b="1" dirty="0" smtClean="0">
              <a:latin typeface="+mj-lt"/>
              <a:cs typeface="Times New Roman" pitchFamily="18" charset="0"/>
            </a:endParaRPr>
          </a:p>
          <a:p>
            <a:pPr marL="457200" indent="-457200">
              <a:buFont typeface="Arial" panose="020B0604020202020204" pitchFamily="34" charset="0"/>
              <a:buChar char="•"/>
            </a:pPr>
            <a:r>
              <a:rPr lang="en-US" sz="3200" b="1" dirty="0">
                <a:latin typeface="+mj-lt"/>
                <a:cs typeface="Times New Roman" pitchFamily="18" charset="0"/>
              </a:rPr>
              <a:t>Knowledge and </a:t>
            </a:r>
            <a:r>
              <a:rPr lang="en-US" sz="3200" b="1" dirty="0" smtClean="0">
                <a:latin typeface="+mj-lt"/>
                <a:cs typeface="Times New Roman" pitchFamily="18" charset="0"/>
              </a:rPr>
              <a:t>Vocabulary</a:t>
            </a:r>
          </a:p>
          <a:p>
            <a:pPr marL="457200" indent="-457200">
              <a:buFont typeface="Arial" panose="020B0604020202020204" pitchFamily="34" charset="0"/>
              <a:buChar char="•"/>
            </a:pPr>
            <a:endParaRPr lang="en-US" sz="3200" b="1" dirty="0" smtClean="0">
              <a:latin typeface="+mj-lt"/>
              <a:cs typeface="Times New Roman" pitchFamily="18" charset="0"/>
            </a:endParaRPr>
          </a:p>
          <a:p>
            <a:pPr marL="285750" indent="-285750">
              <a:buFont typeface="Arial" panose="020B0604020202020204" pitchFamily="34" charset="0"/>
              <a:buChar char="•"/>
            </a:pPr>
            <a:endParaRPr lang="en-US" b="1" dirty="0" smtClean="0">
              <a:latin typeface="+mj-lt"/>
              <a:cs typeface="Times New Roman" pitchFamily="18" charset="0"/>
            </a:endParaRPr>
          </a:p>
          <a:p>
            <a:pPr marL="457200" indent="-457200">
              <a:buFont typeface="Arial" panose="020B0604020202020204" pitchFamily="34" charset="0"/>
              <a:buChar char="•"/>
            </a:pPr>
            <a:r>
              <a:rPr lang="en-US" sz="3200" b="1" dirty="0">
                <a:latin typeface="+mj-lt"/>
                <a:cs typeface="Times New Roman" pitchFamily="18" charset="0"/>
              </a:rPr>
              <a:t>Syntax and Structure</a:t>
            </a: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r>
              <a:rPr lang="en-US" dirty="0" smtClean="0"/>
              <a:t> </a:t>
            </a:r>
            <a:endParaRPr lang="en-US" dirty="0"/>
          </a:p>
        </p:txBody>
      </p:sp>
    </p:spTree>
    <p:extLst>
      <p:ext uri="{BB962C8B-B14F-4D97-AF65-F5344CB8AC3E}">
        <p14:creationId xmlns:p14="http://schemas.microsoft.com/office/powerpoint/2010/main" val="650104736"/>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C0DCE1E-8A6A-4DD0-9C7E-0A30779B2309}" type="slidenum">
              <a:rPr lang="en-US" smtClean="0">
                <a:solidFill>
                  <a:srgbClr val="000000">
                    <a:tint val="75000"/>
                  </a:srgbClr>
                </a:solidFill>
              </a:rPr>
              <a:pPr/>
              <a:t>35</a:t>
            </a:fld>
            <a:endParaRPr lang="en-US">
              <a:solidFill>
                <a:srgbClr val="000000">
                  <a:tint val="75000"/>
                </a:srgbClr>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30533"/>
            <a:ext cx="7198718" cy="6455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648200" y="3810000"/>
            <a:ext cx="3160118" cy="30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4800600" y="6132963"/>
            <a:ext cx="3599895" cy="461665"/>
          </a:xfrm>
          <a:prstGeom prst="rect">
            <a:avLst/>
          </a:prstGeom>
          <a:noFill/>
        </p:spPr>
        <p:txBody>
          <a:bodyPr wrap="square" rtlCol="0">
            <a:spAutoFit/>
          </a:bodyPr>
          <a:lstStyle/>
          <a:p>
            <a:r>
              <a:rPr lang="en-US" sz="1200" dirty="0">
                <a:solidFill>
                  <a:srgbClr val="000000"/>
                </a:solidFill>
              </a:rPr>
              <a:t>Brown University (2013, August 5). New explanation for odd double-layer Martian craters</a:t>
            </a:r>
          </a:p>
        </p:txBody>
      </p:sp>
    </p:spTree>
    <p:extLst>
      <p:ext uri="{BB962C8B-B14F-4D97-AF65-F5344CB8AC3E}">
        <p14:creationId xmlns:p14="http://schemas.microsoft.com/office/powerpoint/2010/main" val="39546779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229600" cy="1143000"/>
          </a:xfrm>
        </p:spPr>
        <p:txBody>
          <a:bodyPr/>
          <a:lstStyle/>
          <a:p>
            <a:pPr algn="ctr"/>
            <a:r>
              <a:rPr lang="en-US" sz="4400" dirty="0" smtClean="0"/>
              <a:t>Text Dependent Questions</a:t>
            </a:r>
            <a:endParaRPr lang="en-US" sz="4400" dirty="0"/>
          </a:p>
        </p:txBody>
      </p:sp>
      <p:sp>
        <p:nvSpPr>
          <p:cNvPr id="4" name="Slide Number Placeholder 3"/>
          <p:cNvSpPr>
            <a:spLocks noGrp="1"/>
          </p:cNvSpPr>
          <p:nvPr>
            <p:ph type="sldNum" sz="quarter" idx="12"/>
          </p:nvPr>
        </p:nvSpPr>
        <p:spPr/>
        <p:txBody>
          <a:bodyPr/>
          <a:lstStyle/>
          <a:p>
            <a:pPr>
              <a:defRPr/>
            </a:pPr>
            <a:fld id="{DDF55F4E-2F33-4DA3-A0F2-AA19498F2612}" type="slidenum">
              <a:rPr lang="en-US" smtClean="0">
                <a:solidFill>
                  <a:prstClr val="black"/>
                </a:solidFill>
              </a:rPr>
              <a:pPr>
                <a:defRPr/>
              </a:pPr>
              <a:t>36</a:t>
            </a:fld>
            <a:endParaRPr lang="en-US">
              <a:solidFill>
                <a:prstClr val="black"/>
              </a:solidFill>
            </a:endParaRPr>
          </a:p>
        </p:txBody>
      </p:sp>
      <p:sp>
        <p:nvSpPr>
          <p:cNvPr id="6" name="Content Placeholder 5"/>
          <p:cNvSpPr>
            <a:spLocks noGrp="1"/>
          </p:cNvSpPr>
          <p:nvPr>
            <p:ph idx="1"/>
          </p:nvPr>
        </p:nvSpPr>
        <p:spPr/>
        <p:txBody>
          <a:bodyPr/>
          <a:lstStyle/>
          <a:p>
            <a:r>
              <a:rPr lang="en-US" sz="2400" b="1" dirty="0" smtClean="0">
                <a:latin typeface="Times New Roman" pitchFamily="18" charset="0"/>
                <a:cs typeface="Times New Roman" pitchFamily="18" charset="0"/>
              </a:rPr>
              <a:t>Theme and Central Ideas</a:t>
            </a:r>
          </a:p>
          <a:p>
            <a:pPr marL="114300" indent="0">
              <a:buNone/>
            </a:pPr>
            <a:r>
              <a:rPr lang="en-US" i="1" dirty="0" smtClean="0">
                <a:latin typeface="Times New Roman" pitchFamily="18" charset="0"/>
                <a:cs typeface="Times New Roman" pitchFamily="18" charset="0"/>
              </a:rPr>
              <a:t>What evidence supports varied climate as a possible cause for double-layered craters on Mars?</a:t>
            </a:r>
            <a:endParaRPr lang="en-US" i="1" dirty="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Knowledge and Vocabulary</a:t>
            </a:r>
          </a:p>
          <a:p>
            <a:pPr marL="114300" indent="0">
              <a:buNone/>
            </a:pPr>
            <a:r>
              <a:rPr lang="en-US" i="1" dirty="0" smtClean="0">
                <a:latin typeface="Times New Roman" pitchFamily="18" charset="0"/>
                <a:cs typeface="Times New Roman" pitchFamily="18" charset="0"/>
              </a:rPr>
              <a:t>Impact (verb) means to strike forcefully. An impactor (noun) is something that strikes something else forcefully. What happened on Mars when its surface was struck by an impactor?</a:t>
            </a:r>
            <a:endParaRPr lang="en-US" i="1" dirty="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Syntax and Structure</a:t>
            </a:r>
          </a:p>
          <a:p>
            <a:pPr marL="114300" indent="0">
              <a:buNone/>
            </a:pPr>
            <a:r>
              <a:rPr lang="en-US" i="1" dirty="0" smtClean="0">
                <a:latin typeface="Times New Roman" pitchFamily="18" charset="0"/>
                <a:cs typeface="Times New Roman" pitchFamily="18" charset="0"/>
              </a:rPr>
              <a:t>An appositive is a noun or pronoun which adds extra information to clarify a noun in the sentence. Watching for the commas that surround the  appositive, determine what James W. Head does at the University.</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16589945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fontAlgn="auto" hangingPunct="1">
              <a:spcAft>
                <a:spcPts val="0"/>
              </a:spcAft>
              <a:defRPr/>
            </a:pPr>
            <a:r>
              <a:rPr lang="en-US" sz="3600" dirty="0" smtClean="0"/>
              <a:t>Goals For This Session</a:t>
            </a:r>
          </a:p>
        </p:txBody>
      </p:sp>
      <p:sp>
        <p:nvSpPr>
          <p:cNvPr id="6147" name="Content Placeholder 2"/>
          <p:cNvSpPr>
            <a:spLocks noGrp="1"/>
          </p:cNvSpPr>
          <p:nvPr>
            <p:ph idx="1"/>
          </p:nvPr>
        </p:nvSpPr>
        <p:spPr>
          <a:xfrm>
            <a:off x="381000" y="1981200"/>
            <a:ext cx="8077200" cy="2743200"/>
          </a:xfrm>
        </p:spPr>
        <p:txBody>
          <a:bodyPr rtlCol="0">
            <a:normAutofit/>
          </a:bodyPr>
          <a:lstStyle/>
          <a:p>
            <a:pPr marL="514350" indent="-514350" eaLnBrk="1" fontAlgn="auto" hangingPunct="1">
              <a:spcAft>
                <a:spcPts val="0"/>
              </a:spcAft>
              <a:buClrTx/>
              <a:defRPr/>
            </a:pPr>
            <a:endParaRPr lang="en-US" sz="3200" dirty="0" smtClean="0">
              <a:latin typeface="+mj-lt"/>
            </a:endParaRPr>
          </a:p>
          <a:p>
            <a:pPr marL="457200" indent="-457200" eaLnBrk="1" fontAlgn="auto" hangingPunct="1">
              <a:spcAft>
                <a:spcPts val="0"/>
              </a:spcAft>
              <a:buClrTx/>
              <a:defRPr/>
            </a:pPr>
            <a:r>
              <a:rPr lang="en-US" sz="3200" dirty="0" smtClean="0">
                <a:latin typeface="+mj-lt"/>
              </a:rPr>
              <a:t>Gain a greater cognitive understand the key </a:t>
            </a:r>
            <a:r>
              <a:rPr lang="en-US" sz="3200" b="1" dirty="0" smtClean="0">
                <a:latin typeface="+mj-lt"/>
              </a:rPr>
              <a:t>shifts</a:t>
            </a:r>
            <a:r>
              <a:rPr lang="en-US" sz="3200" dirty="0" smtClean="0">
                <a:latin typeface="+mj-lt"/>
              </a:rPr>
              <a:t> in the Alaska English/Language Arts and their implications to instruction.</a:t>
            </a:r>
          </a:p>
          <a:p>
            <a:pPr marL="0" indent="0" eaLnBrk="1" fontAlgn="auto" hangingPunct="1">
              <a:spcAft>
                <a:spcPts val="0"/>
              </a:spcAft>
              <a:buClrTx/>
              <a:buNone/>
              <a:defRPr/>
            </a:pPr>
            <a:endParaRPr lang="en-US" sz="3200" dirty="0">
              <a:latin typeface="+mj-lt"/>
            </a:endParaRPr>
          </a:p>
          <a:p>
            <a:pPr marL="0" indent="0" eaLnBrk="1" fontAlgn="auto" hangingPunct="1">
              <a:spcAft>
                <a:spcPts val="0"/>
              </a:spcAft>
              <a:buFont typeface="Arial" pitchFamily="34" charset="0"/>
              <a:buNone/>
              <a:defRPr/>
            </a:pPr>
            <a:endParaRPr lang="en-US" sz="3600" dirty="0">
              <a:latin typeface="Gill Sans MT" pitchFamily="34" charset="0"/>
            </a:endParaRPr>
          </a:p>
          <a:p>
            <a:pPr marL="514350" indent="-514350" eaLnBrk="1" fontAlgn="auto" hangingPunct="1">
              <a:spcAft>
                <a:spcPts val="0"/>
              </a:spcAft>
              <a:buFont typeface="Wingdings" pitchFamily="2" charset="2"/>
              <a:buChar char="ü"/>
              <a:defRPr/>
            </a:pPr>
            <a:endParaRPr lang="en-US" sz="3600" dirty="0" smtClean="0">
              <a:latin typeface="Gill Sans MT" pitchFamily="34" charset="0"/>
            </a:endParaRPr>
          </a:p>
          <a:p>
            <a:pPr marL="514350" indent="-514350" eaLnBrk="1" fontAlgn="auto" hangingPunct="1">
              <a:spcAft>
                <a:spcPts val="0"/>
              </a:spcAft>
              <a:buFont typeface="Wingdings" pitchFamily="2" charset="2"/>
              <a:buChar char="ü"/>
              <a:defRPr/>
            </a:pPr>
            <a:endParaRPr lang="en-US" sz="3600" dirty="0" smtClean="0">
              <a:latin typeface="Gill Sans MT" pitchFamily="34" charset="0"/>
            </a:endParaRPr>
          </a:p>
          <a:p>
            <a:pPr marL="514350" indent="-514350" eaLnBrk="1" fontAlgn="auto" hangingPunct="1">
              <a:spcAft>
                <a:spcPts val="0"/>
              </a:spcAft>
              <a:buFont typeface="Arial" pitchFamily="34" charset="0"/>
              <a:buNone/>
              <a:defRPr/>
            </a:pPr>
            <a:endParaRPr lang="en-US" dirty="0" smtClean="0"/>
          </a:p>
        </p:txBody>
      </p:sp>
      <p:sp>
        <p:nvSpPr>
          <p:cNvPr id="2" name="Slide Number Placeholder 1"/>
          <p:cNvSpPr>
            <a:spLocks noGrp="1"/>
          </p:cNvSpPr>
          <p:nvPr>
            <p:ph type="sldNum" sz="quarter" idx="12"/>
          </p:nvPr>
        </p:nvSpPr>
        <p:spPr/>
        <p:txBody>
          <a:bodyPr/>
          <a:lstStyle/>
          <a:p>
            <a:pPr>
              <a:defRPr/>
            </a:pPr>
            <a:fld id="{60F6D00C-25CF-46CB-A903-76E1FAE9880D}" type="slidenum">
              <a:rPr lang="en-US" smtClean="0">
                <a:solidFill>
                  <a:srgbClr val="000000">
                    <a:tint val="75000"/>
                  </a:srgbClr>
                </a:solidFill>
              </a:rPr>
              <a:pPr>
                <a:defRPr/>
              </a:pPr>
              <a:t>37</a:t>
            </a:fld>
            <a:endParaRPr lang="en-US">
              <a:solidFill>
                <a:srgbClr val="000000">
                  <a:tint val="75000"/>
                </a:srgbClr>
              </a:solidFill>
            </a:endParaRPr>
          </a:p>
        </p:txBody>
      </p:sp>
    </p:spTree>
    <p:extLst>
      <p:ext uri="{BB962C8B-B14F-4D97-AF65-F5344CB8AC3E}">
        <p14:creationId xmlns:p14="http://schemas.microsoft.com/office/powerpoint/2010/main" val="650104736"/>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DCE1E-8A6A-4DD0-9C7E-0A30779B2309}" type="slidenum">
              <a:rPr lang="en-US" smtClean="0"/>
              <a:t>38</a:t>
            </a:fld>
            <a:endParaRPr lang="en-US"/>
          </a:p>
        </p:txBody>
      </p:sp>
      <p:sp>
        <p:nvSpPr>
          <p:cNvPr id="5" name="Title 2"/>
          <p:cNvSpPr>
            <a:spLocks noGrp="1"/>
          </p:cNvSpPr>
          <p:nvPr>
            <p:ph type="title"/>
          </p:nvPr>
        </p:nvSpPr>
        <p:spPr/>
        <p:txBody>
          <a:bodyPr/>
          <a:lstStyle/>
          <a:p>
            <a:r>
              <a:rPr lang="en-US" dirty="0" smtClean="0"/>
              <a:t>Closing</a:t>
            </a:r>
            <a:endParaRPr lang="en-US" dirty="0"/>
          </a:p>
        </p:txBody>
      </p:sp>
      <p:pic>
        <p:nvPicPr>
          <p:cNvPr id="2050" name="Picture 2" descr="C:\Users\ksmelin\AppData\Local\Microsoft\Windows\Temporary Internet Files\Content.IE5\8G7HB27D\MP90040074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6897306" cy="4596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4357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563563"/>
          </a:xfrm>
        </p:spPr>
        <p:txBody>
          <a:bodyPr/>
          <a:lstStyle/>
          <a:p>
            <a:pPr>
              <a:defRPr/>
            </a:pPr>
            <a:r>
              <a:rPr lang="en-US" dirty="0" smtClean="0">
                <a:latin typeface="+mn-lt"/>
              </a:rPr>
              <a:t>Contact Me!</a:t>
            </a:r>
            <a:endParaRPr lang="en-US" dirty="0">
              <a:latin typeface="+mn-lt"/>
            </a:endParaRPr>
          </a:p>
        </p:txBody>
      </p:sp>
      <p:sp>
        <p:nvSpPr>
          <p:cNvPr id="103427" name="Content Placeholder 2"/>
          <p:cNvSpPr>
            <a:spLocks noGrp="1"/>
          </p:cNvSpPr>
          <p:nvPr>
            <p:ph idx="1"/>
          </p:nvPr>
        </p:nvSpPr>
        <p:spPr>
          <a:xfrm>
            <a:off x="228600" y="2209800"/>
            <a:ext cx="7848600" cy="1981200"/>
          </a:xfrm>
        </p:spPr>
        <p:txBody>
          <a:bodyPr/>
          <a:lstStyle/>
          <a:p>
            <a:pPr marL="114300" indent="0">
              <a:buFont typeface="Arial" pitchFamily="34" charset="0"/>
              <a:buNone/>
            </a:pPr>
            <a:r>
              <a:rPr lang="en-US" altLang="en-US" sz="2800" dirty="0" smtClean="0"/>
              <a:t>Karen Melin, Administrator of Instructional Support</a:t>
            </a:r>
          </a:p>
          <a:p>
            <a:pPr marL="411163" lvl="1" indent="0">
              <a:buFont typeface="Arial" pitchFamily="34" charset="0"/>
              <a:buNone/>
            </a:pPr>
            <a:r>
              <a:rPr lang="en-US" altLang="en-US" sz="2800" dirty="0" smtClean="0">
                <a:hlinkClick r:id="rId3"/>
              </a:rPr>
              <a:t>karen.melin@alaska.gov</a:t>
            </a:r>
            <a:r>
              <a:rPr lang="en-US" altLang="en-US" sz="2800" dirty="0" smtClean="0"/>
              <a:t>, 907-465-6536</a:t>
            </a:r>
          </a:p>
          <a:p>
            <a:pPr marL="411163" lvl="1" indent="0">
              <a:buFont typeface="Arial" pitchFamily="34" charset="0"/>
              <a:buNone/>
            </a:pPr>
            <a:endParaRPr lang="en-US" altLang="en-US" sz="2800" dirty="0" smtClean="0"/>
          </a:p>
          <a:p>
            <a:pPr marL="114300" indent="0">
              <a:buFont typeface="Arial" pitchFamily="34" charset="0"/>
              <a:buNone/>
            </a:pPr>
            <a:endParaRPr lang="en-US" altLang="en-US" sz="2800" dirty="0" smtClean="0"/>
          </a:p>
        </p:txBody>
      </p:sp>
    </p:spTree>
    <p:extLst>
      <p:ext uri="{BB962C8B-B14F-4D97-AF65-F5344CB8AC3E}">
        <p14:creationId xmlns:p14="http://schemas.microsoft.com/office/powerpoint/2010/main" val="178237468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437773">
            <a:off x="-88078" y="1938773"/>
            <a:ext cx="7620000" cy="1143000"/>
          </a:xfrm>
        </p:spPr>
        <p:txBody>
          <a:bodyPr/>
          <a:lstStyle/>
          <a:p>
            <a:pPr algn="ctr"/>
            <a:r>
              <a:rPr lang="en-US" sz="8800" dirty="0" smtClean="0"/>
              <a:t> Poll</a:t>
            </a:r>
            <a:endParaRPr lang="en-US" sz="8800" dirty="0"/>
          </a:p>
        </p:txBody>
      </p:sp>
      <p:sp>
        <p:nvSpPr>
          <p:cNvPr id="4" name="Slide Number Placeholder 3"/>
          <p:cNvSpPr>
            <a:spLocks noGrp="1"/>
          </p:cNvSpPr>
          <p:nvPr>
            <p:ph type="sldNum" sz="quarter" idx="12"/>
          </p:nvPr>
        </p:nvSpPr>
        <p:spPr/>
        <p:txBody>
          <a:bodyPr/>
          <a:lstStyle/>
          <a:p>
            <a:pPr>
              <a:defRPr/>
            </a:pPr>
            <a:fld id="{5D201409-ABFB-4434-9F90-DFFB12699B57}" type="slidenum">
              <a:rPr lang="en-US" smtClean="0"/>
              <a:pPr>
                <a:defRPr/>
              </a:pPr>
              <a:t>4</a:t>
            </a:fld>
            <a:endParaRPr lang="en-US"/>
          </a:p>
        </p:txBody>
      </p:sp>
      <p:sp>
        <p:nvSpPr>
          <p:cNvPr id="3" name="Rectangle 2"/>
          <p:cNvSpPr/>
          <p:nvPr/>
        </p:nvSpPr>
        <p:spPr>
          <a:xfrm>
            <a:off x="609600" y="5029200"/>
            <a:ext cx="7924800" cy="369332"/>
          </a:xfrm>
          <a:prstGeom prst="rect">
            <a:avLst/>
          </a:prstGeom>
        </p:spPr>
        <p:txBody>
          <a:bodyPr wrap="square">
            <a:spAutoFit/>
          </a:bodyPr>
          <a:lstStyle/>
          <a:p>
            <a:r>
              <a:rPr lang="en-US" dirty="0">
                <a:solidFill>
                  <a:prstClr val="black"/>
                </a:solidFill>
                <a:hlinkClick r:id="rId3"/>
              </a:rPr>
              <a:t>http://www.polleverywhere.com/multiple_choice_polls/MoYC3Bggbi02hem</a:t>
            </a:r>
            <a:r>
              <a:rPr lang="en-US" dirty="0">
                <a:solidFill>
                  <a:prstClr val="black"/>
                </a:solidFill>
              </a:rPr>
              <a:t> </a:t>
            </a:r>
          </a:p>
        </p:txBody>
      </p:sp>
    </p:spTree>
    <p:extLst>
      <p:ext uri="{BB962C8B-B14F-4D97-AF65-F5344CB8AC3E}">
        <p14:creationId xmlns:p14="http://schemas.microsoft.com/office/powerpoint/2010/main" val="766590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Foundational Skills</a:t>
            </a:r>
            <a:endParaRPr lang="en-US" dirty="0"/>
          </a:p>
        </p:txBody>
      </p:sp>
      <p:sp>
        <p:nvSpPr>
          <p:cNvPr id="2" name="Slide Number Placeholder 1"/>
          <p:cNvSpPr>
            <a:spLocks noGrp="1"/>
          </p:cNvSpPr>
          <p:nvPr>
            <p:ph type="sldNum" sz="quarter" idx="4294967295"/>
          </p:nvPr>
        </p:nvSpPr>
        <p:spPr>
          <a:xfrm>
            <a:off x="8486266" y="5638800"/>
            <a:ext cx="685800" cy="365125"/>
          </a:xfrm>
          <a:prstGeom prst="rect">
            <a:avLst/>
          </a:prstGeom>
        </p:spPr>
        <p:txBody>
          <a:bodyPr/>
          <a:lstStyle/>
          <a:p>
            <a:fld id="{4C0DCE1E-8A6A-4DD0-9C7E-0A30779B2309}" type="slidenum">
              <a:rPr lang="en-US" smtClean="0"/>
              <a:pPr/>
              <a:t>5</a:t>
            </a:fld>
            <a:endParaRPr lang="en-US"/>
          </a:p>
        </p:txBody>
      </p:sp>
    </p:spTree>
    <p:extLst>
      <p:ext uri="{BB962C8B-B14F-4D97-AF65-F5344CB8AC3E}">
        <p14:creationId xmlns:p14="http://schemas.microsoft.com/office/powerpoint/2010/main" val="192482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Foundational Skills</a:t>
            </a:r>
            <a:endParaRPr lang="en-US" dirty="0"/>
          </a:p>
        </p:txBody>
      </p:sp>
      <p:sp>
        <p:nvSpPr>
          <p:cNvPr id="3" name="Content Placeholder 2"/>
          <p:cNvSpPr>
            <a:spLocks noGrp="1"/>
          </p:cNvSpPr>
          <p:nvPr>
            <p:ph idx="1"/>
          </p:nvPr>
        </p:nvSpPr>
        <p:spPr/>
        <p:txBody>
          <a:bodyPr/>
          <a:lstStyle/>
          <a:p>
            <a:pPr marL="171450" indent="-171450">
              <a:buSzPct val="100000"/>
              <a:buFont typeface="Arial" pitchFamily="84" charset="0"/>
              <a:buChar char="•"/>
            </a:pPr>
            <a:r>
              <a:rPr lang="en-US" b="1" dirty="0" smtClean="0">
                <a:solidFill>
                  <a:schemeClr val="tx1">
                    <a:lumMod val="65000"/>
                    <a:lumOff val="35000"/>
                  </a:schemeClr>
                </a:solidFill>
                <a:latin typeface="Calibri" pitchFamily="84" charset="0"/>
                <a:ea typeface="Segoe UI" charset="0"/>
                <a:cs typeface="Segoe UI" charset="0"/>
              </a:rPr>
              <a:t>Print Concepts (K – 1)</a:t>
            </a:r>
          </a:p>
          <a:p>
            <a:pPr marL="171450" indent="-171450">
              <a:buSzPct val="100000"/>
            </a:pPr>
            <a:endParaRPr lang="en-US" b="1" dirty="0" smtClean="0">
              <a:solidFill>
                <a:schemeClr val="tx1">
                  <a:lumMod val="65000"/>
                  <a:lumOff val="35000"/>
                </a:schemeClr>
              </a:solidFill>
              <a:latin typeface="Calibri" pitchFamily="84" charset="0"/>
              <a:ea typeface="Segoe UI" charset="0"/>
              <a:cs typeface="Segoe UI" charset="0"/>
            </a:endParaRPr>
          </a:p>
          <a:p>
            <a:pPr marL="171450" indent="-171450">
              <a:buSzPct val="100000"/>
              <a:buFont typeface="Arial" pitchFamily="84" charset="0"/>
              <a:buChar char="•"/>
            </a:pPr>
            <a:r>
              <a:rPr lang="en-US" b="1" dirty="0" smtClean="0">
                <a:solidFill>
                  <a:schemeClr val="tx1">
                    <a:lumMod val="65000"/>
                    <a:lumOff val="35000"/>
                  </a:schemeClr>
                </a:solidFill>
                <a:latin typeface="Calibri" pitchFamily="84" charset="0"/>
                <a:ea typeface="Segoe UI" charset="0"/>
                <a:cs typeface="Segoe UI" charset="0"/>
              </a:rPr>
              <a:t> Phonological Awareness (K – 1)</a:t>
            </a:r>
          </a:p>
          <a:p>
            <a:pPr marL="171450" indent="-171450">
              <a:buSzPct val="100000"/>
            </a:pPr>
            <a:endParaRPr lang="en-US" b="1" dirty="0" smtClean="0">
              <a:solidFill>
                <a:schemeClr val="tx1">
                  <a:lumMod val="65000"/>
                  <a:lumOff val="35000"/>
                </a:schemeClr>
              </a:solidFill>
              <a:latin typeface="Calibri" pitchFamily="84" charset="0"/>
              <a:ea typeface="Segoe UI" charset="0"/>
              <a:cs typeface="Segoe UI" charset="0"/>
            </a:endParaRPr>
          </a:p>
          <a:p>
            <a:pPr marL="171450" indent="-171450">
              <a:buSzPct val="100000"/>
              <a:buFont typeface="Arial" pitchFamily="84" charset="0"/>
              <a:buChar char="•"/>
            </a:pPr>
            <a:r>
              <a:rPr lang="en-US" b="1" dirty="0" smtClean="0">
                <a:solidFill>
                  <a:schemeClr val="tx1">
                    <a:lumMod val="65000"/>
                    <a:lumOff val="35000"/>
                  </a:schemeClr>
                </a:solidFill>
                <a:latin typeface="Calibri" pitchFamily="84" charset="0"/>
                <a:ea typeface="Segoe UI" charset="0"/>
                <a:cs typeface="Segoe UI" charset="0"/>
              </a:rPr>
              <a:t> Phonics and Word Recognition     (K – 5)</a:t>
            </a:r>
          </a:p>
          <a:p>
            <a:pPr marL="171450" indent="-171450">
              <a:buSzPct val="100000"/>
            </a:pPr>
            <a:endParaRPr lang="en-US" b="1" dirty="0" smtClean="0">
              <a:solidFill>
                <a:schemeClr val="tx1">
                  <a:lumMod val="65000"/>
                  <a:lumOff val="35000"/>
                </a:schemeClr>
              </a:solidFill>
              <a:latin typeface="Calibri" pitchFamily="84" charset="0"/>
              <a:ea typeface="Segoe UI" charset="0"/>
              <a:cs typeface="Segoe UI" charset="0"/>
            </a:endParaRPr>
          </a:p>
          <a:p>
            <a:pPr marL="171450" indent="-171450">
              <a:buSzPct val="100000"/>
              <a:buFont typeface="Arial" pitchFamily="84" charset="0"/>
              <a:buChar char="•"/>
            </a:pPr>
            <a:r>
              <a:rPr lang="en-US" b="1" dirty="0" smtClean="0">
                <a:solidFill>
                  <a:schemeClr val="tx1">
                    <a:lumMod val="65000"/>
                    <a:lumOff val="35000"/>
                  </a:schemeClr>
                </a:solidFill>
                <a:latin typeface="Calibri" pitchFamily="84" charset="0"/>
                <a:ea typeface="Segoe UI" charset="0"/>
                <a:cs typeface="Segoe UI" charset="0"/>
              </a:rPr>
              <a:t> Fluency (K – 5)</a:t>
            </a:r>
            <a:endParaRPr lang="en-US" dirty="0" smtClean="0">
              <a:solidFill>
                <a:schemeClr val="tx1">
                  <a:lumMod val="65000"/>
                  <a:lumOff val="35000"/>
                </a:schemeClr>
              </a:solidFill>
              <a:ea typeface="Segoe UI" charset="0"/>
              <a:cs typeface="Segoe UI" charset="0"/>
            </a:endParaRPr>
          </a:p>
          <a:p>
            <a:endParaRPr lang="en-US" dirty="0"/>
          </a:p>
        </p:txBody>
      </p:sp>
      <p:pic>
        <p:nvPicPr>
          <p:cNvPr id="4" name="Picture 2" descr="C:\Users\Lexie\Downloads\MP900049766 (1).JPG"/>
          <p:cNvPicPr>
            <a:picLocks noChangeAspect="1" noChangeArrowheads="1"/>
          </p:cNvPicPr>
          <p:nvPr/>
        </p:nvPicPr>
        <p:blipFill>
          <a:blip r:embed="rId2" cstate="print"/>
          <a:srcRect/>
          <a:stretch>
            <a:fillRect/>
          </a:stretch>
        </p:blipFill>
        <p:spPr bwMode="auto">
          <a:xfrm>
            <a:off x="6629400" y="1331794"/>
            <a:ext cx="1670607" cy="2493446"/>
          </a:xfrm>
          <a:prstGeom prst="rect">
            <a:avLst/>
          </a:prstGeom>
          <a:noFill/>
        </p:spPr>
      </p:pic>
    </p:spTree>
    <p:extLst>
      <p:ext uri="{BB962C8B-B14F-4D97-AF65-F5344CB8AC3E}">
        <p14:creationId xmlns:p14="http://schemas.microsoft.com/office/powerpoint/2010/main" val="775022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4"/>
          <p:cNvSpPr txBox="1">
            <a:spLocks noChangeArrowheads="1"/>
          </p:cNvSpPr>
          <p:nvPr/>
        </p:nvSpPr>
        <p:spPr bwMode="auto">
          <a:xfrm>
            <a:off x="-76200" y="142875"/>
            <a:ext cx="8686800" cy="646113"/>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3600" dirty="0" smtClean="0">
                <a:solidFill>
                  <a:schemeClr val="accent1">
                    <a:lumMod val="50000"/>
                  </a:schemeClr>
                </a:solidFill>
                <a:latin typeface="+mj-lt"/>
              </a:rPr>
              <a:t>General Shifts in Instruction</a:t>
            </a:r>
          </a:p>
        </p:txBody>
      </p:sp>
      <p:sp>
        <p:nvSpPr>
          <p:cNvPr id="3" name="Rectangle 2"/>
          <p:cNvSpPr>
            <a:spLocks noChangeArrowheads="1"/>
          </p:cNvSpPr>
          <p:nvPr/>
        </p:nvSpPr>
        <p:spPr bwMode="auto">
          <a:xfrm>
            <a:off x="457200" y="1435100"/>
            <a:ext cx="7620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Cambria" pitchFamily="18" charset="0"/>
              <a:buAutoNum type="arabicPeriod"/>
            </a:pPr>
            <a:r>
              <a:rPr lang="en-US" sz="2800" b="1" dirty="0">
                <a:solidFill>
                  <a:srgbClr val="000000"/>
                </a:solidFill>
                <a:latin typeface="Cambria" pitchFamily="18" charset="0"/>
              </a:rPr>
              <a:t>Building knowledge </a:t>
            </a:r>
            <a:r>
              <a:rPr lang="en-US" sz="2800" dirty="0">
                <a:solidFill>
                  <a:srgbClr val="000000"/>
                </a:solidFill>
                <a:latin typeface="Cambria" pitchFamily="18" charset="0"/>
              </a:rPr>
              <a:t>through </a:t>
            </a:r>
            <a:r>
              <a:rPr lang="en-US" sz="2800" b="1" dirty="0">
                <a:solidFill>
                  <a:srgbClr val="000000"/>
                </a:solidFill>
                <a:latin typeface="Cambria" pitchFamily="18" charset="0"/>
              </a:rPr>
              <a:t>content-rich nonfiction</a:t>
            </a:r>
            <a:r>
              <a:rPr lang="en-US" sz="2800" dirty="0">
                <a:solidFill>
                  <a:srgbClr val="000000"/>
                </a:solidFill>
                <a:latin typeface="Cambria" pitchFamily="18" charset="0"/>
              </a:rPr>
              <a:t> and </a:t>
            </a:r>
            <a:r>
              <a:rPr lang="en-US" sz="2800" b="1" dirty="0">
                <a:solidFill>
                  <a:srgbClr val="000000"/>
                </a:solidFill>
                <a:latin typeface="Cambria" pitchFamily="18" charset="0"/>
              </a:rPr>
              <a:t>information texts </a:t>
            </a:r>
            <a:r>
              <a:rPr lang="en-US" sz="2800" dirty="0">
                <a:solidFill>
                  <a:srgbClr val="000000"/>
                </a:solidFill>
                <a:latin typeface="Cambria" pitchFamily="18" charset="0"/>
              </a:rPr>
              <a:t>in addition to literature</a:t>
            </a:r>
          </a:p>
        </p:txBody>
      </p:sp>
      <p:sp>
        <p:nvSpPr>
          <p:cNvPr id="4" name="Rectangle 3"/>
          <p:cNvSpPr>
            <a:spLocks noChangeArrowheads="1"/>
          </p:cNvSpPr>
          <p:nvPr/>
        </p:nvSpPr>
        <p:spPr bwMode="auto">
          <a:xfrm>
            <a:off x="457200" y="3236913"/>
            <a:ext cx="7620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solidFill>
                  <a:srgbClr val="000000"/>
                </a:solidFill>
                <a:latin typeface="Cambria" pitchFamily="18" charset="0"/>
              </a:rPr>
              <a:t>2. Reading and writing grounded in </a:t>
            </a:r>
            <a:r>
              <a:rPr lang="en-US" sz="2800" b="1">
                <a:solidFill>
                  <a:srgbClr val="000000"/>
                </a:solidFill>
                <a:latin typeface="Cambria" pitchFamily="18" charset="0"/>
              </a:rPr>
              <a:t>evidence from the text</a:t>
            </a:r>
          </a:p>
        </p:txBody>
      </p:sp>
      <p:sp>
        <p:nvSpPr>
          <p:cNvPr id="5" name="Rectangle 4"/>
          <p:cNvSpPr>
            <a:spLocks noChangeArrowheads="1"/>
          </p:cNvSpPr>
          <p:nvPr/>
        </p:nvSpPr>
        <p:spPr bwMode="auto">
          <a:xfrm>
            <a:off x="457200" y="4532313"/>
            <a:ext cx="7620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solidFill>
                  <a:srgbClr val="000000"/>
                </a:solidFill>
                <a:latin typeface="Cambria" pitchFamily="18" charset="0"/>
              </a:rPr>
              <a:t>3. Regular practice with </a:t>
            </a:r>
            <a:r>
              <a:rPr lang="en-US" sz="2800" b="1">
                <a:solidFill>
                  <a:srgbClr val="000000"/>
                </a:solidFill>
                <a:latin typeface="Cambria" pitchFamily="18" charset="0"/>
              </a:rPr>
              <a:t>complex text </a:t>
            </a:r>
            <a:r>
              <a:rPr lang="en-US" sz="2800">
                <a:solidFill>
                  <a:srgbClr val="000000"/>
                </a:solidFill>
                <a:latin typeface="Cambria" pitchFamily="18" charset="0"/>
              </a:rPr>
              <a:t>and its </a:t>
            </a:r>
            <a:r>
              <a:rPr lang="en-US" sz="2800" b="1">
                <a:solidFill>
                  <a:srgbClr val="000000"/>
                </a:solidFill>
                <a:latin typeface="Cambria" pitchFamily="18" charset="0"/>
              </a:rPr>
              <a:t>academic vocabulary</a:t>
            </a:r>
          </a:p>
        </p:txBody>
      </p:sp>
    </p:spTree>
    <p:extLst>
      <p:ext uri="{BB962C8B-B14F-4D97-AF65-F5344CB8AC3E}">
        <p14:creationId xmlns:p14="http://schemas.microsoft.com/office/powerpoint/2010/main" val="382830559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ppt_x</p:attrName>
                                        </p:attrNameLst>
                                      </p:cBhvr>
                                      <p:tavLst>
                                        <p:tav tm="0">
                                          <p:val>
                                            <p:strVal val="#ppt_x"/>
                                          </p:val>
                                        </p:tav>
                                        <p:tav tm="100000">
                                          <p:val>
                                            <p:strVal val="#ppt_x"/>
                                          </p:val>
                                        </p:tav>
                                      </p:tavLst>
                                    </p:anim>
                                    <p:anim calcmode="lin" valueType="num">
                                      <p:cBhvr>
                                        <p:cTn id="16"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ppt_x</p:attrName>
                                        </p:attrNameLst>
                                      </p:cBhvr>
                                      <p:tavLst>
                                        <p:tav tm="0">
                                          <p:val>
                                            <p:strVal val="#ppt_x"/>
                                          </p:val>
                                        </p:tav>
                                        <p:tav tm="100000">
                                          <p:val>
                                            <p:strVal val="#ppt_x"/>
                                          </p:val>
                                        </p:tav>
                                      </p:tavLst>
                                    </p:anim>
                                    <p:anim calcmode="lin" valueType="num">
                                      <p:cBhvr>
                                        <p:cTn id="23"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7AF17D2-7B9C-4DBF-9D7E-6CC26A2743F5}" type="slidenum">
              <a:rPr lang="en-US" smtClean="0"/>
              <a:pPr>
                <a:defRPr/>
              </a:pPr>
              <a:t>8</a:t>
            </a:fld>
            <a:endParaRPr lang="en-US"/>
          </a:p>
        </p:txBody>
      </p:sp>
      <p:sp>
        <p:nvSpPr>
          <p:cNvPr id="3" name="Shape 152"/>
          <p:cNvSpPr txBox="1">
            <a:spLocks/>
          </p:cNvSpPr>
          <p:nvPr/>
        </p:nvSpPr>
        <p:spPr>
          <a:xfrm>
            <a:off x="152400" y="1676400"/>
            <a:ext cx="7864475" cy="2800726"/>
          </a:xfrm>
          <a:prstGeom prst="rect">
            <a:avLst/>
          </a:prstGeom>
        </p:spPr>
        <p:txBody>
          <a:bodyPr wrap="square" lIns="91425" tIns="45700" rIns="91425" bIns="45700">
            <a:spAutoFit/>
          </a:bodyPr>
          <a:lstStyle>
            <a:lvl1pPr algn="l" rtl="0" eaLnBrk="0" fontAlgn="base" hangingPunct="0">
              <a:spcBef>
                <a:spcPct val="0"/>
              </a:spcBef>
              <a:spcAft>
                <a:spcPct val="0"/>
              </a:spcAft>
              <a:defRPr sz="4600" kern="1200" spc="-1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Cambria" pitchFamily="18" charset="0"/>
              </a:defRPr>
            </a:lvl2pPr>
            <a:lvl3pPr algn="l" rtl="0" eaLnBrk="0" fontAlgn="base" hangingPunct="0">
              <a:spcBef>
                <a:spcPct val="0"/>
              </a:spcBef>
              <a:spcAft>
                <a:spcPct val="0"/>
              </a:spcAft>
              <a:defRPr sz="4600">
                <a:solidFill>
                  <a:schemeClr val="tx1"/>
                </a:solidFill>
                <a:latin typeface="Cambria" pitchFamily="18" charset="0"/>
              </a:defRPr>
            </a:lvl3pPr>
            <a:lvl4pPr algn="l" rtl="0" eaLnBrk="0" fontAlgn="base" hangingPunct="0">
              <a:spcBef>
                <a:spcPct val="0"/>
              </a:spcBef>
              <a:spcAft>
                <a:spcPct val="0"/>
              </a:spcAft>
              <a:defRPr sz="4600">
                <a:solidFill>
                  <a:schemeClr val="tx1"/>
                </a:solidFill>
                <a:latin typeface="Cambria" pitchFamily="18" charset="0"/>
              </a:defRPr>
            </a:lvl4pPr>
            <a:lvl5pPr algn="l" rtl="0" eaLnBrk="0" fontAlgn="base" hangingPunct="0">
              <a:spcBef>
                <a:spcPct val="0"/>
              </a:spcBef>
              <a:spcAft>
                <a:spcPct val="0"/>
              </a:spcAft>
              <a:defRPr sz="4600">
                <a:solidFill>
                  <a:schemeClr val="tx1"/>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fontAlgn="auto" hangingPunct="1">
              <a:spcBef>
                <a:spcPts val="0"/>
              </a:spcBef>
              <a:spcAft>
                <a:spcPts val="0"/>
              </a:spcAft>
              <a:buClr>
                <a:prstClr val="black"/>
              </a:buClr>
              <a:buSzPct val="25000"/>
              <a:buFont typeface="Arial"/>
              <a:buNone/>
              <a:defRPr/>
            </a:pPr>
            <a:r>
              <a:rPr lang="x-none" sz="4400" b="1" smtClean="0">
                <a:solidFill>
                  <a:srgbClr val="4F81BD">
                    <a:lumMod val="50000"/>
                  </a:srgbClr>
                </a:solidFill>
                <a:ea typeface="Arial"/>
                <a:cs typeface="Arial"/>
                <a:sym typeface="Arial"/>
              </a:rPr>
              <a:t>Shift #1: Building </a:t>
            </a:r>
            <a:r>
              <a:rPr lang="en-US" sz="4400" b="1" dirty="0" smtClean="0">
                <a:solidFill>
                  <a:srgbClr val="4F81BD">
                    <a:lumMod val="50000"/>
                  </a:srgbClr>
                </a:solidFill>
                <a:ea typeface="Arial"/>
                <a:cs typeface="Arial"/>
                <a:sym typeface="Arial"/>
              </a:rPr>
              <a:t>K</a:t>
            </a:r>
            <a:r>
              <a:rPr lang="x-none" sz="4400" b="1" smtClean="0">
                <a:solidFill>
                  <a:srgbClr val="4F81BD">
                    <a:lumMod val="50000"/>
                  </a:srgbClr>
                </a:solidFill>
                <a:ea typeface="Arial"/>
                <a:cs typeface="Arial"/>
                <a:sym typeface="Arial"/>
              </a:rPr>
              <a:t>nowledge </a:t>
            </a:r>
            <a:r>
              <a:rPr lang="en-US" sz="4400" b="1" dirty="0" smtClean="0">
                <a:solidFill>
                  <a:srgbClr val="4F81BD">
                    <a:lumMod val="50000"/>
                  </a:srgbClr>
                </a:solidFill>
                <a:ea typeface="Arial"/>
                <a:cs typeface="Arial"/>
                <a:sym typeface="Arial"/>
              </a:rPr>
              <a:t>T</a:t>
            </a:r>
            <a:r>
              <a:rPr lang="x-none" sz="4400" b="1" smtClean="0">
                <a:solidFill>
                  <a:srgbClr val="4F81BD">
                    <a:lumMod val="50000"/>
                  </a:srgbClr>
                </a:solidFill>
                <a:ea typeface="Arial"/>
                <a:cs typeface="Arial"/>
                <a:sym typeface="Arial"/>
              </a:rPr>
              <a:t>hrough </a:t>
            </a:r>
            <a:r>
              <a:rPr lang="en-US" sz="4400" b="1" dirty="0" smtClean="0">
                <a:solidFill>
                  <a:srgbClr val="4F81BD">
                    <a:lumMod val="50000"/>
                  </a:srgbClr>
                </a:solidFill>
                <a:ea typeface="Arial"/>
                <a:cs typeface="Arial"/>
                <a:sym typeface="Arial"/>
              </a:rPr>
              <a:t>C</a:t>
            </a:r>
            <a:r>
              <a:rPr lang="x-none" sz="4400" b="1" smtClean="0">
                <a:solidFill>
                  <a:srgbClr val="4F81BD">
                    <a:lumMod val="50000"/>
                  </a:srgbClr>
                </a:solidFill>
                <a:ea typeface="Arial"/>
                <a:cs typeface="Arial"/>
                <a:sym typeface="Arial"/>
              </a:rPr>
              <a:t>ontent-</a:t>
            </a:r>
            <a:r>
              <a:rPr lang="en-US" sz="4400" b="1" dirty="0" smtClean="0">
                <a:solidFill>
                  <a:srgbClr val="4F81BD">
                    <a:lumMod val="50000"/>
                  </a:srgbClr>
                </a:solidFill>
                <a:ea typeface="Arial"/>
                <a:cs typeface="Arial"/>
                <a:sym typeface="Arial"/>
              </a:rPr>
              <a:t>R</a:t>
            </a:r>
            <a:r>
              <a:rPr lang="x-none" sz="4400" b="1" smtClean="0">
                <a:solidFill>
                  <a:srgbClr val="4F81BD">
                    <a:lumMod val="50000"/>
                  </a:srgbClr>
                </a:solidFill>
                <a:ea typeface="Arial"/>
                <a:cs typeface="Arial"/>
                <a:sym typeface="Arial"/>
              </a:rPr>
              <a:t>ich </a:t>
            </a:r>
            <a:r>
              <a:rPr lang="en-US" sz="4400" b="1" dirty="0" smtClean="0">
                <a:solidFill>
                  <a:srgbClr val="4F81BD">
                    <a:lumMod val="50000"/>
                  </a:srgbClr>
                </a:solidFill>
                <a:ea typeface="Arial"/>
                <a:cs typeface="Arial"/>
                <a:sym typeface="Arial"/>
              </a:rPr>
              <a:t>N</a:t>
            </a:r>
            <a:r>
              <a:rPr lang="x-none" sz="4400" b="1" smtClean="0">
                <a:solidFill>
                  <a:srgbClr val="4F81BD">
                    <a:lumMod val="50000"/>
                  </a:srgbClr>
                </a:solidFill>
                <a:ea typeface="Arial"/>
                <a:cs typeface="Arial"/>
                <a:sym typeface="Arial"/>
              </a:rPr>
              <a:t>onfiction</a:t>
            </a:r>
            <a:r>
              <a:rPr lang="en-US" sz="4400" b="1" dirty="0" smtClean="0">
                <a:solidFill>
                  <a:srgbClr val="4F81BD">
                    <a:lumMod val="50000"/>
                  </a:srgbClr>
                </a:solidFill>
                <a:ea typeface="Arial"/>
                <a:cs typeface="Arial"/>
                <a:sym typeface="Arial"/>
              </a:rPr>
              <a:t> and Informational Text</a:t>
            </a:r>
            <a:endParaRPr lang="x-none" sz="4400" b="1">
              <a:solidFill>
                <a:srgbClr val="4F81BD">
                  <a:lumMod val="50000"/>
                </a:srgbClr>
              </a:solidFill>
              <a:ea typeface="Arial"/>
              <a:cs typeface="Arial"/>
              <a:sym typeface="Arial"/>
            </a:endParaRPr>
          </a:p>
        </p:txBody>
      </p:sp>
    </p:spTree>
    <p:extLst>
      <p:ext uri="{BB962C8B-B14F-4D97-AF65-F5344CB8AC3E}">
        <p14:creationId xmlns:p14="http://schemas.microsoft.com/office/powerpoint/2010/main" val="602995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hape 166"/>
          <p:cNvSpPr>
            <a:spLocks noGrp="1"/>
          </p:cNvSpPr>
          <p:nvPr>
            <p:ph type="title"/>
          </p:nvPr>
        </p:nvSpPr>
        <p:spPr>
          <a:xfrm>
            <a:off x="152400" y="-33843"/>
            <a:ext cx="8167688" cy="1323399"/>
          </a:xfrm>
        </p:spPr>
        <p:txBody>
          <a:bodyPr wrap="square" lIns="91425" tIns="45700" rIns="91425" bIns="45700">
            <a:spAutoFit/>
          </a:bodyPr>
          <a:lstStyle/>
          <a:p>
            <a:pPr eaLnBrk="1" hangingPunct="1">
              <a:buClr>
                <a:srgbClr val="000000"/>
              </a:buClr>
              <a:buSzPct val="25000"/>
              <a:defRPr/>
            </a:pPr>
            <a:r>
              <a:rPr lang="en-US" sz="4000" dirty="0" smtClean="0">
                <a:sym typeface="Arial" pitchFamily="34" charset="0"/>
              </a:rPr>
              <a:t>What is Informational or</a:t>
            </a:r>
            <a:br>
              <a:rPr lang="en-US" sz="4000" dirty="0" smtClean="0">
                <a:sym typeface="Arial" pitchFamily="34" charset="0"/>
              </a:rPr>
            </a:br>
            <a:r>
              <a:rPr lang="en-US" sz="4000" dirty="0" smtClean="0"/>
              <a:t>Content-Rich Nonfiction </a:t>
            </a:r>
            <a:r>
              <a:rPr lang="en-US" sz="4000" dirty="0">
                <a:sym typeface="Arial" pitchFamily="34" charset="0"/>
              </a:rPr>
              <a:t>Text</a:t>
            </a:r>
            <a:r>
              <a:rPr lang="en-US" sz="4000" dirty="0" smtClean="0"/>
              <a:t> </a:t>
            </a:r>
            <a:r>
              <a:rPr lang="en-US" sz="4000" dirty="0">
                <a:sym typeface="Arial" pitchFamily="34" charset="0"/>
              </a:rPr>
              <a:t>in ELA </a:t>
            </a:r>
            <a:r>
              <a:rPr lang="en-US" sz="4000" dirty="0" smtClean="0">
                <a:sym typeface="Arial" pitchFamily="34" charset="0"/>
              </a:rPr>
              <a:t>?</a:t>
            </a:r>
          </a:p>
        </p:txBody>
      </p:sp>
      <p:sp>
        <p:nvSpPr>
          <p:cNvPr id="31747" name="Shape 167"/>
          <p:cNvSpPr>
            <a:spLocks noGrp="1"/>
          </p:cNvSpPr>
          <p:nvPr>
            <p:ph idx="1"/>
          </p:nvPr>
        </p:nvSpPr>
        <p:spPr>
          <a:xfrm>
            <a:off x="228600" y="1600200"/>
            <a:ext cx="8137525" cy="4672013"/>
          </a:xfrm>
        </p:spPr>
        <p:txBody>
          <a:bodyPr lIns="91425" tIns="45700" rIns="91425" bIns="45700">
            <a:spAutoFit/>
          </a:bodyPr>
          <a:lstStyle/>
          <a:p>
            <a:pPr>
              <a:buClr>
                <a:srgbClr val="773F04"/>
              </a:buClr>
              <a:buSzPct val="105555"/>
              <a:defRPr/>
            </a:pPr>
            <a:r>
              <a:rPr lang="x-none" sz="2400" smtClean="0">
                <a:latin typeface="+mj-lt"/>
                <a:sym typeface="Arial"/>
              </a:rPr>
              <a:t>Literary nonfiction. For purposes of </a:t>
            </a:r>
            <a:r>
              <a:rPr lang="en-US" sz="2400" dirty="0" smtClean="0">
                <a:latin typeface="+mj-lt"/>
                <a:sym typeface="Arial"/>
              </a:rPr>
              <a:t>Alaska ELA Standards</a:t>
            </a:r>
            <a:r>
              <a:rPr lang="x-none" sz="2400" smtClean="0">
                <a:latin typeface="+mj-lt"/>
                <a:sym typeface="Arial"/>
              </a:rPr>
              <a:t>, </a:t>
            </a:r>
          </a:p>
          <a:p>
            <a:pPr lvl="1">
              <a:buClr>
                <a:srgbClr val="773F04"/>
              </a:buClr>
              <a:buSzPct val="108974"/>
              <a:defRPr/>
            </a:pPr>
            <a:r>
              <a:rPr lang="x-none" sz="2400" smtClean="0">
                <a:latin typeface="+mj-lt"/>
                <a:sym typeface="Arial"/>
              </a:rPr>
              <a:t>Biographies, memoirs, speeches, opinion pieces</a:t>
            </a:r>
          </a:p>
          <a:p>
            <a:pPr lvl="1">
              <a:buClr>
                <a:srgbClr val="773F04"/>
              </a:buClr>
              <a:buSzPct val="108974"/>
              <a:defRPr/>
            </a:pPr>
            <a:r>
              <a:rPr lang="x-none" sz="2400" smtClean="0">
                <a:latin typeface="+mj-lt"/>
                <a:sym typeface="Arial"/>
              </a:rPr>
              <a:t>Essays about art, literature, journalism, etc.</a:t>
            </a:r>
          </a:p>
          <a:p>
            <a:pPr lvl="1">
              <a:buClr>
                <a:srgbClr val="773F04"/>
              </a:buClr>
              <a:buSzPct val="108974"/>
              <a:defRPr/>
            </a:pPr>
            <a:r>
              <a:rPr lang="x-none" sz="2400" smtClean="0">
                <a:latin typeface="+mj-lt"/>
                <a:sym typeface="Arial"/>
              </a:rPr>
              <a:t>Historical , scientific, technical, or economic accounts written for a broad audience</a:t>
            </a:r>
            <a:endParaRPr lang="en-US" sz="2400" dirty="0" smtClean="0">
              <a:latin typeface="+mj-lt"/>
              <a:sym typeface="Arial"/>
            </a:endParaRPr>
          </a:p>
          <a:p>
            <a:pPr lvl="1">
              <a:buClr>
                <a:srgbClr val="773F04"/>
              </a:buClr>
              <a:buSzPct val="108974"/>
              <a:defRPr/>
            </a:pPr>
            <a:endParaRPr lang="x-none" sz="2400" smtClean="0">
              <a:latin typeface="+mj-lt"/>
              <a:sym typeface="Arial"/>
            </a:endParaRPr>
          </a:p>
          <a:p>
            <a:pPr>
              <a:buClr>
                <a:srgbClr val="773F04"/>
              </a:buClr>
              <a:buSzPct val="105555"/>
              <a:defRPr/>
            </a:pPr>
            <a:r>
              <a:rPr lang="x-none" sz="2400" smtClean="0">
                <a:latin typeface="+mj-lt"/>
                <a:sym typeface="Arial"/>
              </a:rPr>
              <a:t>Emphasis is on text structure </a:t>
            </a:r>
            <a:r>
              <a:rPr lang="x-none" sz="2400" u="sng" smtClean="0">
                <a:latin typeface="+mj-lt"/>
                <a:sym typeface="Arial"/>
              </a:rPr>
              <a:t>other</a:t>
            </a:r>
            <a:r>
              <a:rPr lang="x-none" sz="2400" smtClean="0">
                <a:latin typeface="+mj-lt"/>
                <a:sym typeface="Arial"/>
              </a:rPr>
              <a:t> than narrative</a:t>
            </a:r>
            <a:endParaRPr lang="en-US" sz="2400" dirty="0" smtClean="0">
              <a:latin typeface="+mj-lt"/>
              <a:sym typeface="Arial"/>
            </a:endParaRPr>
          </a:p>
          <a:p>
            <a:pPr>
              <a:buClr>
                <a:srgbClr val="773F04"/>
              </a:buClr>
              <a:buSzPct val="105555"/>
              <a:defRPr/>
            </a:pPr>
            <a:endParaRPr lang="en-US" sz="2400" dirty="0" smtClean="0">
              <a:latin typeface="+mj-lt"/>
              <a:sym typeface="Arial"/>
            </a:endParaRPr>
          </a:p>
          <a:p>
            <a:pPr>
              <a:buClr>
                <a:srgbClr val="773F04"/>
              </a:buClr>
              <a:buSzPct val="105555"/>
              <a:defRPr/>
            </a:pPr>
            <a:r>
              <a:rPr lang="en-US" sz="2400" dirty="0" smtClean="0">
                <a:latin typeface="+mj-lt"/>
                <a:sym typeface="Arial"/>
              </a:rPr>
              <a:t>Historical text (Gettysburg Address, Letters from the Birmingham Jail, or The Preamble and First Amendment of the United States Constitution)</a:t>
            </a:r>
            <a:endParaRPr lang="x-none" sz="2400" smtClean="0">
              <a:latin typeface="+mj-lt"/>
              <a:sym typeface="Arial"/>
            </a:endParaRPr>
          </a:p>
        </p:txBody>
      </p:sp>
      <p:sp>
        <p:nvSpPr>
          <p:cNvPr id="2" name="Slide Number Placeholder 1"/>
          <p:cNvSpPr>
            <a:spLocks noGrp="1"/>
          </p:cNvSpPr>
          <p:nvPr>
            <p:ph type="sldNum" sz="quarter" idx="12"/>
          </p:nvPr>
        </p:nvSpPr>
        <p:spPr/>
        <p:txBody>
          <a:bodyPr/>
          <a:lstStyle/>
          <a:p>
            <a:pPr>
              <a:defRPr/>
            </a:pPr>
            <a:fld id="{9E8890B4-0BA4-480D-8506-CAA646547257}" type="slidenum">
              <a:rPr lang="en-US" smtClean="0"/>
              <a:pPr>
                <a:defRPr/>
              </a:pPr>
              <a:t>9</a:t>
            </a:fld>
            <a:endParaRPr lang="en-US"/>
          </a:p>
        </p:txBody>
      </p:sp>
    </p:spTree>
    <p:extLst>
      <p:ext uri="{BB962C8B-B14F-4D97-AF65-F5344CB8AC3E}">
        <p14:creationId xmlns:p14="http://schemas.microsoft.com/office/powerpoint/2010/main" val="2713390647"/>
      </p:ext>
    </p:extLst>
  </p:cSld>
  <p:clrMapOvr>
    <a:masterClrMapping/>
  </p:clrMapOvr>
  <p:transition spd="slow">
    <p:cut/>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Assessments">
      <a:dk1>
        <a:srgbClr val="000000"/>
      </a:dk1>
      <a:lt1>
        <a:srgbClr val="FFFFFF"/>
      </a:lt1>
      <a:dk2>
        <a:srgbClr val="000000"/>
      </a:dk2>
      <a:lt2>
        <a:srgbClr val="FFFFFF"/>
      </a:lt2>
      <a:accent1>
        <a:srgbClr val="B3A2C7"/>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Assessments">
      <a:dk1>
        <a:srgbClr val="000000"/>
      </a:dk1>
      <a:lt1>
        <a:srgbClr val="FFFFFF"/>
      </a:lt1>
      <a:dk2>
        <a:srgbClr val="000000"/>
      </a:dk2>
      <a:lt2>
        <a:srgbClr val="FFFFFF"/>
      </a:lt2>
      <a:accent1>
        <a:srgbClr val="B3A2C7"/>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Office Theme">
  <a:themeElements>
    <a:clrScheme name="Assessments">
      <a:dk1>
        <a:srgbClr val="000000"/>
      </a:dk1>
      <a:lt1>
        <a:srgbClr val="FFFFFF"/>
      </a:lt1>
      <a:dk2>
        <a:srgbClr val="000000"/>
      </a:dk2>
      <a:lt2>
        <a:srgbClr val="FFFFFF"/>
      </a:lt2>
      <a:accent1>
        <a:srgbClr val="B3A2C7"/>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3_Office Theme">
  <a:themeElements>
    <a:clrScheme name="Assessments">
      <a:dk1>
        <a:srgbClr val="000000"/>
      </a:dk1>
      <a:lt1>
        <a:srgbClr val="FFFFFF"/>
      </a:lt1>
      <a:dk2>
        <a:srgbClr val="000000"/>
      </a:dk2>
      <a:lt2>
        <a:srgbClr val="FFFFFF"/>
      </a:lt2>
      <a:accent1>
        <a:srgbClr val="B3A2C7"/>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Assessments">
      <a:dk1>
        <a:srgbClr val="000000"/>
      </a:dk1>
      <a:lt1>
        <a:srgbClr val="FFFFFF"/>
      </a:lt1>
      <a:dk2>
        <a:srgbClr val="000000"/>
      </a:dk2>
      <a:lt2>
        <a:srgbClr val="FFFFFF"/>
      </a:lt2>
      <a:accent1>
        <a:srgbClr val="B3A2C7"/>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3201</Words>
  <Application>Microsoft Office PowerPoint</Application>
  <PresentationFormat>On-screen Show (4:3)</PresentationFormat>
  <Paragraphs>357</Paragraphs>
  <Slides>39</Slides>
  <Notes>20</Notes>
  <HiddenSlides>0</HiddenSlides>
  <MMClips>0</MMClips>
  <ScaleCrop>false</ScaleCrop>
  <HeadingPairs>
    <vt:vector size="4" baseType="variant">
      <vt:variant>
        <vt:lpstr>Theme</vt:lpstr>
      </vt:variant>
      <vt:variant>
        <vt:i4>7</vt:i4>
      </vt:variant>
      <vt:variant>
        <vt:lpstr>Slide Titles</vt:lpstr>
      </vt:variant>
      <vt:variant>
        <vt:i4>39</vt:i4>
      </vt:variant>
    </vt:vector>
  </HeadingPairs>
  <TitlesOfParts>
    <vt:vector size="46" baseType="lpstr">
      <vt:lpstr>1_Office Theme</vt:lpstr>
      <vt:lpstr>2_Office Theme</vt:lpstr>
      <vt:lpstr>5_Adjacency</vt:lpstr>
      <vt:lpstr>Office Theme</vt:lpstr>
      <vt:lpstr>6_Adjacency</vt:lpstr>
      <vt:lpstr>3_Office Theme</vt:lpstr>
      <vt:lpstr>4_Office Theme</vt:lpstr>
      <vt:lpstr>2013 Providers Conference Alaska English/Language Arts   </vt:lpstr>
      <vt:lpstr>PowerPoint Presentation</vt:lpstr>
      <vt:lpstr>Goals For This Session</vt:lpstr>
      <vt:lpstr> Poll</vt:lpstr>
      <vt:lpstr>Foundational Skills</vt:lpstr>
      <vt:lpstr>Foundational Skills</vt:lpstr>
      <vt:lpstr>PowerPoint Presentation</vt:lpstr>
      <vt:lpstr>PowerPoint Presentation</vt:lpstr>
      <vt:lpstr>What is Informational or Content-Rich Nonfiction Text in ELA ?</vt:lpstr>
      <vt:lpstr>PowerPoint Presentation</vt:lpstr>
      <vt:lpstr> What does that mean?</vt:lpstr>
      <vt:lpstr>Shift #3:  Regular Practice With Complex Text and Its Academic Vocabulary</vt:lpstr>
      <vt:lpstr>What does that mean?</vt:lpstr>
      <vt:lpstr>Complex Text Scaffolding…</vt:lpstr>
      <vt:lpstr>Academic Vocabulary?</vt:lpstr>
      <vt:lpstr>Look at high yield instructional strategies for shifting to the new standards </vt:lpstr>
      <vt:lpstr>Explicit Instruction on text structures</vt:lpstr>
      <vt:lpstr>Close Reading  </vt:lpstr>
      <vt:lpstr>VOCABULARY</vt:lpstr>
      <vt:lpstr>Vocabulary</vt:lpstr>
      <vt:lpstr>Activity: Vocabulary</vt:lpstr>
      <vt:lpstr>VOCABULARY</vt:lpstr>
      <vt:lpstr>Video</vt:lpstr>
      <vt:lpstr>PowerPoint Presentation</vt:lpstr>
      <vt:lpstr>Progression of  Text Dependent Questions</vt:lpstr>
      <vt:lpstr>Text Dependent Questions</vt:lpstr>
      <vt:lpstr>Creating Text Dependent Questions</vt:lpstr>
      <vt:lpstr>PowerPoint Presentation</vt:lpstr>
      <vt:lpstr>PowerPoint Presentation</vt:lpstr>
      <vt:lpstr>PowerPoint Presentation</vt:lpstr>
      <vt:lpstr>PowerPoint Presentation</vt:lpstr>
      <vt:lpstr>PowerPoint Presentation</vt:lpstr>
      <vt:lpstr>PowerPoint Presentation</vt:lpstr>
      <vt:lpstr>Your turn </vt:lpstr>
      <vt:lpstr>PowerPoint Presentation</vt:lpstr>
      <vt:lpstr>Text Dependent Questions</vt:lpstr>
      <vt:lpstr>Goals For This Session</vt:lpstr>
      <vt:lpstr>Closing</vt:lpstr>
      <vt:lpstr>Contact 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Melin, Karen S (EED)</dc:creator>
  <cp:lastModifiedBy>Bjorn Wolter</cp:lastModifiedBy>
  <cp:revision>41</cp:revision>
  <dcterms:created xsi:type="dcterms:W3CDTF">2013-08-23T18:36:18Z</dcterms:created>
  <dcterms:modified xsi:type="dcterms:W3CDTF">2013-08-29T22:33:44Z</dcterms:modified>
</cp:coreProperties>
</file>