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81" r:id="rId7"/>
    <p:sldId id="272" r:id="rId8"/>
    <p:sldId id="275" r:id="rId9"/>
    <p:sldId id="279" r:id="rId10"/>
    <p:sldId id="262" r:id="rId11"/>
    <p:sldId id="274" r:id="rId12"/>
    <p:sldId id="264" r:id="rId13"/>
    <p:sldId id="266" r:id="rId14"/>
    <p:sldId id="276" r:id="rId15"/>
    <p:sldId id="277" r:id="rId16"/>
    <p:sldId id="267" r:id="rId17"/>
    <p:sldId id="269" r:id="rId18"/>
    <p:sldId id="271" r:id="rId19"/>
    <p:sldId id="273" r:id="rId20"/>
    <p:sldId id="280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249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55E1A0-6DC2-4DD8-8E17-5F8237007923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F3DCDB-50A0-45D3-A01D-C26593BBD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49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4F99C5-6553-4402-976F-29473889EFC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044F44-F23A-40DD-B92D-8C90116F6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37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44F44-F23A-40DD-B92D-8C90116F6E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32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44F44-F23A-40DD-B92D-8C90116F6E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83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44F44-F23A-40DD-B92D-8C90116F6E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10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44F44-F23A-40DD-B92D-8C90116F6E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63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44F44-F23A-40DD-B92D-8C90116F6E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43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44F44-F23A-40DD-B92D-8C90116F6E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14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April 2015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Department of Education &amp; Early Development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3AD1EA7-38A6-4953-ADE3-3909A6A01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82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&amp; Early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1EA7-38A6-4953-ADE3-3909A6A0146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770" y="6180138"/>
            <a:ext cx="626114" cy="58578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42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&amp; Early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1EA7-38A6-4953-ADE3-3909A6A0146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770" y="6180138"/>
            <a:ext cx="626114" cy="58578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940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&amp; Early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1EA7-38A6-4953-ADE3-3909A6A0146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770" y="6180138"/>
            <a:ext cx="626114" cy="58578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333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&amp; Early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1EA7-38A6-4953-ADE3-3909A6A014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770" y="6180138"/>
            <a:ext cx="626114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20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&amp; Early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1EA7-38A6-4953-ADE3-3909A6A0146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770" y="6180138"/>
            <a:ext cx="626114" cy="58578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244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&amp; Early Development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1EA7-38A6-4953-ADE3-3909A6A01460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770" y="6180138"/>
            <a:ext cx="626114" cy="585788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534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&amp; Early Development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1EA7-38A6-4953-ADE3-3909A6A0146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770" y="6180138"/>
            <a:ext cx="626114" cy="58578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080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&amp; Early Development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1EA7-38A6-4953-ADE3-3909A6A0146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770" y="6180138"/>
            <a:ext cx="626114" cy="585788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479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&amp; Early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1EA7-38A6-4953-ADE3-3909A6A0146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770" y="6180138"/>
            <a:ext cx="626114" cy="58578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677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&amp; Early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1EA7-38A6-4953-ADE3-3909A6A01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1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Department of Education &amp; Early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3AD1EA7-38A6-4953-ADE3-3909A6A014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770" y="6180138"/>
            <a:ext cx="626114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8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7" r:id="rId1"/>
    <p:sldLayoutId id="2147484188" r:id="rId2"/>
    <p:sldLayoutId id="2147484189" r:id="rId3"/>
    <p:sldLayoutId id="2147484190" r:id="rId4"/>
    <p:sldLayoutId id="2147484191" r:id="rId5"/>
    <p:sldLayoutId id="2147484192" r:id="rId6"/>
    <p:sldLayoutId id="2147484193" r:id="rId7"/>
    <p:sldLayoutId id="2147484194" r:id="rId8"/>
    <p:sldLayoutId id="2147484195" r:id="rId9"/>
    <p:sldLayoutId id="2147484196" r:id="rId10"/>
    <p:sldLayoutId id="214748419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Cecilia.miller@Alaska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Title II-A 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Improving Teacher and Principal Quality</a:t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ESEA Application Workshop</a:t>
            </a:r>
          </a:p>
          <a:p>
            <a:r>
              <a:rPr lang="en-US" dirty="0"/>
              <a:t>April 21-22, 2015</a:t>
            </a:r>
          </a:p>
          <a:p>
            <a:endParaRPr lang="en-US" dirty="0"/>
          </a:p>
        </p:txBody>
      </p:sp>
      <p:pic>
        <p:nvPicPr>
          <p:cNvPr id="4" name="Picture 3" descr="&quot;&quo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63" y="5648759"/>
            <a:ext cx="1088212" cy="100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4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Required Trainings (Section B)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43854" y="2053431"/>
            <a:ext cx="6446520" cy="43513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Whether funded through Title II-A or other funds. . . </a:t>
            </a:r>
          </a:p>
          <a:p>
            <a:r>
              <a:rPr lang="en-US" dirty="0" smtClean="0"/>
              <a:t>Address the needs of students with different learning styles, particularly students with disabilities, gifted and talented and English Language Learners.</a:t>
            </a:r>
          </a:p>
          <a:p>
            <a:r>
              <a:rPr lang="en-US" dirty="0" smtClean="0"/>
              <a:t>Improve student behavior in the classroom and interventions to help students with different learning styles.</a:t>
            </a:r>
          </a:p>
          <a:p>
            <a:r>
              <a:rPr lang="en-US" dirty="0" smtClean="0"/>
              <a:t>Training to enable teachers to involve parents in their child’s education.</a:t>
            </a:r>
          </a:p>
          <a:p>
            <a:r>
              <a:rPr lang="en-US" dirty="0" smtClean="0"/>
              <a:t>Training to enable teachers to understand and use data and assessments . . 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040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Required Trainings (Section B</a:t>
            </a:r>
            <a:r>
              <a:rPr lang="en-US" sz="3600" dirty="0" smtClean="0"/>
              <a:t>) 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433" y="1843723"/>
            <a:ext cx="8229600" cy="4525963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Share with a person from </a:t>
            </a:r>
            <a:br>
              <a:rPr lang="en-US" sz="2400" dirty="0" smtClean="0"/>
            </a:br>
            <a:r>
              <a:rPr lang="en-US" sz="2400" dirty="0" smtClean="0"/>
              <a:t>another district (turn to the </a:t>
            </a:r>
            <a:br>
              <a:rPr lang="en-US" sz="2400" dirty="0" smtClean="0"/>
            </a:br>
            <a:r>
              <a:rPr lang="en-US" sz="2400" dirty="0" smtClean="0"/>
              <a:t>table behind or in front of you) 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An example of your district’s training provided 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To enable teachers to . . .</a:t>
            </a:r>
          </a:p>
          <a:p>
            <a:pPr lvl="1"/>
            <a:r>
              <a:rPr lang="en-US" sz="2400" dirty="0" smtClean="0"/>
              <a:t>Involve parents in their child’s education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Department of Education &amp; Early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11</a:t>
            </a:fld>
            <a:endParaRPr kumimoji="0" lang="en-US" dirty="0"/>
          </a:p>
        </p:txBody>
      </p:sp>
      <p:pic>
        <p:nvPicPr>
          <p:cNvPr id="7" name="Picture 2" descr="&quot;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971" y="2540468"/>
            <a:ext cx="1508781" cy="118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16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Describe how the district is providing support such as professional development or recruitment and retention efforts </a:t>
            </a:r>
            <a:r>
              <a:rPr lang="en-US" dirty="0" smtClean="0">
                <a:solidFill>
                  <a:srgbClr val="FF0000"/>
                </a:solidFill>
              </a:rPr>
              <a:t>through any funding sources </a:t>
            </a:r>
            <a:r>
              <a:rPr lang="en-US" dirty="0" smtClean="0"/>
              <a:t>in</a:t>
            </a:r>
          </a:p>
          <a:p>
            <a:r>
              <a:rPr lang="en-US" dirty="0" smtClean="0"/>
              <a:t>Schools that have the lowest proportion of highly qualified teachers.</a:t>
            </a:r>
          </a:p>
          <a:p>
            <a:endParaRPr lang="en-US" dirty="0" smtClean="0"/>
          </a:p>
          <a:p>
            <a:r>
              <a:rPr lang="en-US" dirty="0" smtClean="0"/>
              <a:t>Schools that have the largest average class size.</a:t>
            </a:r>
          </a:p>
          <a:p>
            <a:endParaRPr lang="en-US" dirty="0"/>
          </a:p>
          <a:p>
            <a:r>
              <a:rPr lang="en-US" dirty="0" smtClean="0"/>
              <a:t>The lowest performing schools in the district.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Supporting Schools (Section C)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9725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Allowable activities remain the same and will be reviewed at the II-A Roundtable</a:t>
            </a:r>
          </a:p>
          <a:p>
            <a:endParaRPr lang="en-US" sz="2400" dirty="0"/>
          </a:p>
          <a:p>
            <a:r>
              <a:rPr lang="en-US" sz="2400" dirty="0" smtClean="0"/>
              <a:t>Activities should meet the definition of High Quality Professional Development</a:t>
            </a:r>
          </a:p>
          <a:p>
            <a:endParaRPr lang="en-US" sz="2400" dirty="0" smtClean="0"/>
          </a:p>
          <a:p>
            <a:r>
              <a:rPr lang="en-US" sz="2400" dirty="0" smtClean="0"/>
              <a:t>Can you complete the definition of High Quality Professional Development?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Allowable Activities (Section D)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214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Professional development includes, but is not limited to, activities that: </a:t>
            </a:r>
          </a:p>
          <a:p>
            <a:pPr lvl="1"/>
            <a:r>
              <a:rPr lang="en-US" dirty="0" smtClean="0"/>
              <a:t>Improve and increase teachers’ knowledge of academic subjects and enable teachers to become ________ __________;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an integral part of broad </a:t>
            </a:r>
            <a:r>
              <a:rPr lang="en-US" dirty="0" err="1"/>
              <a:t>schoolwide</a:t>
            </a:r>
            <a:r>
              <a:rPr lang="en-US" dirty="0"/>
              <a:t> and districtwide educational </a:t>
            </a:r>
            <a:r>
              <a:rPr lang="en-US" dirty="0" smtClean="0"/>
              <a:t>_______________ </a:t>
            </a:r>
            <a:r>
              <a:rPr lang="en-US" dirty="0"/>
              <a:t>plans;</a:t>
            </a:r>
          </a:p>
          <a:p>
            <a:pPr lvl="1"/>
            <a:r>
              <a:rPr lang="en-US" dirty="0" smtClean="0"/>
              <a:t>Give </a:t>
            </a:r>
            <a:r>
              <a:rPr lang="en-US" dirty="0"/>
              <a:t>teachers and principals the knowledge and skills to help students meet challenging State </a:t>
            </a:r>
            <a:r>
              <a:rPr lang="en-US" dirty="0" smtClean="0"/>
              <a:t>______________ </a:t>
            </a:r>
            <a:r>
              <a:rPr lang="en-US" dirty="0"/>
              <a:t>standards;</a:t>
            </a:r>
          </a:p>
          <a:p>
            <a:pPr lvl="1"/>
            <a:r>
              <a:rPr lang="en-US" dirty="0" smtClean="0"/>
              <a:t>Improve </a:t>
            </a:r>
            <a:r>
              <a:rPr lang="en-US" dirty="0"/>
              <a:t>classroom </a:t>
            </a:r>
            <a:r>
              <a:rPr lang="en-US" dirty="0" smtClean="0"/>
              <a:t>_______________ </a:t>
            </a:r>
            <a:r>
              <a:rPr lang="en-US" dirty="0"/>
              <a:t>skills;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sustained, intensive, and classroom-focused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b="1" dirty="0"/>
              <a:t>not </a:t>
            </a:r>
            <a:r>
              <a:rPr lang="en-US" dirty="0" smtClean="0"/>
              <a:t>_________ </a:t>
            </a:r>
            <a:r>
              <a:rPr lang="en-US" dirty="0"/>
              <a:t>or </a:t>
            </a:r>
            <a:r>
              <a:rPr lang="en-US" dirty="0" smtClean="0"/>
              <a:t>_________ </a:t>
            </a:r>
            <a:r>
              <a:rPr lang="en-US" dirty="0"/>
              <a:t>workshops;</a:t>
            </a:r>
          </a:p>
          <a:p>
            <a:pPr lvl="1"/>
            <a:r>
              <a:rPr lang="en-US" dirty="0" smtClean="0"/>
              <a:t>Advance </a:t>
            </a:r>
            <a:r>
              <a:rPr lang="en-US" dirty="0"/>
              <a:t>teacher understanding of effective instruction strategies that are based on </a:t>
            </a:r>
            <a:r>
              <a:rPr lang="en-US" dirty="0" smtClean="0"/>
              <a:t>___________ ________ __________; </a:t>
            </a:r>
            <a:r>
              <a:rPr lang="en-US" dirty="0"/>
              <a:t>and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developed with extensive </a:t>
            </a:r>
            <a:r>
              <a:rPr lang="en-US" dirty="0" smtClean="0"/>
              <a:t>____________________ 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teachers, principals, parents, and administrators.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Definition of High Quality </a:t>
            </a:r>
            <a:br>
              <a:rPr lang="en-US" sz="3600" dirty="0" smtClean="0"/>
            </a:br>
            <a:r>
              <a:rPr lang="en-US" sz="3600" dirty="0" smtClean="0"/>
              <a:t>Professional Development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857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Professional </a:t>
            </a:r>
            <a:r>
              <a:rPr lang="en-US" dirty="0"/>
              <a:t>development includes, but is not limited to, activities that</a:t>
            </a:r>
            <a:r>
              <a:rPr lang="en-US" dirty="0" smtClean="0"/>
              <a:t>: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Improve and increase teachers’ knowledge of academic subjects and enable teachers to become </a:t>
            </a:r>
            <a:r>
              <a:rPr lang="en-US" u="sng" dirty="0" smtClean="0">
                <a:solidFill>
                  <a:srgbClr val="FF0000"/>
                </a:solidFill>
              </a:rPr>
              <a:t>highly qualified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an integral part of broad </a:t>
            </a:r>
            <a:r>
              <a:rPr lang="en-US" dirty="0" err="1"/>
              <a:t>schoolwide</a:t>
            </a:r>
            <a:r>
              <a:rPr lang="en-US" dirty="0"/>
              <a:t> and districtwide educational </a:t>
            </a:r>
            <a:r>
              <a:rPr lang="en-US" u="sng" dirty="0">
                <a:solidFill>
                  <a:srgbClr val="FF0000"/>
                </a:solidFill>
              </a:rPr>
              <a:t>improvement</a:t>
            </a:r>
            <a:r>
              <a:rPr lang="en-US" dirty="0"/>
              <a:t> plans;</a:t>
            </a:r>
          </a:p>
          <a:p>
            <a:pPr lvl="1"/>
            <a:r>
              <a:rPr lang="en-US" dirty="0" smtClean="0"/>
              <a:t>Give </a:t>
            </a:r>
            <a:r>
              <a:rPr lang="en-US" dirty="0"/>
              <a:t>teachers and principals the knowledge and skills to help students meet challenging State </a:t>
            </a:r>
            <a:r>
              <a:rPr lang="en-US" u="sng" dirty="0">
                <a:solidFill>
                  <a:srgbClr val="FF0000"/>
                </a:solidFill>
              </a:rPr>
              <a:t>academic</a:t>
            </a:r>
            <a:r>
              <a:rPr lang="en-US" dirty="0"/>
              <a:t> standards;</a:t>
            </a:r>
          </a:p>
          <a:p>
            <a:pPr lvl="1"/>
            <a:r>
              <a:rPr lang="en-US" dirty="0" smtClean="0"/>
              <a:t>Improve </a:t>
            </a:r>
            <a:r>
              <a:rPr lang="en-US" dirty="0"/>
              <a:t>classroom </a:t>
            </a:r>
            <a:r>
              <a:rPr lang="en-US" u="sng" dirty="0">
                <a:solidFill>
                  <a:srgbClr val="FF0000"/>
                </a:solidFill>
              </a:rPr>
              <a:t>management</a:t>
            </a:r>
            <a:r>
              <a:rPr lang="en-US" dirty="0"/>
              <a:t> skills;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sustained, intensive, and classroom-focused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b="1" dirty="0"/>
              <a:t>not </a:t>
            </a:r>
            <a:r>
              <a:rPr lang="en-US" u="sng" dirty="0">
                <a:solidFill>
                  <a:srgbClr val="FF0000"/>
                </a:solidFill>
              </a:rPr>
              <a:t>one-day</a:t>
            </a:r>
            <a:r>
              <a:rPr lang="en-US" dirty="0"/>
              <a:t> or </a:t>
            </a:r>
            <a:r>
              <a:rPr lang="en-US" u="sng" dirty="0">
                <a:solidFill>
                  <a:srgbClr val="FF0000"/>
                </a:solidFill>
              </a:rPr>
              <a:t>short-term</a:t>
            </a:r>
            <a:r>
              <a:rPr lang="en-US" dirty="0"/>
              <a:t> workshops;</a:t>
            </a:r>
          </a:p>
          <a:p>
            <a:pPr lvl="1"/>
            <a:r>
              <a:rPr lang="en-US" dirty="0" smtClean="0"/>
              <a:t>Advance </a:t>
            </a:r>
            <a:r>
              <a:rPr lang="en-US" dirty="0"/>
              <a:t>teacher understanding of effective instruction strategies that are based on </a:t>
            </a:r>
            <a:r>
              <a:rPr lang="en-US" u="sng" dirty="0">
                <a:solidFill>
                  <a:srgbClr val="FF0000"/>
                </a:solidFill>
              </a:rPr>
              <a:t>scientifically</a:t>
            </a:r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</a:rPr>
              <a:t>based</a:t>
            </a:r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</a:rPr>
              <a:t>research</a:t>
            </a:r>
            <a:r>
              <a:rPr lang="en-US" dirty="0"/>
              <a:t>; and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developed with extensive </a:t>
            </a:r>
            <a:r>
              <a:rPr lang="en-US" u="sng" dirty="0" smtClean="0">
                <a:solidFill>
                  <a:srgbClr val="FF0000"/>
                </a:solidFill>
              </a:rPr>
              <a:t>participation</a:t>
            </a:r>
            <a:r>
              <a:rPr lang="en-US" dirty="0" smtClean="0"/>
              <a:t> of </a:t>
            </a:r>
            <a:br>
              <a:rPr lang="en-US" dirty="0" smtClean="0"/>
            </a:br>
            <a:r>
              <a:rPr lang="en-US" dirty="0" smtClean="0"/>
              <a:t>teachers</a:t>
            </a:r>
            <a:r>
              <a:rPr lang="en-US" dirty="0"/>
              <a:t>, principals, parents, and administrators</a:t>
            </a:r>
            <a:r>
              <a:rPr lang="en-US" dirty="0" smtClean="0"/>
              <a:t>.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Definition of High Quality </a:t>
            </a:r>
            <a:br>
              <a:rPr lang="en-US" sz="4000" dirty="0" smtClean="0"/>
            </a:br>
            <a:r>
              <a:rPr lang="en-US" sz="4000" dirty="0" smtClean="0"/>
              <a:t>Professional </a:t>
            </a:r>
            <a:r>
              <a:rPr lang="en-US" sz="4000" dirty="0" smtClean="0"/>
              <a:t>Development 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760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of Funds (Section E)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200" dirty="0" smtClean="0"/>
              <a:t>Program administration funding amount</a:t>
            </a:r>
          </a:p>
          <a:p>
            <a:endParaRPr lang="en-US" sz="2200" dirty="0" smtClean="0"/>
          </a:p>
          <a:p>
            <a:r>
              <a:rPr lang="en-US" sz="2200" dirty="0" smtClean="0"/>
              <a:t>Administrative activities</a:t>
            </a:r>
          </a:p>
          <a:p>
            <a:pPr lvl="1"/>
            <a:r>
              <a:rPr lang="en-US" sz="1900" dirty="0" smtClean="0"/>
              <a:t>Include funds transferred to Consolidated Admin</a:t>
            </a:r>
          </a:p>
          <a:p>
            <a:pPr lvl="1"/>
            <a:r>
              <a:rPr lang="en-US" sz="1900" dirty="0" smtClean="0"/>
              <a:t>FTE, name(s) and title(s)</a:t>
            </a:r>
          </a:p>
          <a:p>
            <a:endParaRPr lang="en-US" sz="2200" dirty="0"/>
          </a:p>
          <a:p>
            <a:r>
              <a:rPr lang="en-US" sz="2200" dirty="0" smtClean="0"/>
              <a:t>Class size reduction</a:t>
            </a:r>
          </a:p>
          <a:p>
            <a:pPr lvl="1"/>
            <a:r>
              <a:rPr lang="en-US" sz="1900" dirty="0" smtClean="0"/>
              <a:t>Name of the highly qualified teacher(s)</a:t>
            </a:r>
          </a:p>
          <a:p>
            <a:pPr lvl="1"/>
            <a:r>
              <a:rPr lang="en-US" sz="1900" dirty="0" smtClean="0"/>
              <a:t>Schools to which teacher(s) are assigned</a:t>
            </a:r>
            <a:endParaRPr lang="en-US" sz="19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7922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of Funds (Section E</a:t>
            </a:r>
            <a:r>
              <a:rPr lang="en-US" sz="3600" dirty="0" smtClean="0"/>
              <a:t>) </a:t>
            </a:r>
            <a:endParaRPr lang="en-US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17</a:t>
            </a:fld>
            <a:endParaRPr kumimoji="0"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Implementation of AK Standards</a:t>
            </a:r>
          </a:p>
          <a:p>
            <a:pPr lvl="1"/>
            <a:r>
              <a:rPr lang="en-US" sz="2000" dirty="0" smtClean="0"/>
              <a:t>Current status of implementation</a:t>
            </a:r>
          </a:p>
          <a:p>
            <a:pPr lvl="1"/>
            <a:r>
              <a:rPr lang="en-US" sz="2000" dirty="0" smtClean="0"/>
              <a:t>Professional development provided</a:t>
            </a:r>
          </a:p>
          <a:p>
            <a:pPr lvl="1"/>
            <a:r>
              <a:rPr lang="en-US" sz="2000" dirty="0" smtClean="0"/>
              <a:t>Specify activities funded by Title IIA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Support for new evaluation system</a:t>
            </a:r>
          </a:p>
          <a:p>
            <a:pPr lvl="1"/>
            <a:r>
              <a:rPr lang="en-US" sz="2000" dirty="0" smtClean="0"/>
              <a:t>Professional development provided</a:t>
            </a:r>
          </a:p>
          <a:p>
            <a:pPr lvl="1"/>
            <a:r>
              <a:rPr lang="en-US" sz="2000" dirty="0" smtClean="0"/>
              <a:t>Specify activities funded by Title IIA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791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of Funds (Section E</a:t>
            </a:r>
            <a:r>
              <a:rPr lang="en-US" dirty="0" smtClean="0"/>
              <a:t>) 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18</a:t>
            </a:fld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 other activities</a:t>
            </a:r>
          </a:p>
          <a:p>
            <a:pPr lvl="1"/>
            <a:r>
              <a:rPr lang="en-US" sz="2000" dirty="0" smtClean="0"/>
              <a:t>Provide any activities not previously described</a:t>
            </a:r>
          </a:p>
          <a:p>
            <a:pPr lvl="1"/>
            <a:r>
              <a:rPr lang="en-US" sz="2000" dirty="0" smtClean="0"/>
              <a:t>Include FTE, position title and location.</a:t>
            </a:r>
          </a:p>
          <a:p>
            <a:pPr lvl="1"/>
            <a:r>
              <a:rPr lang="en-US" sz="2000" dirty="0" smtClean="0"/>
              <a:t>When possible use additional boxes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Effectiveness</a:t>
            </a:r>
          </a:p>
          <a:p>
            <a:pPr lvl="1"/>
            <a:r>
              <a:rPr lang="en-US" sz="2000" dirty="0" smtClean="0"/>
              <a:t>Annually review and evaluating effective use of Title II-A funds</a:t>
            </a:r>
          </a:p>
          <a:p>
            <a:pPr lvl="2"/>
            <a:r>
              <a:rPr lang="en-US" sz="1800" dirty="0" smtClean="0"/>
              <a:t>Improving instruction by teachers</a:t>
            </a:r>
          </a:p>
          <a:p>
            <a:pPr lvl="2"/>
            <a:r>
              <a:rPr lang="en-US" sz="1800" dirty="0" smtClean="0"/>
              <a:t>Increase student achievement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000" dirty="0" smtClean="0"/>
              <a:t>Meets the needs identified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041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Needs Assessment – Section A</a:t>
            </a:r>
          </a:p>
          <a:p>
            <a:r>
              <a:rPr lang="en-US" sz="2400" dirty="0"/>
              <a:t>Required Trainings – Section B</a:t>
            </a:r>
          </a:p>
          <a:p>
            <a:r>
              <a:rPr lang="en-US" sz="2400" dirty="0" smtClean="0"/>
              <a:t>Supporting Schools </a:t>
            </a:r>
            <a:r>
              <a:rPr lang="en-US" sz="2400" dirty="0"/>
              <a:t>– Section C</a:t>
            </a:r>
          </a:p>
          <a:p>
            <a:r>
              <a:rPr lang="en-US" sz="2400" dirty="0" smtClean="0"/>
              <a:t>Allowable Uses of Funds – Section D</a:t>
            </a:r>
          </a:p>
          <a:p>
            <a:r>
              <a:rPr lang="en-US" sz="2400" dirty="0" smtClean="0"/>
              <a:t>Recommended Uses of Funds – Section E</a:t>
            </a:r>
          </a:p>
          <a:p>
            <a:pPr lvl="1"/>
            <a:r>
              <a:rPr lang="en-US" sz="2000" dirty="0" smtClean="0"/>
              <a:t>Implementation of Alaska Standards</a:t>
            </a:r>
          </a:p>
          <a:p>
            <a:pPr lvl="1"/>
            <a:r>
              <a:rPr lang="en-US" sz="2000" dirty="0" smtClean="0"/>
              <a:t>New Educator Evaluation &amp; Support System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Title II A: In Review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Department of Education &amp; Early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19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730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pic>
        <p:nvPicPr>
          <p:cNvPr id="8" name="Picture 7" descr="1) Identify Needs:&#10; Professional Development; Recruiting &amp; Retention; Data-Driven&#10;2) Activities:&#10;Aligned Alaska Academic Standards/Assessments; Research-based; Part of a broader strategy to close achievement gap&#10;3) Effectiveness:&#10;Improving instruction; Increasing student achievement; Meeting the identified needs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541" y="2030097"/>
            <a:ext cx="7237413" cy="339780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&amp; Early Development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1EA7-38A6-4953-ADE3-3909A6A01460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8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Cecilia Miller</a:t>
            </a:r>
          </a:p>
          <a:p>
            <a:r>
              <a:rPr lang="en-US" dirty="0" smtClean="0"/>
              <a:t>Education Specialist</a:t>
            </a:r>
          </a:p>
          <a:p>
            <a:r>
              <a:rPr lang="en-US" dirty="0" smtClean="0">
                <a:hlinkClick r:id="rId2"/>
              </a:rPr>
              <a:t>Cecilia.miller@Alaska.gov</a:t>
            </a:r>
            <a:endParaRPr lang="en-US" dirty="0" smtClean="0"/>
          </a:p>
          <a:p>
            <a:r>
              <a:rPr lang="en-US" dirty="0" smtClean="0"/>
              <a:t>(907)465-8703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Title II-A Federal Resources</a:t>
            </a:r>
          </a:p>
          <a:p>
            <a:r>
              <a:rPr lang="en-US" dirty="0" smtClean="0"/>
              <a:t>www2.ed.gov/programs/teacherqual/legislation.html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Information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20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1217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Needs Assessment</a:t>
            </a:r>
            <a:endParaRPr lang="en-US" dirty="0"/>
          </a:p>
        </p:txBody>
      </p:sp>
      <p:pic>
        <p:nvPicPr>
          <p:cNvPr id="7" name="Picture 6" descr="#1 - Identify Needs:&#10;Professional Development; Recruiting &amp; retention; Data-driven"/>
          <p:cNvPicPr>
            <a:picLocks noChangeAspect="1"/>
          </p:cNvPicPr>
          <p:nvPr/>
        </p:nvPicPr>
        <p:blipFill rotWithShape="1">
          <a:blip r:embed="rId3"/>
          <a:srcRect t="12014" b="17479"/>
          <a:stretch/>
        </p:blipFill>
        <p:spPr>
          <a:xfrm>
            <a:off x="2030069" y="1871529"/>
            <a:ext cx="4944287" cy="401652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&amp; Early Development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1EA7-38A6-4953-ADE3-3909A6A014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Title II Activities</a:t>
            </a:r>
            <a:endParaRPr lang="en-US" dirty="0"/>
          </a:p>
        </p:txBody>
      </p:sp>
      <p:pic>
        <p:nvPicPr>
          <p:cNvPr id="7" name="Picture 6" descr="#2 - Activities:&#10;Aligned Alaska Academic standards/assessments; Research-based; Part of a broader strategy to close achievement ga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764" y="1799614"/>
            <a:ext cx="4573579" cy="415068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&amp; Early Development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1EA7-38A6-4953-ADE3-3909A6A014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3: Title II-A Effectiveness</a:t>
            </a:r>
            <a:endParaRPr lang="en-US" dirty="0"/>
          </a:p>
        </p:txBody>
      </p:sp>
      <p:pic>
        <p:nvPicPr>
          <p:cNvPr id="7" name="Picture 6" descr="#3 - Effectiveness:&#10;Improving instruction; Increasing student achievement; Meeting identified need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1872" y="1844508"/>
            <a:ext cx="4728407" cy="4477895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&amp; Early Development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1EA7-38A6-4953-ADE3-3909A6A014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3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Big </a:t>
            </a:r>
            <a:r>
              <a:rPr lang="en-US" dirty="0" smtClean="0"/>
              <a:t>Picture </a:t>
            </a:r>
            <a:endParaRPr lang="en-US" dirty="0"/>
          </a:p>
        </p:txBody>
      </p:sp>
      <p:pic>
        <p:nvPicPr>
          <p:cNvPr id="3" name="Picture 2" descr="1) Identify Needs:&#10; Professional Development; Recruiting &amp; Retention; Data-Driven&#10;2) Activities:&#10;Aligned Alaska Academic Standards/Assessments; Research-based; Part of a broader strategy to close achievement gap&#10;3) Effectiveness:&#10;Improving instruction; Increasing student achievement; Meeting the identified needs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404" y="2133600"/>
            <a:ext cx="6862275" cy="322169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Education &amp; Early Development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1EA7-38A6-4953-ADE3-3909A6A01460}" type="slidenum">
              <a:rPr lang="en-US" smtClean="0"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73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The Needs Assessment must reflect Title II-A activities </a:t>
            </a:r>
          </a:p>
          <a:p>
            <a:pPr marL="0" indent="0">
              <a:buNone/>
            </a:pPr>
            <a:r>
              <a:rPr lang="en-US" dirty="0" smtClean="0"/>
              <a:t>Time frame and activities conducted to identify needs </a:t>
            </a:r>
          </a:p>
          <a:p>
            <a:pPr lvl="1"/>
            <a:r>
              <a:rPr lang="en-US" sz="1800" dirty="0" smtClean="0"/>
              <a:t>Professional development – include how teachers, Title I-A teachers and paraprofessionals were included.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Recruiting and retaining highly qualified and </a:t>
            </a:r>
            <a:br>
              <a:rPr lang="en-US" sz="1800" dirty="0" smtClean="0"/>
            </a:br>
            <a:r>
              <a:rPr lang="en-US" sz="1800" dirty="0" smtClean="0">
                <a:solidFill>
                  <a:srgbClr val="FF0000"/>
                </a:solidFill>
              </a:rPr>
              <a:t>effective </a:t>
            </a:r>
            <a:r>
              <a:rPr lang="en-US" sz="1800" dirty="0" smtClean="0"/>
              <a:t>teachers </a:t>
            </a:r>
            <a:r>
              <a:rPr lang="en-US" dirty="0" smtClean="0"/>
              <a:t>and principals.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List the needs identified for professional development and for recruitment and retention for which Titles II-A funds will be used.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Needs Assessment (Section A)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Department of Education &amp; Early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22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6471"/>
            <a:ext cx="7772400" cy="421933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2400" dirty="0" smtClean="0"/>
              <a:t>The most current data available on</a:t>
            </a:r>
            <a:r>
              <a:rPr lang="en-US" sz="2400" dirty="0" smtClean="0">
                <a:solidFill>
                  <a:srgbClr val="7030A0"/>
                </a:solidFill>
              </a:rPr>
              <a:t>—</a:t>
            </a:r>
            <a:endParaRPr lang="en-US" sz="2400" strike="sngStrike" dirty="0">
              <a:solidFill>
                <a:srgbClr val="7030A0"/>
              </a:solidFill>
            </a:endParaRPr>
          </a:p>
          <a:p>
            <a:pPr lvl="1">
              <a:defRPr/>
            </a:pPr>
            <a:r>
              <a:rPr lang="en-US" sz="2400" dirty="0" smtClean="0"/>
              <a:t>Results </a:t>
            </a:r>
            <a:r>
              <a:rPr lang="en-US" sz="2400" dirty="0"/>
              <a:t>of teacher and principal evaluations; </a:t>
            </a:r>
          </a:p>
          <a:p>
            <a:pPr lvl="1">
              <a:defRPr/>
            </a:pPr>
            <a:r>
              <a:rPr lang="en-US" sz="2400" dirty="0" smtClean="0"/>
              <a:t>Teacher </a:t>
            </a:r>
            <a:r>
              <a:rPr lang="en-US" sz="2400" dirty="0"/>
              <a:t>and principal self-assessments, including their assessments of their own needs and of working </a:t>
            </a:r>
            <a:r>
              <a:rPr lang="en-US" sz="2400" dirty="0" smtClean="0"/>
              <a:t>conditions;</a:t>
            </a:r>
          </a:p>
          <a:p>
            <a:pPr lvl="1">
              <a:defRPr/>
            </a:pPr>
            <a:r>
              <a:rPr lang="en-US" sz="2400" dirty="0" smtClean="0"/>
              <a:t>Student </a:t>
            </a:r>
            <a:r>
              <a:rPr lang="en-US" sz="2400" dirty="0"/>
              <a:t>assessment results; </a:t>
            </a:r>
          </a:p>
          <a:p>
            <a:pPr lvl="1">
              <a:defRPr/>
            </a:pPr>
            <a:r>
              <a:rPr lang="en-US" sz="2400" dirty="0" smtClean="0"/>
              <a:t>Information </a:t>
            </a:r>
            <a:r>
              <a:rPr lang="en-US" sz="2400" dirty="0"/>
              <a:t>on educator retention and hard-to-staff positions</a:t>
            </a:r>
            <a:r>
              <a:rPr lang="en-US" sz="2400" dirty="0" smtClean="0"/>
              <a:t>;</a:t>
            </a:r>
          </a:p>
          <a:p>
            <a:pPr lvl="1">
              <a:defRPr/>
            </a:pPr>
            <a:r>
              <a:rPr lang="en-US" sz="2400" dirty="0"/>
              <a:t>Information on the </a:t>
            </a:r>
            <a:r>
              <a:rPr lang="en-US" sz="2400" dirty="0" smtClean="0"/>
              <a:t>districts </a:t>
            </a:r>
            <a:r>
              <a:rPr lang="en-US" sz="2400" dirty="0"/>
              <a:t>distribution of inexperienced, unqualified, and out-of-field </a:t>
            </a:r>
            <a:r>
              <a:rPr lang="en-US" sz="2400" dirty="0" smtClean="0"/>
              <a:t>teachers</a:t>
            </a:r>
            <a:r>
              <a:rPr lang="en-US" sz="2400" dirty="0"/>
              <a:t> </a:t>
            </a:r>
            <a:r>
              <a:rPr lang="en-US" sz="2400" dirty="0" smtClean="0"/>
              <a:t>. . .</a:t>
            </a:r>
            <a:endParaRPr lang="en-US" sz="2000" dirty="0" smtClean="0"/>
          </a:p>
          <a:p>
            <a:pPr marL="109728" indent="0" algn="r">
              <a:buNone/>
              <a:defRPr/>
            </a:pPr>
            <a:r>
              <a:rPr lang="en-US" sz="2000" dirty="0" smtClean="0"/>
              <a:t>USDOE Policy Background: Increasing Effectiveness – </a:t>
            </a:r>
            <a:br>
              <a:rPr lang="en-US" sz="2000" dirty="0" smtClean="0"/>
            </a:br>
            <a:r>
              <a:rPr lang="en-US" sz="2000" dirty="0" smtClean="0"/>
              <a:t>Promoting a  Data-Driven Needs Assessment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604F4-F196-4509-ADBC-F3E2C0141599}" type="slidenum">
              <a:rPr lang="en-US" smtClean="0"/>
              <a:pPr>
                <a:defRPr/>
              </a:pPr>
              <a:t>8</a:t>
            </a:fld>
            <a:endParaRPr lang="en-US" dirty="0">
              <a:solidFill>
                <a:srgbClr val="62843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Comprehensive, high quality data examples</a:t>
            </a:r>
            <a:endParaRPr lang="en-US" sz="28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993255" y="4092178"/>
            <a:ext cx="3581400" cy="273844"/>
          </a:xfrm>
        </p:spPr>
        <p:txBody>
          <a:bodyPr/>
          <a:lstStyle/>
          <a:p>
            <a:r>
              <a:rPr lang="en-US" dirty="0" smtClean="0"/>
              <a:t>Alaska Department of Education &amp; Early Development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31456" y="1044178"/>
            <a:ext cx="1904999" cy="273844"/>
          </a:xfrm>
        </p:spPr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1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Data Driven Needs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Using the High Quality Data examples</a:t>
            </a:r>
          </a:p>
          <a:p>
            <a:endParaRPr lang="en-US" sz="2400" dirty="0"/>
          </a:p>
          <a:p>
            <a:r>
              <a:rPr lang="en-US" sz="2400" dirty="0" smtClean="0"/>
              <a:t>Share with an elbow partner </a:t>
            </a:r>
            <a:br>
              <a:rPr lang="en-US" sz="2400" dirty="0" smtClean="0"/>
            </a:br>
            <a:r>
              <a:rPr lang="en-US" sz="2400" dirty="0" smtClean="0"/>
              <a:t>from your own district . . .</a:t>
            </a:r>
          </a:p>
          <a:p>
            <a:endParaRPr lang="en-US" sz="2400" dirty="0" smtClean="0"/>
          </a:p>
          <a:p>
            <a:r>
              <a:rPr lang="en-US" sz="2400" dirty="0" smtClean="0"/>
              <a:t>Which of these data types might you have available in your district?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9</a:t>
            </a:fld>
            <a:endParaRPr kumimoji="0" lang="en-US" dirty="0"/>
          </a:p>
        </p:txBody>
      </p:sp>
      <p:pic>
        <p:nvPicPr>
          <p:cNvPr id="7" name="Picture 2" descr="&quot;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818" y="3290427"/>
            <a:ext cx="1508781" cy="118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4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12029</TotalTime>
  <Words>765</Words>
  <Application>Microsoft Office PowerPoint</Application>
  <PresentationFormat>On-screen Show (4:3)</PresentationFormat>
  <Paragraphs>198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Schoolbook</vt:lpstr>
      <vt:lpstr>Wingdings 2</vt:lpstr>
      <vt:lpstr>View</vt:lpstr>
      <vt:lpstr>Title II-A   Improving Teacher and Principal Quality  </vt:lpstr>
      <vt:lpstr>The Big Picture</vt:lpstr>
      <vt:lpstr>Step 1: Needs Assessment</vt:lpstr>
      <vt:lpstr>Step 2: Title II Activities</vt:lpstr>
      <vt:lpstr>Step 3: Title II-A Effectiveness</vt:lpstr>
      <vt:lpstr>The Big Picture </vt:lpstr>
      <vt:lpstr>Needs Assessment (Section A)</vt:lpstr>
      <vt:lpstr>Comprehensive, high quality data examples</vt:lpstr>
      <vt:lpstr>Data Driven Needs</vt:lpstr>
      <vt:lpstr>Required Trainings (Section B)</vt:lpstr>
      <vt:lpstr>Required Trainings (Section B) </vt:lpstr>
      <vt:lpstr>Supporting Schools (Section C)</vt:lpstr>
      <vt:lpstr>Allowable Activities (Section D)</vt:lpstr>
      <vt:lpstr>Definition of High Quality  Professional Development</vt:lpstr>
      <vt:lpstr>Definition of High Quality  Professional Development </vt:lpstr>
      <vt:lpstr>Use of Funds (Section E)</vt:lpstr>
      <vt:lpstr>Use of Funds (Section E) </vt:lpstr>
      <vt:lpstr>Use of Funds (Section E)  </vt:lpstr>
      <vt:lpstr>Title II A: In Review</vt:lpstr>
      <vt:lpstr>Contact Information</vt:lpstr>
    </vt:vector>
  </TitlesOfParts>
  <Company>State of Alaska - Department of Edication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II-A Overview ESEA Workshop 2015</dc:title>
  <dc:creator>Miller, Cecilia A (EED)</dc:creator>
  <cp:lastModifiedBy>Barsy, Eli H (EED)</cp:lastModifiedBy>
  <cp:revision>60</cp:revision>
  <cp:lastPrinted>2015-03-12T20:58:22Z</cp:lastPrinted>
  <dcterms:created xsi:type="dcterms:W3CDTF">2015-03-11T23:43:11Z</dcterms:created>
  <dcterms:modified xsi:type="dcterms:W3CDTF">2019-05-15T17:45:01Z</dcterms:modified>
</cp:coreProperties>
</file>