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304" r:id="rId2"/>
    <p:sldId id="305" r:id="rId3"/>
    <p:sldId id="306" r:id="rId4"/>
    <p:sldId id="307" r:id="rId5"/>
    <p:sldId id="314" r:id="rId6"/>
    <p:sldId id="310" r:id="rId7"/>
    <p:sldId id="317" r:id="rId8"/>
    <p:sldId id="318" r:id="rId9"/>
    <p:sldId id="311" r:id="rId10"/>
    <p:sldId id="308" r:id="rId11"/>
    <p:sldId id="312" r:id="rId12"/>
    <p:sldId id="316" r:id="rId13"/>
    <p:sldId id="315" r:id="rId14"/>
    <p:sldId id="313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0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0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116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F913E5-346C-4AC6-BD72-97095A11D50B}" type="datetimeFigureOut">
              <a:rPr lang="en-US" smtClean="0"/>
              <a:t>8/9/2017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971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829971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DA195BB-1D33-4638-9FC9-D74FD54032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102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5BBE0-F892-41B3-A145-E289F77BB42D}" type="datetimeFigureOut">
              <a:rPr lang="en-US" smtClean="0"/>
              <a:t>8/9/2017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73577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E84F6-8DB0-4CA5-8ABD-EE3EE40E1D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92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E84F6-8DB0-4CA5-8ABD-EE3EE40E1DA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735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5438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F421A2E-04CF-41B8-9A0D-7FEF1F14652E}" type="datetime1">
              <a:rPr lang="en-US" smtClean="0">
                <a:solidFill>
                  <a:prstClr val="black"/>
                </a:solidFill>
              </a:rPr>
              <a:t>8/9/2017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5652247"/>
            <a:ext cx="762000" cy="365125"/>
          </a:xfrm>
        </p:spPr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617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64886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Uploading Enrollment Files into the State Report Manager (SRM)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518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3400" y="1600200"/>
            <a:ext cx="3733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0" y="64886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Uploading Enrollment Files into the State Report Manager (SRM)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95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24000"/>
            <a:ext cx="3810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209800"/>
            <a:ext cx="3810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43400" y="1524000"/>
            <a:ext cx="3810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43401" y="2209800"/>
            <a:ext cx="3810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4886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Uploading Enrollment Files into the State Report Manager (SRM)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7116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64886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Uploading Enrollment Files into the State Report Manager (SRM)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374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 userDrawn="1"/>
        </p:nvSpPr>
        <p:spPr>
          <a:xfrm>
            <a:off x="0" y="64886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State Board of Education:</a:t>
            </a:r>
            <a:r>
              <a:rPr lang="en-US" baseline="0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</a:rPr>
              <a:t>Collection, Use, and Protection of Student Data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022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304800"/>
            <a:ext cx="4572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3013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31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654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gi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9869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96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382000" y="0"/>
            <a:ext cx="762000" cy="6858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90138" y="5638800"/>
            <a:ext cx="762000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9566" y="6109137"/>
            <a:ext cx="646868" cy="596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8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457200" indent="-457200" algn="l" defTabSz="914400" rtl="0" eaLnBrk="1" latinLnBrk="0" hangingPunct="1">
        <a:spcBef>
          <a:spcPct val="20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jo.dawson@alaska.gov" TargetMode="External"/><Relationship Id="rId2" Type="http://schemas.openxmlformats.org/officeDocument/2006/relationships/hyperlink" Target="mailto:brian.laurent@alaska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lizabeth.seitz@alaska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ducation.alaska.gov/form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543800" cy="147002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 Narrow" panose="020B0606020202030204" pitchFamily="34" charset="0"/>
              </a:rPr>
              <a:t>Uploading Enrollment Files</a:t>
            </a:r>
            <a:br>
              <a:rPr lang="en-US" sz="3600" b="1" dirty="0" smtClean="0">
                <a:latin typeface="Arial Narrow" panose="020B0606020202030204" pitchFamily="34" charset="0"/>
              </a:rPr>
            </a:br>
            <a:r>
              <a:rPr lang="en-US" sz="3600" b="1" dirty="0" smtClean="0">
                <a:latin typeface="Arial Narrow" panose="020B0606020202030204" pitchFamily="34" charset="0"/>
              </a:rPr>
              <a:t>into the State Report Manager (SRM)</a:t>
            </a:r>
            <a:endParaRPr lang="en-US" sz="3600" b="1" dirty="0">
              <a:latin typeface="Arial Narrow" panose="020B0606020202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7645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Arial Narrow" panose="020B0606020202030204" pitchFamily="34" charset="0"/>
              </a:rPr>
              <a:t>National School Lunch Program (NSLP) Annual Training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</a:rPr>
              <a:t>August 10, 2017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 smtClean="0">
                <a:latin typeface="Arial Narrow" panose="020B0606020202030204" pitchFamily="34" charset="0"/>
              </a:rPr>
              <a:t>Brian Laurent, Data Management Supervisor</a:t>
            </a:r>
          </a:p>
          <a:p>
            <a:r>
              <a:rPr lang="en-US" sz="2000" dirty="0" smtClean="0">
                <a:latin typeface="Arial Narrow" panose="020B0606020202030204" pitchFamily="34" charset="0"/>
              </a:rPr>
              <a:t>Alaska Department of Education &amp; Early Development</a:t>
            </a:r>
            <a:endParaRPr lang="en-US" sz="2000" dirty="0">
              <a:latin typeface="Arial Narrow" panose="020B0606020202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00" y="461058"/>
            <a:ext cx="2133600" cy="1996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89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Recommended upload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At </a:t>
            </a:r>
            <a:r>
              <a:rPr lang="en-US" dirty="0">
                <a:latin typeface="Arial Narrow" panose="020B0606020202030204" pitchFamily="34" charset="0"/>
              </a:rPr>
              <a:t>the beginning of the school </a:t>
            </a:r>
            <a:r>
              <a:rPr lang="en-US" dirty="0" smtClean="0">
                <a:latin typeface="Arial Narrow" panose="020B0606020202030204" pitchFamily="34" charset="0"/>
              </a:rPr>
              <a:t>year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On </a:t>
            </a:r>
            <a:r>
              <a:rPr lang="en-US" dirty="0">
                <a:latin typeface="Arial Narrow" panose="020B0606020202030204" pitchFamily="34" charset="0"/>
              </a:rPr>
              <a:t>or before</a:t>
            </a:r>
            <a:r>
              <a:rPr lang="en-US" dirty="0" smtClean="0">
                <a:latin typeface="Arial Narrow" panose="020B0606020202030204" pitchFamily="34" charset="0"/>
              </a:rPr>
              <a:t> October 1 of each fall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When </a:t>
            </a:r>
            <a:r>
              <a:rPr lang="en-US" dirty="0">
                <a:latin typeface="Arial Narrow" panose="020B0606020202030204" pitchFamily="34" charset="0"/>
              </a:rPr>
              <a:t>new students enroll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When </a:t>
            </a:r>
            <a:r>
              <a:rPr lang="en-US" dirty="0">
                <a:latin typeface="Arial Narrow" panose="020B0606020202030204" pitchFamily="34" charset="0"/>
              </a:rPr>
              <a:t>existing students transfer to new districts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On </a:t>
            </a:r>
            <a:r>
              <a:rPr lang="en-US" dirty="0">
                <a:latin typeface="Arial Narrow" panose="020B0606020202030204" pitchFamily="34" charset="0"/>
              </a:rPr>
              <a:t>or before April 1 of each spring</a:t>
            </a:r>
          </a:p>
          <a:p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368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File automation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Unlike other data collections in the SRM, districts upload multiple Child Nutrition enrollment files throughout the year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DEED received a request to automate these uploads</a:t>
            </a:r>
          </a:p>
          <a:p>
            <a:r>
              <a:rPr lang="en-US" dirty="0">
                <a:latin typeface="Arial Narrow" panose="020B0606020202030204" pitchFamily="34" charset="0"/>
              </a:rPr>
              <a:t>A process has been </a:t>
            </a:r>
            <a:r>
              <a:rPr lang="en-US" dirty="0" smtClean="0">
                <a:latin typeface="Arial Narrow" panose="020B0606020202030204" pitchFamily="34" charset="0"/>
              </a:rPr>
              <a:t>successfully implemented to </a:t>
            </a:r>
            <a:r>
              <a:rPr lang="en-US" dirty="0">
                <a:latin typeface="Arial Narrow" panose="020B0606020202030204" pitchFamily="34" charset="0"/>
              </a:rPr>
              <a:t>automate file uploads directly from a district’s student information system (SIS</a:t>
            </a:r>
            <a:r>
              <a:rPr lang="en-US" dirty="0" smtClean="0">
                <a:latin typeface="Arial Narrow" panose="020B0606020202030204" pitchFamily="34" charset="0"/>
              </a:rPr>
              <a:t>)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91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File </a:t>
            </a:r>
            <a:r>
              <a:rPr lang="en-US" dirty="0" smtClean="0">
                <a:latin typeface="Arial Narrow" panose="020B0606020202030204" pitchFamily="34" charset="0"/>
              </a:rPr>
              <a:t>automation – project timeline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Piloted automation in early 2016-2017 with a SchoolMaster district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Piloted with a PowerSchool district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Broader rollout to a group of PowerSchool districts 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DEED is now able to extend this opportunity to all districts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12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48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Final notes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Enrollment information is transferred from the SRM to PrimeroEdge every 30 minutes during the workday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If you notice that PrimeroEdge does not reflect the information from your most recent SRM upload, contact Brian, Jo, or Beth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5925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Contact information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>
                <a:latin typeface="Arial Narrow" panose="020B0606020202030204" pitchFamily="34" charset="0"/>
              </a:rPr>
              <a:t>SRM technical contact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Brian Laurent, Data Management Supervisor</a:t>
            </a:r>
          </a:p>
          <a:p>
            <a:pPr lvl="1"/>
            <a:r>
              <a:rPr lang="en-US" dirty="0">
                <a:latin typeface="Arial Narrow" panose="020B0606020202030204" pitchFamily="34" charset="0"/>
                <a:hlinkClick r:id="rId2"/>
              </a:rPr>
              <a:t>b</a:t>
            </a:r>
            <a:r>
              <a:rPr lang="en-US" dirty="0" smtClean="0">
                <a:latin typeface="Arial Narrow" panose="020B0606020202030204" pitchFamily="34" charset="0"/>
                <a:hlinkClick r:id="rId2"/>
              </a:rPr>
              <a:t>rian.laurent@alaska.gov</a:t>
            </a:r>
            <a:r>
              <a:rPr lang="en-US" dirty="0" smtClean="0">
                <a:latin typeface="Arial Narrow" panose="020B0606020202030204" pitchFamily="34" charset="0"/>
              </a:rPr>
              <a:t>, 465-8418</a:t>
            </a:r>
          </a:p>
          <a:p>
            <a:pPr marL="0" indent="0">
              <a:buNone/>
            </a:pPr>
            <a:r>
              <a:rPr lang="en-US" u="sng" dirty="0" smtClean="0">
                <a:latin typeface="Arial Narrow" panose="020B0606020202030204" pitchFamily="34" charset="0"/>
              </a:rPr>
              <a:t>Program contacts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Jo Dawson, Child Nutrition Program Manager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  <a:hlinkClick r:id="rId3"/>
              </a:rPr>
              <a:t>jo.dawson@alaska.gov</a:t>
            </a:r>
            <a:r>
              <a:rPr lang="en-US" dirty="0" smtClean="0">
                <a:latin typeface="Arial Narrow" panose="020B0606020202030204" pitchFamily="34" charset="0"/>
              </a:rPr>
              <a:t>, 465-8708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Beth Seitz, NSLP Coordinator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  <a:hlinkClick r:id="rId4"/>
              </a:rPr>
              <a:t>elizabeth.seitz@alaska.gov</a:t>
            </a:r>
            <a:r>
              <a:rPr lang="en-US" dirty="0" smtClean="0">
                <a:latin typeface="Arial Narrow" panose="020B0606020202030204" pitchFamily="34" charset="0"/>
              </a:rPr>
              <a:t>, 465-8709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14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335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Introduction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Brian Laurent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Data Management Supervisor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Has been with DEED since September 2013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Our team’s responsibilities: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Produce school accountability measures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Required federal and state reporting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Quality control of assessment data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Reporting of teacher and other staff data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Administration of data collections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1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Today’s agenda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Purpose of the data collection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Where to find what you need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The file layout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The State Report Manager (SRM)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Recommended </a:t>
            </a:r>
            <a:r>
              <a:rPr lang="en-US" dirty="0">
                <a:latin typeface="Arial Narrow" panose="020B0606020202030204" pitchFamily="34" charset="0"/>
              </a:rPr>
              <a:t>upload </a:t>
            </a:r>
            <a:r>
              <a:rPr lang="en-US" dirty="0" smtClean="0">
                <a:latin typeface="Arial Narrow" panose="020B0606020202030204" pitchFamily="34" charset="0"/>
              </a:rPr>
              <a:t>dates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File automation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Contact information</a:t>
            </a:r>
            <a:endParaRPr lang="en-US" dirty="0">
              <a:latin typeface="Arial Narrow" panose="020B060602020203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729" y="1600200"/>
            <a:ext cx="3057141" cy="452596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80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Purpose of the data </a:t>
            </a:r>
            <a:r>
              <a:rPr lang="en-US" dirty="0">
                <a:latin typeface="Arial Narrow" panose="020B0606020202030204" pitchFamily="34" charset="0"/>
              </a:rPr>
              <a:t>c</a:t>
            </a:r>
            <a:r>
              <a:rPr lang="en-US" dirty="0" smtClean="0">
                <a:latin typeface="Arial Narrow" panose="020B0606020202030204" pitchFamily="34" charset="0"/>
              </a:rPr>
              <a:t>ollection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Transfer enrollment information into </a:t>
            </a:r>
            <a:r>
              <a:rPr lang="en-US" dirty="0">
                <a:latin typeface="Arial Narrow" panose="020B0606020202030204" pitchFamily="34" charset="0"/>
              </a:rPr>
              <a:t>the PrimeroEdge database system provided for school nutrition </a:t>
            </a:r>
            <a:r>
              <a:rPr lang="en-US" dirty="0" smtClean="0">
                <a:latin typeface="Arial Narrow" panose="020B0606020202030204" pitchFamily="34" charset="0"/>
              </a:rPr>
              <a:t>use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Benefits of PrimeroEdge include: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Online </a:t>
            </a:r>
            <a:r>
              <a:rPr lang="en-US" dirty="0">
                <a:latin typeface="Arial Narrow" panose="020B0606020202030204" pitchFamily="34" charset="0"/>
              </a:rPr>
              <a:t>income-eligibility </a:t>
            </a:r>
            <a:r>
              <a:rPr lang="en-US" dirty="0" smtClean="0">
                <a:latin typeface="Arial Narrow" panose="020B0606020202030204" pitchFamily="34" charset="0"/>
              </a:rPr>
              <a:t>application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DEED can securely distribute monthly lists of students eligible for free meals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Online benefit issuance document 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6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panose="020B0606020202030204" pitchFamily="34" charset="0"/>
              </a:rPr>
              <a:t>Where to find what you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Forms &amp; Grants page of DEED’s website</a:t>
            </a:r>
          </a:p>
          <a:p>
            <a:pPr lvl="1"/>
            <a:r>
              <a:rPr lang="en-US" dirty="0">
                <a:latin typeface="Arial Narrow" panose="020B0606020202030204" pitchFamily="34" charset="0"/>
                <a:hlinkClick r:id="rId2"/>
              </a:rPr>
              <a:t>https://education.alaska.gov/forms</a:t>
            </a:r>
            <a:r>
              <a:rPr lang="en-US" dirty="0" smtClean="0">
                <a:latin typeface="Arial Narrow" panose="020B0606020202030204" pitchFamily="34" charset="0"/>
                <a:hlinkClick r:id="rId2"/>
              </a:rPr>
              <a:t>/</a:t>
            </a:r>
            <a:endParaRPr lang="en-US" dirty="0" smtClean="0">
              <a:latin typeface="Arial Narrow" panose="020B0606020202030204" pitchFamily="34" charset="0"/>
            </a:endParaRP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Scroll down to “Child Nutrition Programs – Enrollment Data Collection”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The handbook for the 2017-2018 school year is now available, as well as the column header template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No changes to the template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788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The file layout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Required data elements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AKSID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Last name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First name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Birth date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School number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latin typeface="Arial Narrow" panose="020B0606020202030204" pitchFamily="34" charset="0"/>
              </a:rPr>
              <a:t>Optional data elements</a:t>
            </a:r>
            <a:endParaRPr lang="en-US" sz="2200" dirty="0">
              <a:latin typeface="Arial Narrow" panose="020B060602020203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District student ID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Middle name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Name suffix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Gender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Race/ethnicity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Grade level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Address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Notes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773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497" y="0"/>
            <a:ext cx="8051006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58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A few notes about the data elements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Race/ethnicity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If student is Hispanic and anything else, code as Hispanic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If student is multiracial and not Hispanic, code as Two or More Races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School ID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The list of valid school IDs </a:t>
            </a:r>
            <a:r>
              <a:rPr lang="en-US" dirty="0">
                <a:latin typeface="Arial Narrow" panose="020B0606020202030204" pitchFamily="34" charset="0"/>
              </a:rPr>
              <a:t>is found at https://education.alaska.gov/Alaskan_Schools/Public/DistrictandSchoolIDs.pdf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164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anose="020B0606020202030204" pitchFamily="34" charset="0"/>
              </a:rPr>
              <a:t>The State Report Manager (SRM)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 Narrow" panose="020B0606020202030204" pitchFamily="34" charset="0"/>
              </a:rPr>
              <a:t>The SRM allows for secure file transmissions to DEED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The SRM also has quality control checks</a:t>
            </a:r>
          </a:p>
          <a:p>
            <a:pPr lvl="1"/>
            <a:r>
              <a:rPr lang="en-US" dirty="0" smtClean="0">
                <a:latin typeface="Arial Narrow" panose="020B0606020202030204" pitchFamily="34" charset="0"/>
              </a:rPr>
              <a:t>Errors vs. warnings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Specific instructions are found on pp. 12-15 of the handbook (Appendix D)</a:t>
            </a:r>
          </a:p>
          <a:p>
            <a:r>
              <a:rPr lang="en-US" dirty="0" smtClean="0">
                <a:latin typeface="Arial Narrow" panose="020B0606020202030204" pitchFamily="34" charset="0"/>
              </a:rPr>
              <a:t>For an SRM account, please contact Tim Workman (465-8579, tim.workman@alaska.gov)</a:t>
            </a:r>
          </a:p>
          <a:p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67006-1A92-45A0-AF77-9F345FC87D7C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 Narrow" panose="020B0606020202030204" pitchFamily="34" charset="0"/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16505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3G Power Point maste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7625</TotalTime>
  <Words>540</Words>
  <Application>Microsoft Office PowerPoint</Application>
  <PresentationFormat>On-screen Show (4:3)</PresentationFormat>
  <Paragraphs>104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Tahoma</vt:lpstr>
      <vt:lpstr>Times New Roman</vt:lpstr>
      <vt:lpstr>Wingdings</vt:lpstr>
      <vt:lpstr>1_Office Theme</vt:lpstr>
      <vt:lpstr>Uploading Enrollment Files into the State Report Manager (SRM)</vt:lpstr>
      <vt:lpstr>Introduction</vt:lpstr>
      <vt:lpstr>Today’s agenda</vt:lpstr>
      <vt:lpstr>Purpose of the data collection</vt:lpstr>
      <vt:lpstr>Where to find what you need</vt:lpstr>
      <vt:lpstr>The file layout</vt:lpstr>
      <vt:lpstr>PowerPoint Presentation</vt:lpstr>
      <vt:lpstr>A few notes about the data elements</vt:lpstr>
      <vt:lpstr>The State Report Manager (SRM)</vt:lpstr>
      <vt:lpstr>Recommended upload dates</vt:lpstr>
      <vt:lpstr>File automation</vt:lpstr>
      <vt:lpstr>File automation – project timeline</vt:lpstr>
      <vt:lpstr>Final notes</vt:lpstr>
      <vt:lpstr>Contact information</vt:lpstr>
    </vt:vector>
  </TitlesOfParts>
  <Company>Education &amp; Early Development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Laurent, Brian K (EED)</dc:creator>
  <cp:lastModifiedBy>Laurent, Brian K (EED)</cp:lastModifiedBy>
  <cp:revision>121</cp:revision>
  <cp:lastPrinted>2016-08-01T19:27:52Z</cp:lastPrinted>
  <dcterms:created xsi:type="dcterms:W3CDTF">2015-05-11T15:48:34Z</dcterms:created>
  <dcterms:modified xsi:type="dcterms:W3CDTF">2017-08-09T22:04:44Z</dcterms:modified>
</cp:coreProperties>
</file>