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9" r:id="rId3"/>
    <p:sldId id="290" r:id="rId4"/>
    <p:sldId id="257" r:id="rId5"/>
    <p:sldId id="280" r:id="rId6"/>
    <p:sldId id="258" r:id="rId7"/>
    <p:sldId id="262" r:id="rId8"/>
    <p:sldId id="263" r:id="rId9"/>
    <p:sldId id="268" r:id="rId10"/>
    <p:sldId id="272" r:id="rId11"/>
    <p:sldId id="294" r:id="rId12"/>
    <p:sldId id="296" r:id="rId13"/>
    <p:sldId id="295" r:id="rId14"/>
    <p:sldId id="292" r:id="rId15"/>
    <p:sldId id="286" r:id="rId16"/>
    <p:sldId id="269" r:id="rId17"/>
    <p:sldId id="264" r:id="rId18"/>
    <p:sldId id="299" r:id="rId19"/>
    <p:sldId id="270" r:id="rId20"/>
    <p:sldId id="267" r:id="rId21"/>
    <p:sldId id="300" r:id="rId22"/>
    <p:sldId id="275" r:id="rId23"/>
    <p:sldId id="276" r:id="rId24"/>
    <p:sldId id="301" r:id="rId25"/>
    <p:sldId id="277" r:id="rId26"/>
    <p:sldId id="271" r:id="rId27"/>
    <p:sldId id="283" r:id="rId28"/>
    <p:sldId id="297" r:id="rId29"/>
    <p:sldId id="278" r:id="rId30"/>
    <p:sldId id="281" r:id="rId31"/>
    <p:sldId id="285" r:id="rId32"/>
    <p:sldId id="284" r:id="rId33"/>
    <p:sldId id="273" r:id="rId34"/>
    <p:sldId id="274" r:id="rId35"/>
    <p:sldId id="288" r:id="rId36"/>
    <p:sldId id="287"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844" autoAdjust="0"/>
  </p:normalViewPr>
  <p:slideViewPr>
    <p:cSldViewPr>
      <p:cViewPr varScale="1">
        <p:scale>
          <a:sx n="69" d="100"/>
          <a:sy n="69" d="100"/>
        </p:scale>
        <p:origin x="-115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AC3EC7-4298-4CB7-8F3D-35544E3592A4}" type="datetimeFigureOut">
              <a:rPr lang="en-US" smtClean="0"/>
              <a:pPr/>
              <a:t>8/1/2012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BB978-3CA9-4BFC-B151-373C951ACA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a:t>
            </a:r>
          </a:p>
          <a:p>
            <a:pPr>
              <a:lnSpc>
                <a:spcPct val="90000"/>
              </a:lnSpc>
              <a:buClr>
                <a:srgbClr val="6A4810"/>
              </a:buClr>
            </a:pPr>
            <a:r>
              <a:rPr lang="en-US" sz="1200" dirty="0" smtClean="0"/>
              <a:t>Part I – Elements of Acceptable Point of Service Counting &amp; Claiming Systems</a:t>
            </a:r>
          </a:p>
          <a:p>
            <a:pPr>
              <a:lnSpc>
                <a:spcPct val="90000"/>
              </a:lnSpc>
              <a:buClr>
                <a:srgbClr val="6A4810"/>
              </a:buClr>
            </a:pPr>
            <a:endParaRPr lang="en-US" sz="1200" dirty="0" smtClean="0"/>
          </a:p>
          <a:p>
            <a:pPr>
              <a:lnSpc>
                <a:spcPct val="90000"/>
              </a:lnSpc>
              <a:buClr>
                <a:srgbClr val="6A4810"/>
              </a:buClr>
            </a:pPr>
            <a:r>
              <a:rPr lang="en-US" sz="1200" dirty="0" smtClean="0"/>
              <a:t>Part II – Examples of Meal Counting &amp; Claiming Systems</a:t>
            </a:r>
          </a:p>
          <a:p>
            <a:pPr>
              <a:lnSpc>
                <a:spcPct val="90000"/>
              </a:lnSpc>
              <a:buClr>
                <a:srgbClr val="6A4810"/>
              </a:buClr>
            </a:pPr>
            <a:endParaRPr lang="en-US" sz="1200" dirty="0" smtClean="0"/>
          </a:p>
          <a:p>
            <a:pPr>
              <a:lnSpc>
                <a:spcPct val="90000"/>
              </a:lnSpc>
              <a:buClr>
                <a:srgbClr val="6A4810"/>
              </a:buClr>
            </a:pPr>
            <a:r>
              <a:rPr lang="en-US" sz="1200" dirty="0" smtClean="0"/>
              <a:t>Part III – Unacceptable Meal Counting &amp; Claiming Systems</a:t>
            </a:r>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D1BD71F-5E6F-43E0-8B2A-68988946CE42}" type="slidenum">
              <a:rPr lang="en-US" smtClean="0"/>
              <a:pPr/>
              <a:t>11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smtClean="0"/>
              <a:t>software for meal counting and claiming.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Electronic POS systems</a:t>
            </a:r>
          </a:p>
          <a:p>
            <a:endParaRPr lang="en-US" dirty="0" smtClean="0"/>
          </a:p>
          <a:p>
            <a:r>
              <a:rPr lang="en-US" dirty="0" smtClean="0"/>
              <a:t>Bar</a:t>
            </a:r>
            <a:r>
              <a:rPr lang="en-US" baseline="0" dirty="0" smtClean="0"/>
              <a:t> code scanners, Keypads to enter students id’s.</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screen</a:t>
            </a:r>
            <a:r>
              <a:rPr lang="en-US" baseline="0" dirty="0" smtClean="0"/>
              <a:t> shot of a POS system.</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92B76CA-9DFE-43FF-B93E-BC54B4912AA8}" type="slidenum">
              <a:rPr lang="en-US" smtClean="0"/>
              <a:pPr/>
              <a:t>14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buClr>
                <a:schemeClr val="tx1"/>
              </a:buClr>
              <a:buFont typeface="Wingdings" pitchFamily="2" charset="2"/>
              <a:buNone/>
            </a:pPr>
            <a:r>
              <a:rPr lang="en-US" dirty="0" smtClean="0"/>
              <a:t>Are these acceptable point-of-service meal</a:t>
            </a:r>
          </a:p>
          <a:p>
            <a:pPr eaLnBrk="1" hangingPunct="1">
              <a:buClr>
                <a:schemeClr val="tx1"/>
              </a:buClr>
              <a:buFont typeface="Wingdings" pitchFamily="2" charset="2"/>
              <a:buNone/>
            </a:pPr>
            <a:r>
              <a:rPr lang="en-US" dirty="0" smtClean="0"/>
              <a:t>counting procedures? </a:t>
            </a:r>
          </a:p>
          <a:p>
            <a:pPr lvl="1" eaLnBrk="1" hangingPunct="1">
              <a:buClr>
                <a:schemeClr val="tx1"/>
              </a:buClr>
              <a:buFont typeface="Wingdings" pitchFamily="2" charset="2"/>
              <a:buChar char="§"/>
            </a:pPr>
            <a:r>
              <a:rPr lang="en-US" sz="1200" dirty="0" smtClean="0"/>
              <a:t>Counts taken in the classroom</a:t>
            </a:r>
          </a:p>
          <a:p>
            <a:pPr lvl="1" eaLnBrk="1" hangingPunct="1">
              <a:buClr>
                <a:schemeClr val="tx1"/>
              </a:buClr>
              <a:buFont typeface="Wingdings" pitchFamily="2" charset="2"/>
              <a:buChar char="§"/>
            </a:pPr>
            <a:r>
              <a:rPr lang="en-US" sz="1200" dirty="0" smtClean="0"/>
              <a:t>Number of tickets sold/issued </a:t>
            </a:r>
          </a:p>
          <a:p>
            <a:pPr lvl="1" eaLnBrk="1" hangingPunct="1">
              <a:buClr>
                <a:schemeClr val="tx1"/>
              </a:buClr>
              <a:buFont typeface="Wingdings" pitchFamily="2" charset="2"/>
              <a:buChar char="§"/>
            </a:pPr>
            <a:r>
              <a:rPr lang="en-US" sz="1200" dirty="0" smtClean="0"/>
              <a:t>Head counts</a:t>
            </a:r>
          </a:p>
          <a:p>
            <a:pPr lvl="1">
              <a:buClr>
                <a:schemeClr val="tx1"/>
              </a:buClr>
              <a:buFont typeface="Wingdings" pitchFamily="2" charset="2"/>
              <a:buChar char="§"/>
            </a:pPr>
            <a:r>
              <a:rPr lang="en-US" sz="1200" dirty="0" smtClean="0"/>
              <a:t>Tray or entrée counts</a:t>
            </a:r>
          </a:p>
          <a:p>
            <a:pPr lvl="1" eaLnBrk="1" hangingPunct="1">
              <a:buClr>
                <a:schemeClr val="tx1"/>
              </a:buClr>
              <a:buFont typeface="Wingdings" pitchFamily="2" charset="2"/>
              <a:buChar char="§"/>
            </a:pPr>
            <a:r>
              <a:rPr lang="en-US" sz="1200" dirty="0" smtClean="0"/>
              <a:t>Counts of lunches prepared</a:t>
            </a:r>
          </a:p>
          <a:p>
            <a:pPr lvl="1" eaLnBrk="1" hangingPunct="1">
              <a:buClr>
                <a:schemeClr val="tx1"/>
              </a:buClr>
              <a:buFont typeface="Wingdings" pitchFamily="2" charset="2"/>
              <a:buChar char="§"/>
            </a:pPr>
            <a:r>
              <a:rPr lang="en-US" sz="1200" dirty="0" smtClean="0"/>
              <a:t>Cash converted to meals</a:t>
            </a:r>
          </a:p>
          <a:p>
            <a:pPr lvl="1" eaLnBrk="1" hangingPunct="1">
              <a:buClr>
                <a:schemeClr val="tx1"/>
              </a:buClr>
              <a:buFont typeface="Wingdings" pitchFamily="2" charset="2"/>
              <a:buChar char="§"/>
            </a:pPr>
            <a:r>
              <a:rPr lang="en-US" sz="1200" dirty="0" smtClean="0"/>
              <a:t>Category/cash back-out system</a:t>
            </a:r>
          </a:p>
          <a:p>
            <a:pPr lvl="1" eaLnBrk="1" hangingPunct="1">
              <a:buClr>
                <a:schemeClr val="tx1"/>
              </a:buClr>
              <a:buFont typeface="Wingdings" pitchFamily="2" charset="2"/>
              <a:buChar char="§"/>
            </a:pPr>
            <a:r>
              <a:rPr lang="en-US" sz="1200" dirty="0" smtClean="0"/>
              <a:t>Delivery counts of meals produced off-site</a:t>
            </a:r>
          </a:p>
          <a:p>
            <a:pPr lvl="1" eaLnBrk="1" hangingPunct="1">
              <a:buClr>
                <a:schemeClr val="tx1"/>
              </a:buClr>
              <a:buFont typeface="Wingdings" pitchFamily="2" charset="2"/>
              <a:buNone/>
            </a:pPr>
            <a:endParaRPr lang="en-US" dirty="0" smtClean="0"/>
          </a:p>
          <a:p>
            <a:pPr eaLnBrk="1" hangingPunct="1"/>
            <a:r>
              <a:rPr lang="en-US" dirty="0" smtClean="0">
                <a:solidFill>
                  <a:srgbClr val="FF0000"/>
                </a:solidFill>
              </a:rPr>
              <a:t>NO these</a:t>
            </a:r>
            <a:r>
              <a:rPr lang="en-US" baseline="0" dirty="0" smtClean="0">
                <a:solidFill>
                  <a:srgbClr val="FF0000"/>
                </a:solidFill>
              </a:rPr>
              <a:t> are not acceptable point of service counting procedures.</a:t>
            </a:r>
            <a:endParaRPr lang="en-US" dirty="0" smtClean="0">
              <a:solidFill>
                <a:srgbClr val="FF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Overt Identification</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0" dirty="0" smtClean="0"/>
              <a:t>A</a:t>
            </a:r>
            <a:r>
              <a:rPr lang="en-US" dirty="0" smtClean="0"/>
              <a:t>ny action that openly identifies children as eligible for free or reduced price benefits in the NSLP, SBP, or SMP</a:t>
            </a:r>
          </a:p>
          <a:p>
            <a:pPr lvl="1">
              <a:buFont typeface="Wingdings" pitchFamily="2" charset="2"/>
              <a:buChar char="Ø"/>
            </a:pPr>
            <a:r>
              <a:rPr lang="en-US" dirty="0" smtClean="0"/>
              <a:t>A casual observation of your point of service should</a:t>
            </a:r>
            <a:r>
              <a:rPr lang="en-US" baseline="0" dirty="0" smtClean="0"/>
              <a:t> never be able to tell who is free, reduced, or paid</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#1:</a:t>
            </a:r>
          </a:p>
          <a:p>
            <a:endParaRPr lang="en-US" dirty="0" smtClean="0"/>
          </a:p>
          <a:p>
            <a:r>
              <a:rPr lang="en-US" dirty="0" smtClean="0"/>
              <a:t>There are three serving lines at</a:t>
            </a:r>
            <a:r>
              <a:rPr lang="en-US" baseline="0" dirty="0" smtClean="0"/>
              <a:t> school A., one serving line is designated as an all-cash line only. Since the majority of the students are eligible for Free and Reduced meals, an all-cash line seemed like an easy way to get students through the serving line more quickly so they can have more time to eat lunch. This also seemed like a practical solution to silence the mounting complaints received from parents who resent the shortened time frame provided to students to eat lunch. No prepayment option is offered at the school.</a:t>
            </a:r>
          </a:p>
          <a:p>
            <a:endParaRPr lang="en-US" baseline="0" dirty="0" smtClean="0"/>
          </a:p>
          <a:p>
            <a:r>
              <a:rPr lang="en-US" baseline="0" dirty="0" smtClean="0"/>
              <a:t>Is this Overt Identification? YES or NO</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#1:</a:t>
            </a:r>
          </a:p>
          <a:p>
            <a:endParaRPr lang="en-US" dirty="0" smtClean="0"/>
          </a:p>
          <a:p>
            <a:r>
              <a:rPr lang="en-US" dirty="0" smtClean="0"/>
              <a:t>There are three serving lines at</a:t>
            </a:r>
            <a:r>
              <a:rPr lang="en-US" baseline="0" dirty="0" smtClean="0"/>
              <a:t> school A., one serving line is designated as an all-cash line only. Since the majority of the students are eligible for Free and Reduced meals, an all-cash line seemed like an easy way to get students through the serving line more quickly so they can have more time to eat lunch. This also seemed like a practical solution to silence the mounting complaints received from parents who resent the shortened time frame provided to students to eat lunch. No prepayment option is offered at the school.</a:t>
            </a:r>
          </a:p>
          <a:p>
            <a:endParaRPr lang="en-US" baseline="0" dirty="0" smtClean="0"/>
          </a:p>
          <a:p>
            <a:r>
              <a:rPr lang="en-US" baseline="0" dirty="0" smtClean="0"/>
              <a:t>Is this Overt Identification? YES or NO</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Why? An all cash line is prohibited</a:t>
            </a:r>
            <a:r>
              <a:rPr lang="en-US" sz="1200" dirty="0" smtClean="0"/>
              <a:t>. Students receiving F/R benefits must not, at any time, be treated differently from students who do not receive these benefits. In this example, there can be no segregation.</a:t>
            </a:r>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#2:</a:t>
            </a:r>
          </a:p>
          <a:p>
            <a:endParaRPr lang="en-US" dirty="0" smtClean="0"/>
          </a:p>
          <a:p>
            <a:r>
              <a:rPr lang="en-US" dirty="0" smtClean="0"/>
              <a:t>There is</a:t>
            </a:r>
            <a:r>
              <a:rPr lang="en-US" baseline="0" dirty="0" smtClean="0"/>
              <a:t> one serving line at school B., a cash register is used at the point of service to count meals by category. As each student approaches the cashier they give her their name, the cashier locates the name of the student on the coded roster which is out of the sight of any of the students and then keys in the lunch code by category, the cash register window displays “00” for Free, “.40” for Reduced price, and “$1.50” for a full paid meal. The cash register window display is in full view of the student population.</a:t>
            </a:r>
          </a:p>
          <a:p>
            <a:endParaRPr lang="en-US" baseline="0" dirty="0" smtClean="0"/>
          </a:p>
          <a:p>
            <a:r>
              <a:rPr lang="en-US" baseline="0" dirty="0" smtClean="0"/>
              <a:t>Is this Overt Identification? YES or NO</a:t>
            </a:r>
            <a:endParaRPr lang="en-US" dirty="0" smtClean="0"/>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#2:</a:t>
            </a:r>
          </a:p>
          <a:p>
            <a:endParaRPr lang="en-US" dirty="0" smtClean="0"/>
          </a:p>
          <a:p>
            <a:r>
              <a:rPr lang="en-US" dirty="0" smtClean="0"/>
              <a:t>There is</a:t>
            </a:r>
            <a:r>
              <a:rPr lang="en-US" baseline="0" dirty="0" smtClean="0"/>
              <a:t> one serving line at school B., a cash register is used at the point of service to count meals by category. As each student approaches the cashier they give her their name, the cashier locates the name of the student on the coded roster which is out of the sight of any of the students and then keys in the lunch code by category, the cash register window displays “00” for Free, “.40” for Reduced price, and “$1.50” for a full paid meal. The cash register window display is in full view of the student population.</a:t>
            </a:r>
          </a:p>
          <a:p>
            <a:endParaRPr lang="en-US" baseline="0" dirty="0" smtClean="0"/>
          </a:p>
          <a:p>
            <a:r>
              <a:rPr lang="en-US" baseline="0" dirty="0" smtClean="0"/>
              <a:t>Is this Overt Identification? YES or NO</a:t>
            </a:r>
            <a:endParaRPr lang="en-US" dirty="0" smtClean="0"/>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Part I: Elements of Acceptable Point of Service (POS) Counting &amp; Claiming Systems</a:t>
            </a:r>
          </a:p>
          <a:p>
            <a:endParaRPr lang="en-US" sz="1200" dirty="0" smtClean="0"/>
          </a:p>
          <a:p>
            <a:r>
              <a:rPr lang="en-US" b="1" dirty="0" smtClean="0"/>
              <a:t>Eligibility Documentation</a:t>
            </a:r>
            <a:endParaRPr lang="en-US" dirty="0" smtClean="0"/>
          </a:p>
          <a:p>
            <a:r>
              <a:rPr lang="en-US" b="1" dirty="0" smtClean="0"/>
              <a:t>Collection Procedures</a:t>
            </a:r>
          </a:p>
          <a:p>
            <a:r>
              <a:rPr lang="en-US" b="1" dirty="0" smtClean="0"/>
              <a:t>Point of Services Meal Counts</a:t>
            </a:r>
          </a:p>
          <a:p>
            <a:r>
              <a:rPr lang="en-US" b="1" dirty="0" smtClean="0"/>
              <a:t>Daily Lunch Counts</a:t>
            </a:r>
          </a:p>
          <a:p>
            <a:r>
              <a:rPr lang="en-US" b="1" dirty="0" smtClean="0"/>
              <a:t>Internal Controls</a:t>
            </a:r>
          </a:p>
          <a:p>
            <a:r>
              <a:rPr lang="en-US" b="1" dirty="0" smtClean="0"/>
              <a:t>Claim for Reimbursement</a:t>
            </a:r>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#3:</a:t>
            </a:r>
          </a:p>
          <a:p>
            <a:endParaRPr lang="en-US" dirty="0" smtClean="0"/>
          </a:p>
          <a:p>
            <a:r>
              <a:rPr lang="en-US" dirty="0" smtClean="0"/>
              <a:t>On Monday morning</a:t>
            </a:r>
            <a:r>
              <a:rPr lang="en-US" baseline="0" dirty="0" smtClean="0"/>
              <a:t> the classroom teacher collects lunch money from those children who elect to take advantage of the prepayment option offered at the school. A 10% discount is offered to those who pay for lunch in advance for the entire week.</a:t>
            </a:r>
          </a:p>
          <a:p>
            <a:endParaRPr lang="en-US" baseline="0" dirty="0" smtClean="0"/>
          </a:p>
          <a:p>
            <a:r>
              <a:rPr lang="en-US" baseline="0" dirty="0" smtClean="0"/>
              <a:t>Over the course of the school year the classroom teacher discovered this task flows faster if she asks all paid students to line up beside her desk first in order to collect the money. Then the teacher asks the reduced price students to do the same. Each student returns to their desk with 5 lunch tickets, one for each day of the week.</a:t>
            </a:r>
          </a:p>
          <a:p>
            <a:endParaRPr lang="en-US" baseline="0" dirty="0" smtClean="0"/>
          </a:p>
          <a:p>
            <a:r>
              <a:rPr lang="en-US" baseline="0" dirty="0" smtClean="0"/>
              <a:t>Is this Overt Identification? YES or NO</a:t>
            </a:r>
            <a:endParaRPr lang="en-US" dirty="0" smtClean="0"/>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#3:</a:t>
            </a:r>
          </a:p>
          <a:p>
            <a:endParaRPr lang="en-US" dirty="0" smtClean="0"/>
          </a:p>
          <a:p>
            <a:r>
              <a:rPr lang="en-US" dirty="0" smtClean="0"/>
              <a:t>On Monday morning</a:t>
            </a:r>
            <a:r>
              <a:rPr lang="en-US" baseline="0" dirty="0" smtClean="0"/>
              <a:t> the classroom teacher collects lunch money from those children who elect to take advantage of the prepayment option offered at the school. A 10% discount is offered to those who pay for lunch in advance for the entire week.</a:t>
            </a:r>
          </a:p>
          <a:p>
            <a:endParaRPr lang="en-US" baseline="0" dirty="0" smtClean="0"/>
          </a:p>
          <a:p>
            <a:r>
              <a:rPr lang="en-US" baseline="0" dirty="0" smtClean="0"/>
              <a:t>Over the course of the school year the classroom teacher discovered this task flows faster if she asks all paid students to line up beside her desk first in order to collect the money. Then the teacher asks the reduced price students to do the same. Each student returns to their desk with 5 lunch tickets, one for each day of the week.</a:t>
            </a:r>
          </a:p>
          <a:p>
            <a:endParaRPr lang="en-US" baseline="0" dirty="0" smtClean="0"/>
          </a:p>
          <a:p>
            <a:r>
              <a:rPr lang="en-US" baseline="0" dirty="0" smtClean="0"/>
              <a:t>Is this Overt Identification? YES or NO</a:t>
            </a:r>
            <a:endParaRPr lang="en-US" dirty="0" smtClean="0"/>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Counting &amp;</a:t>
            </a:r>
            <a:r>
              <a:rPr lang="en-US" baseline="0" dirty="0" smtClean="0"/>
              <a:t> Claiming</a:t>
            </a:r>
            <a:endParaRPr lang="en-US" dirty="0" smtClean="0"/>
          </a:p>
          <a:p>
            <a:r>
              <a:rPr lang="en-US" dirty="0" smtClean="0"/>
              <a:t>There are standard procedures</a:t>
            </a:r>
            <a:r>
              <a:rPr lang="en-US" baseline="0" dirty="0" smtClean="0"/>
              <a:t> for filing claims for reimbursement to the state agency, the procedures for consolidating school meal counts may vary. </a:t>
            </a:r>
            <a:r>
              <a:rPr lang="en-US" dirty="0" smtClean="0"/>
              <a:t>Each site must have some form of consolidation by category for accurate counting claiming of meals and eligible students. </a:t>
            </a:r>
            <a:br>
              <a:rPr lang="en-US" dirty="0" smtClean="0"/>
            </a:br>
            <a:endParaRPr lang="en-US" dirty="0" smtClean="0"/>
          </a:p>
          <a:p>
            <a:r>
              <a:rPr lang="en-US" dirty="0" smtClean="0"/>
              <a:t>For</a:t>
            </a:r>
            <a:r>
              <a:rPr lang="en-US" baseline="0" dirty="0" smtClean="0"/>
              <a:t> </a:t>
            </a:r>
            <a:r>
              <a:rPr lang="en-US" dirty="0" smtClean="0"/>
              <a:t>Schools or RCCIs without a computerized consolidation system an edit check worksheet is an acceptable form of consolidation.</a:t>
            </a:r>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D22734D-63BD-4035-98A9-4457BB1B15A4}" type="slidenum">
              <a:rPr lang="en-US" smtClean="0"/>
              <a:pPr/>
              <a:t>28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Edits compare meal count data to other information (e.g., # of eligible students and attendance factors, etc.) to identify possible problems in the meal count system.  Any meal counts that do not seem reasonable should be explained or investigated.</a:t>
            </a:r>
          </a:p>
          <a:p>
            <a:pPr eaLnBrk="1" hangingPunct="1"/>
            <a:endParaRPr lang="en-US" dirty="0" smtClean="0"/>
          </a:p>
          <a:p>
            <a:pPr eaLnBrk="1" hangingPunct="1"/>
            <a:r>
              <a:rPr lang="en-US" dirty="0" smtClean="0"/>
              <a:t>Monitoring ensures that the school’s meal count reports are based on the approved counting system and that the counting system, as implemented, yields the actual # of reimbursable free, reduced-price, and paid meals served for each day of operation.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an example of an edit check worksheet form for a school district to use </a:t>
            </a:r>
            <a:r>
              <a:rPr lang="en-US" baseline="0" dirty="0" smtClean="0"/>
              <a:t>for recording their </a:t>
            </a:r>
            <a:r>
              <a:rPr lang="en-US" baseline="0" dirty="0" smtClean="0"/>
              <a:t>daily eligibility counts by category and daily meal counts by category, </a:t>
            </a:r>
            <a:r>
              <a:rPr lang="en-US" baseline="0" dirty="0" smtClean="0"/>
              <a:t>for breakfast or </a:t>
            </a:r>
            <a:r>
              <a:rPr lang="en-US" baseline="0" dirty="0" smtClean="0"/>
              <a:t>lunch if they don’t have an electronic POS system </a:t>
            </a:r>
          </a:p>
          <a:p>
            <a:endParaRPr lang="en-US" baseline="0" dirty="0" smtClean="0"/>
          </a:p>
          <a:p>
            <a:r>
              <a:rPr lang="en-US" baseline="0" dirty="0" smtClean="0"/>
              <a:t>Under columns 7, 10, and 13 you would enter how may students are eligible by category (free, reduced, and paid)</a:t>
            </a:r>
          </a:p>
          <a:p>
            <a:r>
              <a:rPr lang="en-US" baseline="0" dirty="0" smtClean="0"/>
              <a:t>Under columns 9, 12, and 15 is were you enter the number of students that ate a reimbursable meal by category.</a:t>
            </a:r>
          </a:p>
          <a:p>
            <a:endParaRPr lang="en-US" baseline="0" dirty="0" smtClean="0"/>
          </a:p>
          <a:p>
            <a:r>
              <a:rPr lang="en-US" baseline="0" dirty="0" smtClean="0"/>
              <a:t>At the end of each month at the bottom of each column the form will auto fill the total number of meals to claim by category. These numbers are to be entered into the claim on the CNP web site.</a:t>
            </a:r>
          </a:p>
          <a:p>
            <a:endParaRPr lang="en-US" baseline="0" dirty="0" smtClean="0"/>
          </a:p>
          <a:p>
            <a:r>
              <a:rPr lang="en-US" baseline="0" dirty="0" smtClean="0"/>
              <a:t>At the end of the month you would review the eligible numbers and enter the highest eligible by category into boxes 22,23, and 24. Then these numbers are enter into the CNP web site claim under the Eligibility information.</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what an edit check worksheet looks</a:t>
            </a:r>
            <a:r>
              <a:rPr lang="en-US" baseline="0" dirty="0" smtClean="0"/>
              <a:t> like for an RCCI to use </a:t>
            </a:r>
            <a:r>
              <a:rPr lang="en-US" baseline="0" dirty="0" smtClean="0"/>
              <a:t>for recording their </a:t>
            </a:r>
            <a:r>
              <a:rPr lang="en-US" baseline="0" dirty="0" smtClean="0"/>
              <a:t>daily eligibility counts by category and daily meal counts by category, for breakfast, lunch, and snack.</a:t>
            </a:r>
          </a:p>
          <a:p>
            <a:endParaRPr lang="en-US" baseline="0" dirty="0" smtClean="0"/>
          </a:p>
          <a:p>
            <a:r>
              <a:rPr lang="en-US" baseline="0" dirty="0" smtClean="0"/>
              <a:t>Under each meal type for example breakfast you would enter how may children are eligible for a meal in column 4a and how many actually ate a reimbursable meal under 4c. This would occur for each meal service for each day.</a:t>
            </a:r>
          </a:p>
          <a:p>
            <a:endParaRPr lang="en-US" baseline="0" dirty="0" smtClean="0"/>
          </a:p>
          <a:p>
            <a:r>
              <a:rPr lang="en-US" baseline="0" dirty="0" smtClean="0"/>
              <a:t>At the end of each month at the bottom of the form it will auto fill the total number of meals to claim by meal type (breakfast, lunch, and snack). These numbers are to be entered into the claim on the CNP web site.</a:t>
            </a:r>
          </a:p>
          <a:p>
            <a:endParaRPr lang="en-US" baseline="0" dirty="0" smtClean="0"/>
          </a:p>
          <a:p>
            <a:r>
              <a:rPr lang="en-US" baseline="0" dirty="0" smtClean="0"/>
              <a:t>At the end of each month after you enter in the total operating days into box 8 the form with auto fill the average daily participation. These numbers are enter into the CNP web site claim under the Eligibility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Purpose:  to ensure the number of meal counts for the daily meals do not exceed the number of eligible children</a:t>
            </a:r>
          </a:p>
          <a:p>
            <a:pPr>
              <a:buNone/>
            </a:pPr>
            <a:r>
              <a:rPr lang="en-US" dirty="0" smtClean="0"/>
              <a:t>Once site meal counts and eligible student counts are completed for the month,</a:t>
            </a:r>
            <a:r>
              <a:rPr lang="en-US" sz="800" dirty="0" smtClean="0"/>
              <a:t> </a:t>
            </a:r>
            <a:r>
              <a:rPr lang="en-US" dirty="0" smtClean="0"/>
              <a:t>claim is consolidated by the LEA</a:t>
            </a:r>
            <a:br>
              <a:rPr lang="en-US" dirty="0" smtClean="0"/>
            </a:br>
            <a:endParaRPr lang="en-US" dirty="0" smtClean="0"/>
          </a:p>
          <a:p>
            <a:pPr lvl="1"/>
            <a:r>
              <a:rPr lang="en-US" dirty="0" smtClean="0"/>
              <a:t>double check numbers</a:t>
            </a:r>
          </a:p>
          <a:p>
            <a:pPr lvl="1">
              <a:buClr>
                <a:srgbClr val="6A4810"/>
              </a:buClr>
            </a:pPr>
            <a:r>
              <a:rPr lang="en-US" dirty="0" smtClean="0"/>
              <a:t>each day</a:t>
            </a:r>
          </a:p>
          <a:p>
            <a:pPr lvl="1">
              <a:buClr>
                <a:srgbClr val="6A4810"/>
              </a:buClr>
            </a:pPr>
            <a:r>
              <a:rPr lang="en-US" dirty="0" smtClean="0"/>
              <a:t>each meal service</a:t>
            </a:r>
          </a:p>
          <a:p>
            <a:pPr lvl="1">
              <a:buClr>
                <a:srgbClr val="6A4810"/>
              </a:buClr>
            </a:pPr>
            <a:r>
              <a:rPr lang="en-US" dirty="0" smtClean="0"/>
              <a:t>each category</a:t>
            </a:r>
          </a:p>
          <a:p>
            <a:pPr lvl="1">
              <a:buFont typeface="Arial" pitchFamily="34" charset="0"/>
              <a:buNone/>
            </a:pPr>
            <a:endParaRPr lang="en-US" dirty="0" smtClean="0"/>
          </a:p>
          <a:p>
            <a:pPr>
              <a:lnSpc>
                <a:spcPct val="90000"/>
              </a:lnSpc>
              <a:buClr>
                <a:schemeClr val="tx1"/>
              </a:buClr>
              <a:buNone/>
            </a:pPr>
            <a:r>
              <a:rPr lang="en-US" dirty="0" smtClean="0"/>
              <a:t>Claim is consolidated by the LEA</a:t>
            </a:r>
          </a:p>
          <a:p>
            <a:pPr lvl="1" eaLnBrk="1" hangingPunct="1">
              <a:buClr>
                <a:srgbClr val="6A4810"/>
              </a:buClr>
            </a:pPr>
            <a:r>
              <a:rPr lang="en-US" dirty="0" smtClean="0"/>
              <a:t>	LEA submits the claim</a:t>
            </a:r>
            <a:r>
              <a:rPr lang="en-US" baseline="0" dirty="0" smtClean="0"/>
              <a:t> </a:t>
            </a:r>
            <a:r>
              <a:rPr lang="en-US" dirty="0" smtClean="0"/>
              <a:t>to the state agency monthly or</a:t>
            </a:r>
            <a:r>
              <a:rPr lang="en-US" baseline="0" dirty="0" smtClean="0"/>
              <a:t> by</a:t>
            </a:r>
            <a:r>
              <a:rPr lang="en-US" dirty="0" smtClean="0"/>
              <a:t> the 30th day after the last day of the</a:t>
            </a:r>
          </a:p>
          <a:p>
            <a:pPr lvl="1">
              <a:lnSpc>
                <a:spcPct val="90000"/>
              </a:lnSpc>
              <a:buClr>
                <a:schemeClr val="folHlink"/>
              </a:buClr>
              <a:buNone/>
            </a:pPr>
            <a:r>
              <a:rPr lang="en-US" dirty="0" smtClean="0"/>
              <a:t>	claim month</a:t>
            </a:r>
            <a:r>
              <a:rPr lang="en-US" baseline="0" dirty="0" smtClean="0"/>
              <a:t> by e</a:t>
            </a:r>
            <a:r>
              <a:rPr lang="en-US" dirty="0" smtClean="0"/>
              <a:t>ntering their</a:t>
            </a:r>
            <a:r>
              <a:rPr lang="en-US" baseline="0" dirty="0" smtClean="0"/>
              <a:t> consolidated meal counts and eligibility numbers</a:t>
            </a:r>
            <a:r>
              <a:rPr lang="en-US" dirty="0" smtClean="0"/>
              <a:t> for the claim into the CNP web. </a:t>
            </a:r>
          </a:p>
          <a:p>
            <a:pPr>
              <a:lnSpc>
                <a:spcPct val="90000"/>
              </a:lnSpc>
              <a:buClr>
                <a:schemeClr val="folHlink"/>
              </a:buClr>
            </a:pPr>
            <a:r>
              <a:rPr lang="en-US" dirty="0" smtClean="0"/>
              <a:t>	LEA may combine up to 10 operating days from a previous or following month</a:t>
            </a:r>
            <a:r>
              <a:rPr lang="en-US" baseline="0" dirty="0" smtClean="0"/>
              <a:t> (i.e. Aug-Sept or June-May)</a:t>
            </a:r>
            <a:endParaRPr lang="en-US" dirty="0" smtClean="0"/>
          </a:p>
          <a:p>
            <a:pPr>
              <a:lnSpc>
                <a:spcPct val="90000"/>
              </a:lnSpc>
              <a:buClr>
                <a:schemeClr val="folHlink"/>
              </a:buClr>
            </a:pPr>
            <a:r>
              <a:rPr lang="en-US" dirty="0" smtClean="0"/>
              <a:t>	State agency is responsible for reimbursement</a:t>
            </a:r>
            <a:r>
              <a:rPr lang="en-US" baseline="0" dirty="0" smtClean="0"/>
              <a:t> of accurate claims</a:t>
            </a:r>
            <a:endParaRPr lang="en-US" dirty="0" smtClean="0"/>
          </a:p>
          <a:p>
            <a:pPr>
              <a:lnSpc>
                <a:spcPct val="90000"/>
              </a:lnSpc>
              <a:buClr>
                <a:schemeClr val="folHlink"/>
              </a:buCl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home page for the CNP web data </a:t>
            </a:r>
            <a:r>
              <a:rPr lang="en-US" dirty="0" smtClean="0"/>
              <a:t>base where you first renew</a:t>
            </a:r>
            <a:r>
              <a:rPr lang="en-US" baseline="0" dirty="0" smtClean="0"/>
              <a:t> your online application and enter your claims for reimbursement</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have logged into your sponsor</a:t>
            </a:r>
            <a:r>
              <a:rPr lang="en-US" baseline="0" dirty="0" smtClean="0"/>
              <a:t> site your will see this screen. To enter your claim click on the claims tab.</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claims tab will show which months have been selected for claims.</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are Acceptable Counting System at the Point of Service </a:t>
            </a:r>
          </a:p>
          <a:p>
            <a:pPr lvl="1"/>
            <a:r>
              <a:rPr lang="en-US" dirty="0" smtClean="0"/>
              <a:t>An acceptable point of service</a:t>
            </a:r>
            <a:r>
              <a:rPr lang="en-US" baseline="0" dirty="0" smtClean="0"/>
              <a:t> is t</a:t>
            </a:r>
            <a:r>
              <a:rPr lang="en-US" dirty="0" smtClean="0"/>
              <a:t>hat point at which you can determine if the student has a reimbursable meal</a:t>
            </a:r>
            <a:r>
              <a:rPr lang="en-US" baseline="0" dirty="0" smtClean="0"/>
              <a:t> or at the end of the serving line.</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 Salad Bars point of service may be after the POS, but must have monitoring to be sure each student selects there other components.</a:t>
            </a:r>
          </a:p>
          <a:p>
            <a:pPr>
              <a:buNone/>
            </a:pPr>
            <a:endParaRPr lang="en-US" dirty="0" smtClean="0"/>
          </a:p>
          <a:p>
            <a:pPr lvl="1"/>
            <a:r>
              <a:rPr lang="en-US" b="1" dirty="0" smtClean="0"/>
              <a:t>Please Note: </a:t>
            </a:r>
            <a:r>
              <a:rPr lang="en-US" dirty="0" smtClean="0"/>
              <a:t>Offer vs. Serve is required</a:t>
            </a:r>
            <a:r>
              <a:rPr lang="en-US" baseline="0" dirty="0" smtClean="0"/>
              <a:t> for the high school age/grade group and a student</a:t>
            </a:r>
            <a:r>
              <a:rPr lang="en-US" dirty="0" smtClean="0"/>
              <a:t> may decline up to two</a:t>
            </a:r>
            <a:r>
              <a:rPr lang="en-US" baseline="0" dirty="0" smtClean="0"/>
              <a:t> of the meal components, a reimbursable meal may have only 3 meal components, however one of those components must be at least a ½ cup serving from the fruit or vegetable group.</a:t>
            </a:r>
            <a:endParaRPr lang="en-US" dirty="0" smtClean="0"/>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open your Sponsor Claim you would click on the little yellow file folder next</a:t>
            </a:r>
            <a:r>
              <a:rPr lang="en-US" baseline="0" dirty="0" smtClean="0"/>
              <a:t> to the month you want to enter your claim for to access the sites.</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open the site claim you wish to</a:t>
            </a:r>
            <a:r>
              <a:rPr lang="en-US" baseline="0" dirty="0" smtClean="0"/>
              <a:t> you </a:t>
            </a:r>
            <a:r>
              <a:rPr lang="en-US" dirty="0" smtClean="0"/>
              <a:t>can</a:t>
            </a:r>
            <a:r>
              <a:rPr lang="en-US" baseline="0" dirty="0" smtClean="0"/>
              <a:t> </a:t>
            </a:r>
            <a:r>
              <a:rPr lang="en-US" dirty="0" smtClean="0"/>
              <a:t>enter your meal</a:t>
            </a:r>
            <a:r>
              <a:rPr lang="en-US" baseline="0" dirty="0" smtClean="0"/>
              <a:t> </a:t>
            </a:r>
            <a:r>
              <a:rPr lang="en-US" dirty="0" smtClean="0"/>
              <a:t>counts</a:t>
            </a:r>
            <a:r>
              <a:rPr lang="en-US" baseline="0" dirty="0" smtClean="0"/>
              <a:t> in by category. Then under the Eligibility Information you would enter the number of eligible students by category.</a:t>
            </a:r>
          </a:p>
          <a:p>
            <a:endParaRPr lang="en-US" baseline="0" dirty="0" smtClean="0"/>
          </a:p>
          <a:p>
            <a:r>
              <a:rPr lang="en-US" dirty="0" smtClean="0"/>
              <a:t>It is recommended that written, detailed instructions o the operation of the meal count system be developed and provided to all responsible personnel.  These instructions should state how, when, and where a duty is to be performed and which position is responsible.  At a minimum, the following duties should be described </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all the</a:t>
            </a:r>
            <a:r>
              <a:rPr lang="en-US" baseline="0" dirty="0" smtClean="0"/>
              <a:t> meal counts and eligibility counts have been entered into each site you are ready to submit your Sponsor Claim into the state </a:t>
            </a:r>
            <a:r>
              <a:rPr lang="en-US" baseline="0" smtClean="0"/>
              <a:t>for reimbursement.</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an</a:t>
            </a:r>
            <a:r>
              <a:rPr lang="en-US" baseline="0" dirty="0" smtClean="0"/>
              <a:t> acceptable point of service meal count? </a:t>
            </a:r>
            <a:r>
              <a:rPr lang="en-US" dirty="0" smtClean="0"/>
              <a:t>That point at which you can determine if the student has a complete reimbursable meal. A complete reimbursable</a:t>
            </a:r>
            <a:r>
              <a:rPr lang="en-US" baseline="0" dirty="0" smtClean="0"/>
              <a:t> meal consist of the five food components (i.e. meat/meat alternate, fruit, vegetable, bread/grain, and milk) </a:t>
            </a:r>
          </a:p>
          <a:p>
            <a:endParaRPr lang="en-US" baseline="0" dirty="0" smtClean="0"/>
          </a:p>
          <a:p>
            <a:r>
              <a:rPr lang="en-US" b="1" baseline="0" dirty="0" smtClean="0"/>
              <a:t>Note: </a:t>
            </a:r>
            <a:r>
              <a:rPr lang="en-US" baseline="0" dirty="0" smtClean="0"/>
              <a:t>Offer vs. Serve - a student may decline 2 of the 5 food components, however one of those 3 components must be from the fruit or vegetable group to have a reimbursable meal.</a:t>
            </a:r>
            <a:endParaRPr lang="en-US" dirty="0" smtClean="0"/>
          </a:p>
          <a:p>
            <a:pPr>
              <a:buNone/>
            </a:pPr>
            <a:endParaRPr lang="en-US" dirty="0" smtClean="0"/>
          </a:p>
          <a:p>
            <a:r>
              <a:rPr lang="en-US" dirty="0" smtClean="0"/>
              <a:t>How to Count:</a:t>
            </a:r>
          </a:p>
          <a:p>
            <a:pPr lvl="1"/>
            <a:r>
              <a:rPr lang="en-US" dirty="0" smtClean="0"/>
              <a:t>Reimbursable meals – Make sure each student has</a:t>
            </a:r>
            <a:r>
              <a:rPr lang="en-US" baseline="0" dirty="0" smtClean="0"/>
              <a:t> select all of the required meal components for a reimbursable meal</a:t>
            </a:r>
            <a:endParaRPr lang="en-US" dirty="0" smtClean="0"/>
          </a:p>
          <a:p>
            <a:pPr lvl="1"/>
            <a:r>
              <a:rPr lang="en-US" dirty="0" smtClean="0"/>
              <a:t>By category – Make sure the</a:t>
            </a:r>
            <a:r>
              <a:rPr lang="en-US" baseline="0" dirty="0" smtClean="0"/>
              <a:t> counting system can count meals by category for each student</a:t>
            </a:r>
            <a:endParaRPr lang="en-US" dirty="0" smtClean="0"/>
          </a:p>
          <a:p>
            <a:pPr lvl="1"/>
            <a:r>
              <a:rPr lang="en-US" dirty="0" smtClean="0"/>
              <a:t>Each day – Meal counts must</a:t>
            </a:r>
            <a:r>
              <a:rPr lang="en-US" baseline="0" dirty="0" smtClean="0"/>
              <a:t> be done each day</a:t>
            </a:r>
            <a:endParaRPr lang="en-US" dirty="0" smtClean="0"/>
          </a:p>
          <a:p>
            <a:pPr lvl="1"/>
            <a:endParaRPr lang="en-US" dirty="0" smtClean="0"/>
          </a:p>
          <a:p>
            <a:r>
              <a:rPr lang="en-US" dirty="0" smtClean="0"/>
              <a:t>Lastly counting meals</a:t>
            </a:r>
            <a:r>
              <a:rPr lang="en-US" baseline="0" dirty="0" smtClean="0"/>
              <a:t> must be done w</a:t>
            </a:r>
            <a:r>
              <a:rPr lang="en-US" dirty="0" smtClean="0"/>
              <a:t>ithout overt identification</a:t>
            </a:r>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None/>
            </a:pPr>
            <a:r>
              <a:rPr lang="en-US" sz="2800" dirty="0" smtClean="0"/>
              <a:t>What are Acceptable meal counting systems?:</a:t>
            </a:r>
          </a:p>
          <a:p>
            <a:pPr marL="566928" indent="-457200">
              <a:buFont typeface="+mj-lt"/>
              <a:buAutoNum type="arabicPeriod"/>
            </a:pPr>
            <a:r>
              <a:rPr lang="en-US" sz="2400" dirty="0" smtClean="0"/>
              <a:t>Class Roster Check List	 	</a:t>
            </a:r>
          </a:p>
          <a:p>
            <a:pPr marL="566928" indent="-457200">
              <a:buFont typeface="+mj-lt"/>
              <a:buAutoNum type="arabicPeriod"/>
            </a:pPr>
            <a:r>
              <a:rPr lang="en-US" sz="2400" dirty="0" smtClean="0"/>
              <a:t>School Roster Check List 	</a:t>
            </a:r>
          </a:p>
          <a:p>
            <a:pPr marL="566928" indent="-457200">
              <a:buFont typeface="+mj-lt"/>
              <a:buAutoNum type="arabicPeriod"/>
            </a:pPr>
            <a:r>
              <a:rPr lang="en-US" sz="2400" dirty="0" smtClean="0"/>
              <a:t>Ticket System </a:t>
            </a:r>
          </a:p>
          <a:p>
            <a:pPr marL="566928" indent="-457200">
              <a:buFont typeface="+mj-lt"/>
              <a:buAutoNum type="arabicPeriod"/>
            </a:pPr>
            <a:r>
              <a:rPr lang="en-US" sz="2400" dirty="0" smtClean="0"/>
              <a:t>Cash Register Code System</a:t>
            </a:r>
          </a:p>
          <a:p>
            <a:pPr marL="566928" indent="-457200">
              <a:buFont typeface="+mj-lt"/>
              <a:buAutoNum type="arabicPeriod"/>
            </a:pPr>
            <a:r>
              <a:rPr lang="en-US" sz="2400" dirty="0" smtClean="0"/>
              <a:t>Prepaid List</a:t>
            </a:r>
          </a:p>
          <a:p>
            <a:pPr marL="566928" indent="-457200">
              <a:buFont typeface="+mj-lt"/>
              <a:buAutoNum type="arabicPeriod"/>
            </a:pPr>
            <a:r>
              <a:rPr lang="en-US" sz="2400" dirty="0" smtClean="0"/>
              <a:t>Computerized Bar Code I.D. Cards 	</a:t>
            </a:r>
          </a:p>
          <a:p>
            <a:pPr marL="566928" indent="-457200">
              <a:buNone/>
            </a:pPr>
            <a:r>
              <a:rPr lang="en-US" sz="2400" dirty="0" smtClean="0"/>
              <a:t>				 		</a:t>
            </a:r>
          </a:p>
          <a:p>
            <a:r>
              <a:rPr lang="en-US" sz="2400" b="1" dirty="0" smtClean="0"/>
              <a:t>Remember: </a:t>
            </a:r>
          </a:p>
          <a:p>
            <a:pPr lvl="1"/>
            <a:r>
              <a:rPr lang="en-US" sz="2000" dirty="0" smtClean="0"/>
              <a:t>You must</a:t>
            </a:r>
            <a:r>
              <a:rPr lang="en-US" sz="2000" baseline="0" dirty="0" smtClean="0"/>
              <a:t> </a:t>
            </a:r>
            <a:r>
              <a:rPr lang="en-US" sz="2000" dirty="0" smtClean="0"/>
              <a:t>keep applications on file for each student claimed free or reduced and</a:t>
            </a:r>
          </a:p>
          <a:p>
            <a:pPr lvl="1"/>
            <a:r>
              <a:rPr lang="en-US" sz="2000" dirty="0" smtClean="0"/>
              <a:t>Free and Reduced meal count must match the number of</a:t>
            </a:r>
            <a:r>
              <a:rPr lang="en-US" sz="2000" baseline="0" dirty="0" smtClean="0"/>
              <a:t> </a:t>
            </a:r>
            <a:r>
              <a:rPr lang="en-US" sz="2000" dirty="0" smtClean="0"/>
              <a:t>student</a:t>
            </a:r>
            <a:r>
              <a:rPr lang="en-US" sz="2000" baseline="0" dirty="0" smtClean="0"/>
              <a:t> </a:t>
            </a:r>
            <a:r>
              <a:rPr lang="en-US" sz="2000" dirty="0" smtClean="0"/>
              <a:t>count </a:t>
            </a:r>
          </a:p>
          <a:p>
            <a:endParaRPr lang="en-US" sz="2000" dirty="0" smtClean="0"/>
          </a:p>
          <a:p>
            <a:r>
              <a:rPr lang="en-US" sz="2000" dirty="0" smtClean="0"/>
              <a:t>Reports may be</a:t>
            </a:r>
            <a:r>
              <a:rPr lang="en-US" sz="2000" baseline="0" dirty="0" smtClean="0"/>
              <a:t> referred to as “ daily records of operations”, “daily/weekly food service reports”, “daily report of participation”, </a:t>
            </a:r>
            <a:r>
              <a:rPr lang="en-US" sz="2000" baseline="0" dirty="0" err="1" smtClean="0"/>
              <a:t>ect</a:t>
            </a:r>
            <a:r>
              <a:rPr lang="en-US" sz="2000" baseline="0" dirty="0" smtClean="0"/>
              <a:t>…</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One type of system for counting is the roster or checklist:</a:t>
            </a:r>
          </a:p>
          <a:p>
            <a:pPr lvl="1">
              <a:buFont typeface="Arial" pitchFamily="34" charset="0"/>
              <a:buChar char="•"/>
            </a:pPr>
            <a:r>
              <a:rPr lang="en-US" baseline="0" dirty="0" smtClean="0"/>
              <a:t> These may be u</a:t>
            </a:r>
            <a:r>
              <a:rPr lang="en-US" dirty="0" smtClean="0"/>
              <a:t>sed to determine the number of reimbursable meals served in each category. </a:t>
            </a:r>
            <a:br>
              <a:rPr lang="en-US" dirty="0" smtClean="0"/>
            </a:br>
            <a:r>
              <a:rPr lang="en-US" dirty="0" smtClean="0"/>
              <a:t>And</a:t>
            </a:r>
          </a:p>
          <a:p>
            <a:pPr lvl="1">
              <a:buFont typeface="Arial" pitchFamily="34" charset="0"/>
              <a:buChar char="•"/>
            </a:pPr>
            <a:r>
              <a:rPr lang="en-US" dirty="0" smtClean="0"/>
              <a:t> They must include the names or numbers of students in each category (free, reduced, &amp; paid).  </a:t>
            </a:r>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Other roster or checklist systems</a:t>
            </a:r>
            <a:r>
              <a:rPr lang="en-US" b="1" baseline="0" dirty="0" smtClean="0"/>
              <a:t> that may be used are </a:t>
            </a:r>
            <a:r>
              <a:rPr lang="en-US" b="1" dirty="0" smtClean="0"/>
              <a:t>Name Checklist and Class list:</a:t>
            </a:r>
          </a:p>
          <a:p>
            <a:pPr>
              <a:buNone/>
            </a:pPr>
            <a:r>
              <a:rPr lang="en-US" b="1" dirty="0" smtClean="0"/>
              <a:t>A</a:t>
            </a:r>
            <a:r>
              <a:rPr lang="en-US" b="1" baseline="0" dirty="0" smtClean="0"/>
              <a:t> Name Checklist</a:t>
            </a:r>
            <a:endParaRPr lang="en-US" dirty="0" smtClean="0"/>
          </a:p>
          <a:p>
            <a:pPr lvl="1">
              <a:buFont typeface="Arial" pitchFamily="34" charset="0"/>
              <a:buChar char="•"/>
            </a:pPr>
            <a:r>
              <a:rPr lang="en-US" dirty="0" smtClean="0"/>
              <a:t>Is a list of all children’s names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Check marked by the student’s name when they have collected a reimbursable meal	</a:t>
            </a:r>
          </a:p>
          <a:p>
            <a:pPr lvl="1">
              <a:buFont typeface="Arial" pitchFamily="34" charset="0"/>
              <a:buChar char="•"/>
            </a:pPr>
            <a:r>
              <a:rPr lang="en-US" baseline="0" dirty="0" smtClean="0"/>
              <a:t>C</a:t>
            </a:r>
            <a:r>
              <a:rPr lang="en-US" dirty="0" smtClean="0"/>
              <a:t>ompared with the master list of names or coded by category once the meal service</a:t>
            </a:r>
            <a:r>
              <a:rPr lang="en-US" baseline="0" dirty="0" smtClean="0"/>
              <a:t> is complete</a:t>
            </a:r>
            <a:endParaRPr lang="en-US" b="1" dirty="0" smtClean="0"/>
          </a:p>
          <a:p>
            <a:pPr>
              <a:buNone/>
            </a:pPr>
            <a:endParaRPr lang="en-US" b="1" dirty="0" smtClean="0"/>
          </a:p>
          <a:p>
            <a:pPr>
              <a:buNone/>
            </a:pPr>
            <a:r>
              <a:rPr lang="en-US" b="1" dirty="0" smtClean="0"/>
              <a:t>A Class List </a:t>
            </a:r>
            <a:endParaRPr lang="en-US" dirty="0" smtClean="0"/>
          </a:p>
          <a:p>
            <a:r>
              <a:rPr lang="en-US" dirty="0" smtClean="0"/>
              <a:t>A teacher or designated person marks off each child’s name as they are served or select a reimbursable meal.</a:t>
            </a:r>
            <a:r>
              <a:rPr lang="en-US" baseline="0" dirty="0" smtClean="0"/>
              <a:t> Then the </a:t>
            </a:r>
            <a:r>
              <a:rPr lang="en-US" dirty="0" smtClean="0"/>
              <a:t>list is given to the person responsible for recording meals and or/milk counts and matches</a:t>
            </a:r>
            <a:r>
              <a:rPr lang="en-US" baseline="0" dirty="0" smtClean="0"/>
              <a:t> them</a:t>
            </a:r>
            <a:r>
              <a:rPr lang="en-US" dirty="0" smtClean="0"/>
              <a:t> by student and category.</a:t>
            </a:r>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a:t>
            </a:r>
            <a:r>
              <a:rPr lang="en-US" baseline="0" dirty="0" smtClean="0"/>
              <a:t> example of a class checklist system.</a:t>
            </a:r>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Other</a:t>
            </a:r>
            <a:r>
              <a:rPr lang="en-US" sz="1200" b="1" baseline="0" dirty="0" smtClean="0"/>
              <a:t> forms of checklist may include:</a:t>
            </a:r>
            <a:endParaRPr lang="en-US" sz="1200" b="1" dirty="0" smtClean="0"/>
          </a:p>
          <a:p>
            <a:endParaRPr lang="en-US" sz="1200" b="1" dirty="0" smtClean="0"/>
          </a:p>
          <a:p>
            <a:r>
              <a:rPr lang="en-US" sz="1200" b="1" dirty="0" smtClean="0"/>
              <a:t>Number Checklist </a:t>
            </a:r>
            <a:r>
              <a:rPr lang="en-US" sz="1200" dirty="0" smtClean="0"/>
              <a:t>– this type of system</a:t>
            </a:r>
            <a:r>
              <a:rPr lang="en-US" sz="1200" baseline="0" dirty="0" smtClean="0"/>
              <a:t> a </a:t>
            </a:r>
            <a:r>
              <a:rPr lang="en-US" sz="1200" dirty="0" smtClean="0"/>
              <a:t>student has an identification number.  The</a:t>
            </a:r>
            <a:r>
              <a:rPr lang="en-US" sz="1200" baseline="0" dirty="0" smtClean="0"/>
              <a:t> n</a:t>
            </a:r>
            <a:r>
              <a:rPr lang="en-US" sz="1200" dirty="0" smtClean="0"/>
              <a:t>umber is given to the person with the checklist who puts a mark by the student’s number</a:t>
            </a:r>
            <a:r>
              <a:rPr lang="en-US" sz="1200" baseline="0" dirty="0" smtClean="0"/>
              <a:t> </a:t>
            </a:r>
            <a:r>
              <a:rPr lang="en-US" sz="1200" dirty="0" smtClean="0"/>
              <a:t>on the check-list when they take a reimbursable meal.  </a:t>
            </a:r>
          </a:p>
          <a:p>
            <a:pPr>
              <a:spcBef>
                <a:spcPts val="0"/>
              </a:spcBef>
              <a:buNone/>
            </a:pPr>
            <a:r>
              <a:rPr lang="en-US" sz="1200" dirty="0" smtClean="0"/>
              <a:t> </a:t>
            </a:r>
          </a:p>
          <a:p>
            <a:r>
              <a:rPr lang="en-US" sz="1200" b="1" dirty="0" smtClean="0"/>
              <a:t>Remember</a:t>
            </a:r>
            <a:r>
              <a:rPr lang="en-US" sz="1200" b="1" baseline="0" dirty="0" smtClean="0"/>
              <a:t> any system used </a:t>
            </a:r>
            <a:r>
              <a:rPr lang="en-US" sz="1200" dirty="0" smtClean="0"/>
              <a:t>must always prevent “overt identification” </a:t>
            </a:r>
          </a:p>
          <a:p>
            <a:endParaRPr lang="en-US" dirty="0"/>
          </a:p>
        </p:txBody>
      </p:sp>
      <p:sp>
        <p:nvSpPr>
          <p:cNvPr id="4" name="Slide Number Placeholder 3"/>
          <p:cNvSpPr>
            <a:spLocks noGrp="1"/>
          </p:cNvSpPr>
          <p:nvPr>
            <p:ph type="sldNum" sz="quarter" idx="10"/>
          </p:nvPr>
        </p:nvSpPr>
        <p:spPr/>
        <p:txBody>
          <a:bodyPr/>
          <a:lstStyle/>
          <a:p>
            <a:fld id="{2DFBB978-3CA9-4BFC-B151-373C951ACAC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DAAB1EF-2E91-46C5-868C-8F1FDD00893D}" type="datetimeFigureOut">
              <a:rPr lang="en-US" smtClean="0"/>
              <a:pPr/>
              <a:t>8/1/2012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D32A4EA-231D-463A-8DF5-E8AF89E06A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AAB1EF-2E91-46C5-868C-8F1FDD00893D}" type="datetimeFigureOut">
              <a:rPr lang="en-US" smtClean="0"/>
              <a:pPr/>
              <a:t>8/1/2012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32A4EA-231D-463A-8DF5-E8AF89E06A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AAB1EF-2E91-46C5-868C-8F1FDD00893D}" type="datetimeFigureOut">
              <a:rPr lang="en-US" smtClean="0"/>
              <a:pPr/>
              <a:t>8/1/2012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32A4EA-231D-463A-8DF5-E8AF89E06A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AAB1EF-2E91-46C5-868C-8F1FDD00893D}" type="datetimeFigureOut">
              <a:rPr lang="en-US" smtClean="0"/>
              <a:pPr/>
              <a:t>8/1/2012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32A4EA-231D-463A-8DF5-E8AF89E06A6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AAB1EF-2E91-46C5-868C-8F1FDD00893D}" type="datetimeFigureOut">
              <a:rPr lang="en-US" smtClean="0"/>
              <a:pPr/>
              <a:t>8/1/2012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32A4EA-231D-463A-8DF5-E8AF89E06A6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AAB1EF-2E91-46C5-868C-8F1FDD00893D}" type="datetimeFigureOut">
              <a:rPr lang="en-US" smtClean="0"/>
              <a:pPr/>
              <a:t>8/1/2012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32A4EA-231D-463A-8DF5-E8AF89E06A6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AAB1EF-2E91-46C5-868C-8F1FDD00893D}" type="datetimeFigureOut">
              <a:rPr lang="en-US" smtClean="0"/>
              <a:pPr/>
              <a:t>8/1/2012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D32A4EA-231D-463A-8DF5-E8AF89E06A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DAAB1EF-2E91-46C5-868C-8F1FDD00893D}" type="datetimeFigureOut">
              <a:rPr lang="en-US" smtClean="0"/>
              <a:pPr/>
              <a:t>8/1/2012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D32A4EA-231D-463A-8DF5-E8AF89E06A6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DAAB1EF-2E91-46C5-868C-8F1FDD00893D}" type="datetimeFigureOut">
              <a:rPr lang="en-US" smtClean="0"/>
              <a:pPr/>
              <a:t>8/1/2012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D32A4EA-231D-463A-8DF5-E8AF89E06A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DAAB1EF-2E91-46C5-868C-8F1FDD00893D}" type="datetimeFigureOut">
              <a:rPr lang="en-US" smtClean="0"/>
              <a:pPr/>
              <a:t>8/1/2012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32A4EA-231D-463A-8DF5-E8AF89E06A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DAAB1EF-2E91-46C5-868C-8F1FDD00893D}" type="datetimeFigureOut">
              <a:rPr lang="en-US" smtClean="0"/>
              <a:pPr/>
              <a:t>8/1/2012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D32A4EA-231D-463A-8DF5-E8AF89E06A6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DAAB1EF-2E91-46C5-868C-8F1FDD00893D}" type="datetimeFigureOut">
              <a:rPr lang="en-US" smtClean="0"/>
              <a:pPr/>
              <a:t>8/1/2012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D32A4EA-231D-463A-8DF5-E8AF89E06A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b="1" dirty="0" smtClean="0"/>
              <a:t>Point of Service &amp; Counting and Claiming</a:t>
            </a:r>
            <a:endParaRPr lang="en-US" sz="4800" b="1" dirty="0"/>
          </a:p>
        </p:txBody>
      </p:sp>
      <p:sp>
        <p:nvSpPr>
          <p:cNvPr id="3" name="Subtitle 2"/>
          <p:cNvSpPr>
            <a:spLocks noGrp="1"/>
          </p:cNvSpPr>
          <p:nvPr>
            <p:ph type="subTitle" idx="1"/>
          </p:nvPr>
        </p:nvSpPr>
        <p:spPr/>
        <p:txBody>
          <a:bodyPr>
            <a:normAutofit fontScale="92500" lnSpcReduction="20000"/>
          </a:bodyPr>
          <a:lstStyle/>
          <a:p>
            <a:endParaRPr lang="en-US" dirty="0" smtClean="0"/>
          </a:p>
          <a:p>
            <a:endParaRPr lang="en-US" dirty="0"/>
          </a:p>
          <a:p>
            <a:pPr algn="r"/>
            <a:r>
              <a:rPr lang="en-US" dirty="0" smtClean="0"/>
              <a:t>Alaska Child Nutrition Program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5486400"/>
          </a:xfrm>
        </p:spPr>
        <p:txBody>
          <a:bodyPr>
            <a:normAutofit/>
          </a:bodyPr>
          <a:lstStyle/>
          <a:p>
            <a:r>
              <a:rPr lang="en-US" sz="2600" b="1" dirty="0" smtClean="0"/>
              <a:t>Number Checklist </a:t>
            </a:r>
            <a:r>
              <a:rPr lang="en-US" sz="2600" dirty="0" smtClean="0"/>
              <a:t>- student has identification number.  </a:t>
            </a:r>
          </a:p>
          <a:p>
            <a:pPr>
              <a:buNone/>
            </a:pPr>
            <a:endParaRPr lang="en-US" sz="2600" dirty="0" smtClean="0"/>
          </a:p>
          <a:p>
            <a:r>
              <a:rPr lang="en-US" sz="2600" dirty="0" smtClean="0"/>
              <a:t>Number given to the person with the checklist who puts a mark by the student’s number on the check-list when they take a reimbursable meal.  </a:t>
            </a:r>
          </a:p>
          <a:p>
            <a:pPr>
              <a:spcBef>
                <a:spcPts val="0"/>
              </a:spcBef>
              <a:buNone/>
            </a:pPr>
            <a:r>
              <a:rPr lang="en-US" sz="2600" dirty="0" smtClean="0"/>
              <a:t> </a:t>
            </a:r>
          </a:p>
          <a:p>
            <a:r>
              <a:rPr lang="en-US" sz="2600" b="1" dirty="0" smtClean="0"/>
              <a:t>Remember</a:t>
            </a:r>
            <a:r>
              <a:rPr lang="en-US" sz="2600" dirty="0" smtClean="0"/>
              <a:t>, the method must also prevent “overt identification” </a:t>
            </a:r>
          </a:p>
          <a:p>
            <a:endParaRPr lang="en-US" dirty="0" smtClean="0"/>
          </a:p>
          <a:p>
            <a:endParaRPr lang="en-US" dirty="0"/>
          </a:p>
        </p:txBody>
      </p:sp>
      <p:sp>
        <p:nvSpPr>
          <p:cNvPr id="2" name="Title 1"/>
          <p:cNvSpPr>
            <a:spLocks noGrp="1"/>
          </p:cNvSpPr>
          <p:nvPr>
            <p:ph type="title"/>
          </p:nvPr>
        </p:nvSpPr>
        <p:spPr>
          <a:xfrm>
            <a:off x="457200" y="152400"/>
            <a:ext cx="8229600" cy="990600"/>
          </a:xfrm>
        </p:spPr>
        <p:txBody>
          <a:bodyPr>
            <a:normAutofit/>
          </a:bodyPr>
          <a:lstStyle/>
          <a:p>
            <a:r>
              <a:rPr lang="en-US" dirty="0" smtClean="0"/>
              <a:t>O</a:t>
            </a:r>
            <a:r>
              <a:rPr lang="en-US" b="1" dirty="0" smtClean="0"/>
              <a:t>ther checklist systems: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idx="1"/>
          </p:nvPr>
        </p:nvSpPr>
        <p:spPr>
          <a:xfrm>
            <a:off x="1195388" y="1844675"/>
            <a:ext cx="7415212" cy="669925"/>
          </a:xfrm>
        </p:spPr>
        <p:txBody>
          <a:bodyPr/>
          <a:lstStyle/>
          <a:p>
            <a:pPr eaLnBrk="1" hangingPunct="1">
              <a:buFont typeface="Wingdings" pitchFamily="2" charset="2"/>
              <a:buNone/>
            </a:pPr>
            <a:r>
              <a:rPr lang="en-US" sz="3400" b="1" smtClean="0"/>
              <a:t> Point of Service (POS) options:</a:t>
            </a:r>
          </a:p>
        </p:txBody>
      </p:sp>
      <p:sp>
        <p:nvSpPr>
          <p:cNvPr id="3993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2B5C8D8-1E21-44A0-84DF-2AD95D4BD404}" type="slidenum">
              <a:rPr lang="en-US" altLang="en-US" smtClean="0"/>
              <a:pPr/>
              <a:t>11</a:t>
            </a:fld>
            <a:endParaRPr lang="en-US" altLang="en-US" smtClean="0"/>
          </a:p>
        </p:txBody>
      </p:sp>
      <p:sp>
        <p:nvSpPr>
          <p:cNvPr id="123907" name="Rectangle 3"/>
          <p:cNvSpPr>
            <a:spLocks noGrp="1" noChangeArrowheads="1"/>
          </p:cNvSpPr>
          <p:nvPr>
            <p:ph type="title"/>
          </p:nvPr>
        </p:nvSpPr>
        <p:spPr/>
        <p:txBody>
          <a:bodyPr>
            <a:normAutofit fontScale="90000"/>
          </a:bodyPr>
          <a:lstStyle/>
          <a:p>
            <a:pPr eaLnBrk="1" fontAlgn="auto" hangingPunct="1">
              <a:spcAft>
                <a:spcPts val="0"/>
              </a:spcAft>
              <a:defRPr/>
            </a:pPr>
            <a:r>
              <a:rPr lang="en-US" dirty="0" smtClean="0">
                <a:latin typeface="+mn-lt"/>
              </a:rPr>
              <a:t>Electronic Point of Service systems:</a:t>
            </a:r>
            <a:endParaRPr lang="en-US" dirty="0">
              <a:latin typeface="+mn-lt"/>
            </a:endParaRPr>
          </a:p>
        </p:txBody>
      </p:sp>
      <p:sp>
        <p:nvSpPr>
          <p:cNvPr id="123908" name="Rectangle 4"/>
          <p:cNvSpPr>
            <a:spLocks noChangeArrowheads="1"/>
          </p:cNvSpPr>
          <p:nvPr/>
        </p:nvSpPr>
        <p:spPr bwMode="auto">
          <a:xfrm>
            <a:off x="1143000" y="2565400"/>
            <a:ext cx="7696200" cy="685800"/>
          </a:xfrm>
          <a:prstGeom prst="rect">
            <a:avLst/>
          </a:prstGeom>
          <a:noFill/>
          <a:ln w="9525">
            <a:noFill/>
            <a:miter lim="800000"/>
            <a:headEnd/>
            <a:tailEnd/>
          </a:ln>
        </p:spPr>
        <p:txBody>
          <a:bodyPr/>
          <a:lstStyle/>
          <a:p>
            <a:pPr marL="342900" indent="-342900">
              <a:spcBef>
                <a:spcPct val="20000"/>
              </a:spcBef>
              <a:buClr>
                <a:srgbClr val="6A4810"/>
              </a:buClr>
              <a:buSzPct val="70000"/>
              <a:buFont typeface="Wingdings" pitchFamily="2" charset="2"/>
              <a:buChar char="l"/>
            </a:pPr>
            <a:r>
              <a:rPr lang="en-US" sz="3000"/>
              <a:t>Single line or Multiple line</a:t>
            </a:r>
          </a:p>
        </p:txBody>
      </p:sp>
      <p:sp>
        <p:nvSpPr>
          <p:cNvPr id="123909" name="Rectangle 5"/>
          <p:cNvSpPr>
            <a:spLocks noChangeArrowheads="1"/>
          </p:cNvSpPr>
          <p:nvPr/>
        </p:nvSpPr>
        <p:spPr bwMode="auto">
          <a:xfrm>
            <a:off x="1143000" y="3657600"/>
            <a:ext cx="7696200" cy="685800"/>
          </a:xfrm>
          <a:prstGeom prst="rect">
            <a:avLst/>
          </a:prstGeom>
          <a:noFill/>
          <a:ln w="9525">
            <a:noFill/>
            <a:miter lim="800000"/>
            <a:headEnd/>
            <a:tailEnd/>
          </a:ln>
        </p:spPr>
        <p:txBody>
          <a:bodyPr/>
          <a:lstStyle/>
          <a:p>
            <a:pPr marL="342900" indent="-342900">
              <a:spcBef>
                <a:spcPct val="20000"/>
              </a:spcBef>
              <a:buClr>
                <a:srgbClr val="6A4810"/>
              </a:buClr>
              <a:buSzPct val="70000"/>
              <a:buFont typeface="Wingdings" pitchFamily="2" charset="2"/>
              <a:buChar char="l"/>
            </a:pPr>
            <a:r>
              <a:rPr lang="en-US" sz="3000"/>
              <a:t>Touch-Screen, ordinary PC, or serving terminal</a:t>
            </a:r>
          </a:p>
        </p:txBody>
      </p:sp>
      <p:sp>
        <p:nvSpPr>
          <p:cNvPr id="123911" name="AutoShape 7"/>
          <p:cNvSpPr>
            <a:spLocks noChangeArrowheads="1"/>
          </p:cNvSpPr>
          <p:nvPr/>
        </p:nvSpPr>
        <p:spPr bwMode="auto">
          <a:xfrm>
            <a:off x="457200" y="1752600"/>
            <a:ext cx="533400" cy="533400"/>
          </a:xfrm>
          <a:prstGeom prst="star5">
            <a:avLst/>
          </a:prstGeom>
          <a:solidFill>
            <a:schemeClr val="tx1"/>
          </a:solidFill>
          <a:ln w="9525">
            <a:solidFill>
              <a:schemeClr val="bg1"/>
            </a:solidFill>
            <a:miter lim="800000"/>
            <a:headEnd/>
            <a:tailEnd/>
          </a:ln>
          <a:effectLst/>
        </p:spPr>
        <p:txBody>
          <a:bodyPr wrap="none" anchor="ctr"/>
          <a:lstStyle/>
          <a:p>
            <a:pPr>
              <a:defRPr/>
            </a:pP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barn(inHorizontal)">
                                      <p:cBhvr>
                                        <p:cTn id="7" dur="500"/>
                                        <p:tgtEl>
                                          <p:spTgt spid="1239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23909"/>
                                        </p:tgtEl>
                                        <p:attrNameLst>
                                          <p:attrName>style.visibility</p:attrName>
                                        </p:attrNameLst>
                                      </p:cBhvr>
                                      <p:to>
                                        <p:strVal val="visible"/>
                                      </p:to>
                                    </p:set>
                                    <p:animEffect transition="in" filter="barn(inHorizontal)">
                                      <p:cBhvr>
                                        <p:cTn id="12" dur="500"/>
                                        <p:tgtEl>
                                          <p:spTgt spid="123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idx="1"/>
          </p:nvPr>
        </p:nvSpPr>
        <p:spPr>
          <a:xfrm>
            <a:off x="762000" y="762000"/>
            <a:ext cx="7696200" cy="685800"/>
          </a:xfrm>
        </p:spPr>
        <p:txBody>
          <a:bodyPr/>
          <a:lstStyle/>
          <a:p>
            <a:pPr eaLnBrk="1" hangingPunct="1">
              <a:buFont typeface="Wingdings" pitchFamily="2" charset="2"/>
              <a:buNone/>
            </a:pPr>
            <a:r>
              <a:rPr lang="en-US" b="1" smtClean="0"/>
              <a:t>POS Input Device Options</a:t>
            </a:r>
          </a:p>
        </p:txBody>
      </p:sp>
      <p:sp>
        <p:nvSpPr>
          <p:cNvPr id="4096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50E3E41-7FE6-4F60-A412-44548472C6D5}" type="slidenum">
              <a:rPr lang="en-US" altLang="en-US" smtClean="0"/>
              <a:pPr/>
              <a:t>12</a:t>
            </a:fld>
            <a:endParaRPr lang="en-US" altLang="en-US" smtClean="0"/>
          </a:p>
        </p:txBody>
      </p:sp>
      <p:grpSp>
        <p:nvGrpSpPr>
          <p:cNvPr id="2" name="Group 2"/>
          <p:cNvGrpSpPr>
            <a:grpSpLocks/>
          </p:cNvGrpSpPr>
          <p:nvPr/>
        </p:nvGrpSpPr>
        <p:grpSpPr bwMode="auto">
          <a:xfrm>
            <a:off x="228600" y="1600200"/>
            <a:ext cx="4114800" cy="4068763"/>
            <a:chOff x="720" y="1680"/>
            <a:chExt cx="2592" cy="2563"/>
          </a:xfrm>
        </p:grpSpPr>
        <p:pic>
          <p:nvPicPr>
            <p:cNvPr id="40971" name="Picture 3" descr="Barcode Card Reader"/>
            <p:cNvPicPr>
              <a:picLocks noChangeAspect="1" noChangeArrowheads="1"/>
            </p:cNvPicPr>
            <p:nvPr/>
          </p:nvPicPr>
          <p:blipFill>
            <a:blip r:embed="rId3" cstate="print"/>
            <a:srcRect/>
            <a:stretch>
              <a:fillRect/>
            </a:stretch>
          </p:blipFill>
          <p:spPr bwMode="auto">
            <a:xfrm>
              <a:off x="768" y="1728"/>
              <a:ext cx="2380" cy="2515"/>
            </a:xfrm>
            <a:prstGeom prst="rect">
              <a:avLst/>
            </a:prstGeom>
            <a:noFill/>
            <a:ln w="9525">
              <a:noFill/>
              <a:miter lim="800000"/>
              <a:headEnd/>
              <a:tailEnd/>
            </a:ln>
          </p:spPr>
        </p:pic>
        <p:sp>
          <p:nvSpPr>
            <p:cNvPr id="40972" name="Text Box 4"/>
            <p:cNvSpPr txBox="1">
              <a:spLocks noChangeArrowheads="1"/>
            </p:cNvSpPr>
            <p:nvPr/>
          </p:nvSpPr>
          <p:spPr bwMode="auto">
            <a:xfrm>
              <a:off x="720" y="1680"/>
              <a:ext cx="2592" cy="614"/>
            </a:xfrm>
            <a:prstGeom prst="rect">
              <a:avLst/>
            </a:prstGeom>
            <a:noFill/>
            <a:ln w="9525" algn="ctr">
              <a:noFill/>
              <a:miter lim="800000"/>
              <a:headEnd/>
              <a:tailEnd/>
            </a:ln>
          </p:spPr>
          <p:txBody>
            <a:bodyPr>
              <a:spAutoFit/>
            </a:bodyPr>
            <a:lstStyle/>
            <a:p>
              <a:pPr>
                <a:spcBef>
                  <a:spcPct val="50000"/>
                </a:spcBef>
              </a:pPr>
              <a:r>
                <a:rPr lang="en-US" sz="2900" b="1" i="1">
                  <a:solidFill>
                    <a:schemeClr val="accent2"/>
                  </a:solidFill>
                  <a:cs typeface="Arial" charset="0"/>
                </a:rPr>
                <a:t>Countertop barcode reader</a:t>
              </a:r>
            </a:p>
          </p:txBody>
        </p:sp>
      </p:grpSp>
      <p:grpSp>
        <p:nvGrpSpPr>
          <p:cNvPr id="3" name="Group 5"/>
          <p:cNvGrpSpPr>
            <a:grpSpLocks/>
          </p:cNvGrpSpPr>
          <p:nvPr/>
        </p:nvGrpSpPr>
        <p:grpSpPr bwMode="auto">
          <a:xfrm>
            <a:off x="4572000" y="3581400"/>
            <a:ext cx="4419600" cy="3048000"/>
            <a:chOff x="3072" y="1104"/>
            <a:chExt cx="2784" cy="1920"/>
          </a:xfrm>
        </p:grpSpPr>
        <p:pic>
          <p:nvPicPr>
            <p:cNvPr id="40969" name="Picture 6" descr="Pin Pad Barcode Reader 1"/>
            <p:cNvPicPr>
              <a:picLocks noChangeAspect="1" noChangeArrowheads="1"/>
            </p:cNvPicPr>
            <p:nvPr/>
          </p:nvPicPr>
          <p:blipFill>
            <a:blip r:embed="rId4" cstate="print"/>
            <a:srcRect/>
            <a:stretch>
              <a:fillRect/>
            </a:stretch>
          </p:blipFill>
          <p:spPr bwMode="auto">
            <a:xfrm>
              <a:off x="3072" y="1175"/>
              <a:ext cx="2688" cy="1849"/>
            </a:xfrm>
            <a:prstGeom prst="rect">
              <a:avLst/>
            </a:prstGeom>
            <a:noFill/>
            <a:ln w="9525">
              <a:noFill/>
              <a:miter lim="800000"/>
              <a:headEnd/>
              <a:tailEnd/>
            </a:ln>
          </p:spPr>
        </p:pic>
        <p:sp>
          <p:nvSpPr>
            <p:cNvPr id="40970" name="Text Box 7"/>
            <p:cNvSpPr txBox="1">
              <a:spLocks noChangeArrowheads="1"/>
            </p:cNvSpPr>
            <p:nvPr/>
          </p:nvSpPr>
          <p:spPr bwMode="auto">
            <a:xfrm>
              <a:off x="3072" y="1104"/>
              <a:ext cx="2784" cy="336"/>
            </a:xfrm>
            <a:prstGeom prst="rect">
              <a:avLst/>
            </a:prstGeom>
            <a:noFill/>
            <a:ln w="9525" algn="ctr">
              <a:noFill/>
              <a:miter lim="800000"/>
              <a:headEnd/>
              <a:tailEnd/>
            </a:ln>
          </p:spPr>
          <p:txBody>
            <a:bodyPr>
              <a:spAutoFit/>
            </a:bodyPr>
            <a:lstStyle/>
            <a:p>
              <a:pPr>
                <a:spcBef>
                  <a:spcPct val="50000"/>
                </a:spcBef>
              </a:pPr>
              <a:r>
                <a:rPr lang="en-US" sz="2900" b="1" i="1">
                  <a:solidFill>
                    <a:schemeClr val="accent2"/>
                  </a:solidFill>
                  <a:cs typeface="Arial" charset="0"/>
                </a:rPr>
                <a:t>Keypad/barcode reader</a:t>
              </a:r>
            </a:p>
          </p:txBody>
        </p:sp>
      </p:grpSp>
      <p:grpSp>
        <p:nvGrpSpPr>
          <p:cNvPr id="4" name="Group 8"/>
          <p:cNvGrpSpPr>
            <a:grpSpLocks/>
          </p:cNvGrpSpPr>
          <p:nvPr/>
        </p:nvGrpSpPr>
        <p:grpSpPr bwMode="auto">
          <a:xfrm>
            <a:off x="3733800" y="1371600"/>
            <a:ext cx="5181600" cy="2182813"/>
            <a:chOff x="2544" y="2976"/>
            <a:chExt cx="3264" cy="1375"/>
          </a:xfrm>
        </p:grpSpPr>
        <p:pic>
          <p:nvPicPr>
            <p:cNvPr id="40967" name="Picture 9" descr="fingerprint device2"/>
            <p:cNvPicPr>
              <a:picLocks noChangeAspect="1" noChangeArrowheads="1"/>
            </p:cNvPicPr>
            <p:nvPr/>
          </p:nvPicPr>
          <p:blipFill>
            <a:blip r:embed="rId5" cstate="print"/>
            <a:srcRect/>
            <a:stretch>
              <a:fillRect/>
            </a:stretch>
          </p:blipFill>
          <p:spPr bwMode="auto">
            <a:xfrm>
              <a:off x="3072" y="2976"/>
              <a:ext cx="2736" cy="1375"/>
            </a:xfrm>
            <a:prstGeom prst="rect">
              <a:avLst/>
            </a:prstGeom>
            <a:noFill/>
            <a:ln w="9525">
              <a:noFill/>
              <a:miter lim="800000"/>
              <a:headEnd/>
              <a:tailEnd/>
            </a:ln>
          </p:spPr>
        </p:pic>
        <p:sp>
          <p:nvSpPr>
            <p:cNvPr id="40968" name="Text Box 10"/>
            <p:cNvSpPr txBox="1">
              <a:spLocks noChangeArrowheads="1"/>
            </p:cNvSpPr>
            <p:nvPr/>
          </p:nvSpPr>
          <p:spPr bwMode="auto">
            <a:xfrm>
              <a:off x="2544" y="3984"/>
              <a:ext cx="2592" cy="336"/>
            </a:xfrm>
            <a:prstGeom prst="rect">
              <a:avLst/>
            </a:prstGeom>
            <a:noFill/>
            <a:ln w="9525" algn="ctr">
              <a:noFill/>
              <a:miter lim="800000"/>
              <a:headEnd/>
              <a:tailEnd/>
            </a:ln>
          </p:spPr>
          <p:txBody>
            <a:bodyPr>
              <a:spAutoFit/>
            </a:bodyPr>
            <a:lstStyle/>
            <a:p>
              <a:pPr>
                <a:spcBef>
                  <a:spcPct val="50000"/>
                </a:spcBef>
              </a:pPr>
              <a:r>
                <a:rPr lang="en-US" sz="2900" b="1" i="1">
                  <a:solidFill>
                    <a:schemeClr val="bg1"/>
                  </a:solidFill>
                  <a:cs typeface="Arial" charset="0"/>
                </a:rPr>
                <a:t>Fingerprint reader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9AA6AA1-C802-4C19-A4B6-598DFA6F62CF}" type="slidenum">
              <a:rPr lang="en-US" altLang="en-US" smtClean="0"/>
              <a:pPr/>
              <a:t>13</a:t>
            </a:fld>
            <a:endParaRPr lang="en-US" altLang="en-US" smtClean="0"/>
          </a:p>
        </p:txBody>
      </p:sp>
      <p:sp>
        <p:nvSpPr>
          <p:cNvPr id="125954" name="Rectangle 2"/>
          <p:cNvSpPr>
            <a:spLocks noGrp="1" noChangeArrowheads="1"/>
          </p:cNvSpPr>
          <p:nvPr>
            <p:ph type="title"/>
          </p:nvPr>
        </p:nvSpPr>
        <p:spPr>
          <a:xfrm>
            <a:off x="946150" y="153988"/>
            <a:ext cx="7054850" cy="1206500"/>
          </a:xfrm>
        </p:spPr>
        <p:txBody>
          <a:bodyPr/>
          <a:lstStyle/>
          <a:p>
            <a:pPr eaLnBrk="1" fontAlgn="auto" hangingPunct="1">
              <a:spcAft>
                <a:spcPts val="0"/>
              </a:spcAft>
              <a:defRPr/>
            </a:pPr>
            <a:r>
              <a:rPr lang="en-US"/>
              <a:t>Site POS Example Screen</a:t>
            </a:r>
          </a:p>
        </p:txBody>
      </p:sp>
      <p:pic>
        <p:nvPicPr>
          <p:cNvPr id="125955" name="Picture 3" descr="version 4 60 key serving"/>
          <p:cNvPicPr>
            <a:picLocks noChangeAspect="1" noChangeArrowheads="1"/>
          </p:cNvPicPr>
          <p:nvPr/>
        </p:nvPicPr>
        <p:blipFill>
          <a:blip r:embed="rId4" cstate="print"/>
          <a:srcRect/>
          <a:stretch>
            <a:fillRect/>
          </a:stretch>
        </p:blipFill>
        <p:spPr bwMode="auto">
          <a:xfrm>
            <a:off x="914400" y="1219200"/>
            <a:ext cx="7648575" cy="54483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25955"/>
                                        </p:tgtEl>
                                        <p:attrNameLst>
                                          <p:attrName>style.visibility</p:attrName>
                                        </p:attrNameLst>
                                      </p:cBhvr>
                                      <p:to>
                                        <p:strVal val="visible"/>
                                      </p:to>
                                    </p:set>
                                    <p:anim calcmode="lin" valueType="num">
                                      <p:cBhvr>
                                        <p:cTn id="7" dur="1000" fill="hold"/>
                                        <p:tgtEl>
                                          <p:spTgt spid="125955"/>
                                        </p:tgtEl>
                                        <p:attrNameLst>
                                          <p:attrName>ppt_w</p:attrName>
                                        </p:attrNameLst>
                                      </p:cBhvr>
                                      <p:tavLst>
                                        <p:tav tm="0">
                                          <p:val>
                                            <p:fltVal val="0"/>
                                          </p:val>
                                        </p:tav>
                                        <p:tav tm="100000">
                                          <p:val>
                                            <p:strVal val="#ppt_w"/>
                                          </p:val>
                                        </p:tav>
                                      </p:tavLst>
                                    </p:anim>
                                    <p:anim calcmode="lin" valueType="num">
                                      <p:cBhvr>
                                        <p:cTn id="8" dur="1000" fill="hold"/>
                                        <p:tgtEl>
                                          <p:spTgt spid="125955"/>
                                        </p:tgtEl>
                                        <p:attrNameLst>
                                          <p:attrName>ppt_h</p:attrName>
                                        </p:attrNameLst>
                                      </p:cBhvr>
                                      <p:tavLst>
                                        <p:tav tm="0">
                                          <p:val>
                                            <p:fltVal val="0"/>
                                          </p:val>
                                        </p:tav>
                                        <p:tav tm="100000">
                                          <p:val>
                                            <p:strVal val="#ppt_h"/>
                                          </p:val>
                                        </p:tav>
                                      </p:tavLst>
                                    </p:anim>
                                    <p:anim calcmode="lin" valueType="num">
                                      <p:cBhvr>
                                        <p:cTn id="9" dur="1000" fill="hold"/>
                                        <p:tgtEl>
                                          <p:spTgt spid="125955"/>
                                        </p:tgtEl>
                                        <p:attrNameLst>
                                          <p:attrName>style.rotation</p:attrName>
                                        </p:attrNameLst>
                                      </p:cBhvr>
                                      <p:tavLst>
                                        <p:tav tm="0">
                                          <p:val>
                                            <p:fltVal val="90"/>
                                          </p:val>
                                        </p:tav>
                                        <p:tav tm="100000">
                                          <p:val>
                                            <p:fltVal val="0"/>
                                          </p:val>
                                        </p:tav>
                                      </p:tavLst>
                                    </p:anim>
                                    <p:animEffect transition="in" filter="fade">
                                      <p:cBhvr>
                                        <p:cTn id="10" dur="10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533400" y="1447801"/>
            <a:ext cx="7929563" cy="4006850"/>
          </a:xfrm>
        </p:spPr>
        <p:txBody>
          <a:bodyPr>
            <a:normAutofit lnSpcReduction="10000"/>
          </a:bodyPr>
          <a:lstStyle/>
          <a:p>
            <a:pPr eaLnBrk="1" hangingPunct="1">
              <a:buClr>
                <a:schemeClr val="tx1"/>
              </a:buClr>
              <a:buFont typeface="Wingdings" pitchFamily="2" charset="2"/>
              <a:buNone/>
            </a:pPr>
            <a:r>
              <a:rPr lang="en-US" dirty="0" smtClean="0"/>
              <a:t>Are these acceptable point-of-service meal</a:t>
            </a:r>
          </a:p>
          <a:p>
            <a:pPr eaLnBrk="1" hangingPunct="1">
              <a:buClr>
                <a:schemeClr val="tx1"/>
              </a:buClr>
              <a:buFont typeface="Wingdings" pitchFamily="2" charset="2"/>
              <a:buNone/>
            </a:pPr>
            <a:r>
              <a:rPr lang="en-US" dirty="0" smtClean="0"/>
              <a:t>counting procedures? </a:t>
            </a:r>
          </a:p>
          <a:p>
            <a:pPr lvl="1" eaLnBrk="1" hangingPunct="1">
              <a:buClr>
                <a:schemeClr val="tx1"/>
              </a:buClr>
              <a:buFont typeface="Wingdings" pitchFamily="2" charset="2"/>
              <a:buChar char="§"/>
            </a:pPr>
            <a:r>
              <a:rPr lang="en-US" sz="2400" dirty="0" smtClean="0"/>
              <a:t>Counts taken in the classroom</a:t>
            </a:r>
          </a:p>
          <a:p>
            <a:pPr lvl="1" eaLnBrk="1" hangingPunct="1">
              <a:buClr>
                <a:schemeClr val="tx1"/>
              </a:buClr>
              <a:buFont typeface="Wingdings" pitchFamily="2" charset="2"/>
              <a:buChar char="§"/>
            </a:pPr>
            <a:r>
              <a:rPr lang="en-US" sz="2400" dirty="0" smtClean="0"/>
              <a:t>Number of tickets sold/issued </a:t>
            </a:r>
          </a:p>
          <a:p>
            <a:pPr lvl="1" eaLnBrk="1" hangingPunct="1">
              <a:buClr>
                <a:schemeClr val="tx1"/>
              </a:buClr>
              <a:buFont typeface="Wingdings" pitchFamily="2" charset="2"/>
              <a:buChar char="§"/>
            </a:pPr>
            <a:r>
              <a:rPr lang="en-US" sz="2400" dirty="0" smtClean="0"/>
              <a:t>Head counts</a:t>
            </a:r>
          </a:p>
          <a:p>
            <a:pPr lvl="1">
              <a:buClr>
                <a:schemeClr val="tx1"/>
              </a:buClr>
              <a:buFont typeface="Wingdings" pitchFamily="2" charset="2"/>
              <a:buChar char="§"/>
            </a:pPr>
            <a:r>
              <a:rPr lang="en-US" sz="2400" dirty="0" smtClean="0"/>
              <a:t>Tray or entrée counts</a:t>
            </a:r>
          </a:p>
          <a:p>
            <a:pPr lvl="1" eaLnBrk="1" hangingPunct="1">
              <a:buClr>
                <a:schemeClr val="tx1"/>
              </a:buClr>
              <a:buFont typeface="Wingdings" pitchFamily="2" charset="2"/>
              <a:buChar char="§"/>
            </a:pPr>
            <a:r>
              <a:rPr lang="en-US" sz="2400" dirty="0" smtClean="0"/>
              <a:t>Counts of lunches prepared</a:t>
            </a:r>
          </a:p>
          <a:p>
            <a:pPr lvl="1" eaLnBrk="1" hangingPunct="1">
              <a:buClr>
                <a:schemeClr val="tx1"/>
              </a:buClr>
              <a:buFont typeface="Wingdings" pitchFamily="2" charset="2"/>
              <a:buChar char="§"/>
            </a:pPr>
            <a:r>
              <a:rPr lang="en-US" sz="2400" dirty="0" smtClean="0"/>
              <a:t>Cash converted to meals</a:t>
            </a:r>
          </a:p>
          <a:p>
            <a:pPr lvl="1" eaLnBrk="1" hangingPunct="1">
              <a:buClr>
                <a:schemeClr val="tx1"/>
              </a:buClr>
              <a:buFont typeface="Wingdings" pitchFamily="2" charset="2"/>
              <a:buChar char="§"/>
            </a:pPr>
            <a:r>
              <a:rPr lang="en-US" sz="2400" dirty="0" smtClean="0"/>
              <a:t>Category/cash back-out system</a:t>
            </a:r>
          </a:p>
          <a:p>
            <a:pPr lvl="1" eaLnBrk="1" hangingPunct="1">
              <a:buClr>
                <a:schemeClr val="tx1"/>
              </a:buClr>
              <a:buFont typeface="Wingdings" pitchFamily="2" charset="2"/>
              <a:buChar char="§"/>
            </a:pPr>
            <a:r>
              <a:rPr lang="en-US" sz="2400" dirty="0" smtClean="0"/>
              <a:t>Delivery counts of meals produced off-site</a:t>
            </a:r>
          </a:p>
          <a:p>
            <a:pPr lvl="1" eaLnBrk="1" hangingPunct="1">
              <a:buClr>
                <a:schemeClr val="tx1"/>
              </a:buClr>
              <a:buFont typeface="Wingdings" pitchFamily="2" charset="2"/>
              <a:buChar char="§"/>
            </a:pPr>
            <a:endParaRPr lang="en-US" dirty="0" smtClean="0"/>
          </a:p>
        </p:txBody>
      </p:sp>
      <p:sp>
        <p:nvSpPr>
          <p:cNvPr id="1536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4CFC84A-7A9C-4EF8-A7C3-4A16E35087CA}" type="slidenum">
              <a:rPr lang="en-US" altLang="en-US" smtClean="0"/>
              <a:pPr/>
              <a:t>14</a:t>
            </a:fld>
            <a:endParaRPr lang="en-US" altLang="en-US" smtClean="0"/>
          </a:p>
        </p:txBody>
      </p:sp>
      <p:sp>
        <p:nvSpPr>
          <p:cNvPr id="108546" name="Rectangle 2"/>
          <p:cNvSpPr>
            <a:spLocks noGrp="1" noChangeArrowheads="1"/>
          </p:cNvSpPr>
          <p:nvPr>
            <p:ph type="title"/>
          </p:nvPr>
        </p:nvSpPr>
        <p:spPr>
          <a:xfrm>
            <a:off x="596900" y="246063"/>
            <a:ext cx="7400925" cy="1035050"/>
          </a:xfrm>
        </p:spPr>
        <p:txBody>
          <a:bodyPr>
            <a:normAutofit fontScale="90000"/>
          </a:bodyPr>
          <a:lstStyle/>
          <a:p>
            <a:pPr>
              <a:defRPr/>
            </a:pPr>
            <a:r>
              <a:rPr lang="en-US" sz="4400" dirty="0" smtClean="0"/>
              <a:t>Acceptable or Unacceptable Meal Count Systems</a:t>
            </a:r>
            <a:endParaRPr lang="en-US" dirty="0"/>
          </a:p>
        </p:txBody>
      </p:sp>
      <p:sp>
        <p:nvSpPr>
          <p:cNvPr id="108548" name="Text Box 4"/>
          <p:cNvSpPr txBox="1">
            <a:spLocks noChangeArrowheads="1"/>
          </p:cNvSpPr>
          <p:nvPr/>
        </p:nvSpPr>
        <p:spPr bwMode="auto">
          <a:xfrm>
            <a:off x="3886200" y="5410200"/>
            <a:ext cx="1066800" cy="701675"/>
          </a:xfrm>
          <a:prstGeom prst="rect">
            <a:avLst/>
          </a:prstGeom>
          <a:noFill/>
          <a:ln w="9525">
            <a:noFill/>
            <a:miter lim="800000"/>
            <a:headEnd/>
            <a:tailEnd/>
          </a:ln>
        </p:spPr>
        <p:txBody>
          <a:bodyPr>
            <a:spAutoFit/>
          </a:bodyPr>
          <a:lstStyle/>
          <a:p>
            <a:pPr eaLnBrk="0" hangingPunct="0">
              <a:spcBef>
                <a:spcPct val="50000"/>
              </a:spcBef>
            </a:pPr>
            <a:r>
              <a:rPr lang="en-US" sz="4000" b="1" dirty="0">
                <a:solidFill>
                  <a:srgbClr val="FF0000"/>
                </a:solidFill>
                <a:latin typeface="Times New Roman" pitchFamily="18" charset="0"/>
              </a:rPr>
              <a:t>NO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additive="base">
                                        <p:cTn id="7" dur="500" fill="hold"/>
                                        <p:tgtEl>
                                          <p:spTgt spid="108548"/>
                                        </p:tgtEl>
                                        <p:attrNameLst>
                                          <p:attrName>ppt_x</p:attrName>
                                        </p:attrNameLst>
                                      </p:cBhvr>
                                      <p:tavLst>
                                        <p:tav tm="0">
                                          <p:val>
                                            <p:strVal val="#ppt_x"/>
                                          </p:val>
                                        </p:tav>
                                        <p:tav tm="100000">
                                          <p:val>
                                            <p:strVal val="#ppt_x"/>
                                          </p:val>
                                        </p:tav>
                                      </p:tavLst>
                                    </p:anim>
                                    <p:anim calcmode="lin" valueType="num">
                                      <p:cBhvr additive="base">
                                        <p:cTn id="8" dur="500" fill="hold"/>
                                        <p:tgtEl>
                                          <p:spTgt spid="108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normAutofit/>
          </a:bodyPr>
          <a:lstStyle/>
          <a:p>
            <a:pPr algn="ctr">
              <a:buNone/>
            </a:pPr>
            <a:r>
              <a:rPr lang="en-US" sz="6000" b="1" dirty="0" smtClean="0">
                <a:solidFill>
                  <a:schemeClr val="tx2"/>
                </a:solidFill>
                <a:effectLst>
                  <a:outerShdw blurRad="31750" dist="25400" dir="5400000" algn="tl" rotWithShape="0">
                    <a:srgbClr val="000000">
                      <a:alpha val="25000"/>
                    </a:srgbClr>
                  </a:outerShdw>
                </a:effectLst>
                <a:latin typeface="+mj-lt"/>
                <a:ea typeface="+mj-ea"/>
                <a:cs typeface="+mj-cs"/>
              </a:rPr>
              <a:t>Overt Identification</a:t>
            </a:r>
            <a:endParaRPr lang="en-US" sz="60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Overt Identification- A</a:t>
            </a:r>
            <a:r>
              <a:rPr lang="en-US" dirty="0" smtClean="0"/>
              <a:t>ny action that openly identifies children as eligible for free or reduced price benefits in the NSLP, SBP, or SMP</a:t>
            </a:r>
          </a:p>
          <a:p>
            <a:pPr>
              <a:buNone/>
            </a:pPr>
            <a:endParaRPr lang="en-US" dirty="0" smtClean="0"/>
          </a:p>
          <a:p>
            <a:r>
              <a:rPr lang="en-US" dirty="0" smtClean="0"/>
              <a:t>A casual observation of your point of service should never be able to tell who is free, reduced, or paid</a:t>
            </a:r>
          </a:p>
          <a:p>
            <a:endParaRPr lang="en-US" dirty="0"/>
          </a:p>
        </p:txBody>
      </p:sp>
      <p:sp>
        <p:nvSpPr>
          <p:cNvPr id="2" name="Title 1"/>
          <p:cNvSpPr>
            <a:spLocks noGrp="1"/>
          </p:cNvSpPr>
          <p:nvPr>
            <p:ph type="title"/>
          </p:nvPr>
        </p:nvSpPr>
        <p:spPr/>
        <p:txBody>
          <a:bodyPr/>
          <a:lstStyle/>
          <a:p>
            <a:r>
              <a:rPr lang="en-US" b="1" dirty="0" smtClean="0"/>
              <a:t>Overt Identification</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2286000"/>
          </a:xfrm>
        </p:spPr>
        <p:txBody>
          <a:bodyPr>
            <a:normAutofit fontScale="92500"/>
          </a:bodyPr>
          <a:lstStyle/>
          <a:p>
            <a:pPr algn="ctr">
              <a:buNone/>
            </a:pPr>
            <a:r>
              <a:rPr lang="en-US" sz="113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Scenario #1</a:t>
            </a:r>
          </a:p>
          <a:p>
            <a:pPr algn="ctr"/>
            <a:endParaRPr lang="en-US" dirty="0"/>
          </a:p>
        </p:txBody>
      </p:sp>
      <p:sp>
        <p:nvSpPr>
          <p:cNvPr id="2" name="Title 1"/>
          <p:cNvSpPr>
            <a:spLocks noGrp="1"/>
          </p:cNvSpPr>
          <p:nvPr>
            <p:ph type="title"/>
          </p:nvPr>
        </p:nvSpPr>
        <p:spPr/>
        <p:txBody>
          <a:bodyPr/>
          <a:lstStyle/>
          <a:p>
            <a:r>
              <a:rPr lang="en-US" b="1" dirty="0" smtClean="0"/>
              <a:t>Overt Identification Activity</a:t>
            </a:r>
            <a:endParaRPr lang="en-US"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267200"/>
          </a:xfrm>
        </p:spPr>
        <p:txBody>
          <a:bodyPr>
            <a:normAutofit fontScale="25000" lnSpcReduction="20000"/>
          </a:bodyPr>
          <a:lstStyle/>
          <a:p>
            <a:r>
              <a:rPr lang="en-US" sz="9600" dirty="0" smtClean="0"/>
              <a:t>Scenario #1:</a:t>
            </a:r>
          </a:p>
          <a:p>
            <a:endParaRPr lang="en-US" sz="9600" dirty="0" smtClean="0"/>
          </a:p>
          <a:p>
            <a:r>
              <a:rPr lang="en-US" sz="9600" dirty="0" smtClean="0"/>
              <a:t>There are three serving lines at school A., one serving line is designated as an all-cash line only. Since the majority of the students are eligible for Free and Reduced meals, an all-cash line seemed like an easy way to get students through the serving line more quickly so they can have more time to eat lunch. This also seemed like a practical solution to silence the mounting complaints received from parents who resent the shortened time frame provided to students to eat lunch. No prepayment option is offered at the school.</a:t>
            </a:r>
          </a:p>
          <a:p>
            <a:pPr algn="ctr"/>
            <a:endParaRPr lang="en-US" dirty="0"/>
          </a:p>
        </p:txBody>
      </p:sp>
      <p:sp>
        <p:nvSpPr>
          <p:cNvPr id="2" name="Title 1"/>
          <p:cNvSpPr>
            <a:spLocks noGrp="1"/>
          </p:cNvSpPr>
          <p:nvPr>
            <p:ph type="title"/>
          </p:nvPr>
        </p:nvSpPr>
        <p:spPr/>
        <p:txBody>
          <a:bodyPr/>
          <a:lstStyle/>
          <a:p>
            <a:r>
              <a:rPr lang="en-US" b="1" dirty="0" smtClean="0"/>
              <a:t>Overt Identification Activity</a:t>
            </a:r>
            <a:endParaRPr lang="en-US"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057401"/>
            <a:ext cx="8229600" cy="2286000"/>
          </a:xfrm>
        </p:spPr>
        <p:txBody>
          <a:bodyPr>
            <a:normAutofit/>
          </a:bodyPr>
          <a:lstStyle/>
          <a:p>
            <a:pPr algn="ctr">
              <a:buNone/>
            </a:pPr>
            <a:r>
              <a:rPr lang="en-US" sz="13100" dirty="0" smtClean="0">
                <a:solidFill>
                  <a:srgbClr val="C00000"/>
                </a:solidFill>
              </a:rPr>
              <a:t>YES</a:t>
            </a:r>
            <a:endParaRPr lang="en-US" sz="13100" dirty="0">
              <a:solidFill>
                <a:srgbClr val="C00000"/>
              </a:solidFill>
            </a:endParaRPr>
          </a:p>
        </p:txBody>
      </p:sp>
      <p:sp>
        <p:nvSpPr>
          <p:cNvPr id="2" name="Title 1"/>
          <p:cNvSpPr>
            <a:spLocks noGrp="1"/>
          </p:cNvSpPr>
          <p:nvPr>
            <p:ph type="title"/>
          </p:nvPr>
        </p:nvSpPr>
        <p:spPr/>
        <p:txBody>
          <a:bodyPr>
            <a:normAutofit fontScale="90000"/>
          </a:bodyPr>
          <a:lstStyle/>
          <a:p>
            <a:r>
              <a:rPr lang="en-US" sz="4900" b="1" dirty="0" smtClean="0"/>
              <a:t>Scenario</a:t>
            </a:r>
            <a:r>
              <a:rPr lang="en-US" b="1" dirty="0" smtClean="0">
                <a:effectLst>
                  <a:innerShdw blurRad="63500" dist="50800" dir="13500000">
                    <a:prstClr val="black">
                      <a:alpha val="50000"/>
                    </a:prstClr>
                  </a:innerShdw>
                </a:effectLst>
              </a:rPr>
              <a:t> #1 Answer</a:t>
            </a:r>
            <a:br>
              <a:rPr lang="en-US" b="1" dirty="0" smtClean="0">
                <a:effectLst>
                  <a:innerShdw blurRad="63500" dist="50800" dir="13500000">
                    <a:prstClr val="black">
                      <a:alpha val="50000"/>
                    </a:prstClr>
                  </a:innerShdw>
                </a:effectLst>
              </a:rPr>
            </a:br>
            <a:endParaRPr lang="en-US" dirty="0"/>
          </a:p>
        </p:txBody>
      </p:sp>
      <p:sp>
        <p:nvSpPr>
          <p:cNvPr id="6" name="TextBox 5"/>
          <p:cNvSpPr txBox="1"/>
          <p:nvPr/>
        </p:nvSpPr>
        <p:spPr>
          <a:xfrm>
            <a:off x="381000" y="4419600"/>
            <a:ext cx="8534400" cy="1569660"/>
          </a:xfrm>
          <a:prstGeom prst="rect">
            <a:avLst/>
          </a:prstGeom>
          <a:noFill/>
        </p:spPr>
        <p:txBody>
          <a:bodyPr wrap="square" rtlCol="0">
            <a:spAutoFit/>
          </a:bodyPr>
          <a:lstStyle/>
          <a:p>
            <a:r>
              <a:rPr lang="en-US" sz="2400" b="1" dirty="0" smtClean="0"/>
              <a:t>Why? An all cash line is prohibited</a:t>
            </a:r>
            <a:r>
              <a:rPr lang="en-US" sz="2400" dirty="0" smtClean="0"/>
              <a:t>. Students receiving F/R benefits must not, at any time, be treated differently from students who do not receive these benefits. In this example, there can be no segregation.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buClr>
                <a:srgbClr val="6A4810"/>
              </a:buClr>
            </a:pPr>
            <a:r>
              <a:rPr lang="en-US" sz="2800" dirty="0" smtClean="0"/>
              <a:t>Part I – Elements of Acceptable Point of Service Counting &amp; Claiming Systems</a:t>
            </a:r>
          </a:p>
          <a:p>
            <a:pPr>
              <a:lnSpc>
                <a:spcPct val="90000"/>
              </a:lnSpc>
              <a:buClr>
                <a:srgbClr val="6A4810"/>
              </a:buClr>
            </a:pPr>
            <a:endParaRPr lang="en-US" sz="2800" dirty="0" smtClean="0"/>
          </a:p>
          <a:p>
            <a:pPr>
              <a:lnSpc>
                <a:spcPct val="90000"/>
              </a:lnSpc>
              <a:buClr>
                <a:srgbClr val="6A4810"/>
              </a:buClr>
            </a:pPr>
            <a:r>
              <a:rPr lang="en-US" sz="2800" dirty="0" smtClean="0"/>
              <a:t>Part II – Examples of Meal Counting &amp; Claiming Systems</a:t>
            </a:r>
          </a:p>
          <a:p>
            <a:pPr>
              <a:lnSpc>
                <a:spcPct val="90000"/>
              </a:lnSpc>
              <a:buClr>
                <a:srgbClr val="6A4810"/>
              </a:buClr>
            </a:pPr>
            <a:endParaRPr lang="en-US" sz="2800" dirty="0" smtClean="0"/>
          </a:p>
          <a:p>
            <a:pPr>
              <a:lnSpc>
                <a:spcPct val="90000"/>
              </a:lnSpc>
              <a:buClr>
                <a:srgbClr val="6A4810"/>
              </a:buClr>
            </a:pPr>
            <a:r>
              <a:rPr lang="en-US" sz="2800" dirty="0" smtClean="0"/>
              <a:t>Part III – Unacceptable Meal Counting &amp; Claiming Systems</a:t>
            </a:r>
          </a:p>
          <a:p>
            <a:endParaRPr lang="en-US" dirty="0"/>
          </a:p>
        </p:txBody>
      </p:sp>
      <p:sp>
        <p:nvSpPr>
          <p:cNvPr id="3" name="Title 2"/>
          <p:cNvSpPr>
            <a:spLocks noGrp="1"/>
          </p:cNvSpPr>
          <p:nvPr>
            <p:ph type="title"/>
          </p:nvPr>
        </p:nvSpPr>
        <p:spPr/>
        <p:txBody>
          <a:bodyPr/>
          <a:lstStyle/>
          <a:p>
            <a:r>
              <a:rPr lang="en-US" dirty="0" smtClean="0"/>
              <a:t>Overview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590800"/>
            <a:ext cx="8229600" cy="2590801"/>
          </a:xfrm>
        </p:spPr>
        <p:txBody>
          <a:bodyPr/>
          <a:lstStyle/>
          <a:p>
            <a:pPr algn="ctr">
              <a:buNone/>
            </a:pPr>
            <a:r>
              <a:rPr lang="en-US" sz="113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Scenario</a:t>
            </a: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#2</a:t>
            </a:r>
          </a:p>
          <a:p>
            <a:endParaRPr lang="en-US" dirty="0"/>
          </a:p>
        </p:txBody>
      </p:sp>
      <p:sp>
        <p:nvSpPr>
          <p:cNvPr id="2" name="Title 1"/>
          <p:cNvSpPr>
            <a:spLocks noGrp="1"/>
          </p:cNvSpPr>
          <p:nvPr>
            <p:ph type="title"/>
          </p:nvPr>
        </p:nvSpPr>
        <p:spPr/>
        <p:txBody>
          <a:bodyPr/>
          <a:lstStyle/>
          <a:p>
            <a:r>
              <a:rPr lang="en-US" b="1" dirty="0" smtClean="0"/>
              <a:t>Overt Identification Activity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4343400"/>
          </a:xfrm>
        </p:spPr>
        <p:txBody>
          <a:bodyPr>
            <a:normAutofit fontScale="25000" lnSpcReduction="20000"/>
          </a:bodyPr>
          <a:lstStyle/>
          <a:p>
            <a:r>
              <a:rPr lang="en-US" sz="9600" dirty="0" smtClean="0"/>
              <a:t>Scenario #2:</a:t>
            </a:r>
          </a:p>
          <a:p>
            <a:endParaRPr lang="en-US" sz="9600" dirty="0" smtClean="0"/>
          </a:p>
          <a:p>
            <a:r>
              <a:rPr lang="en-US" sz="9600" dirty="0" smtClean="0"/>
              <a:t>There is one serving line at school B., a cash register is used at the point of service to count meals by category. As each student approaches the cashier they give her their name, the cashier locates the name of the student on the coded roster which is out of the sight of any of the students and then keys in the lunch code by category, the cash register window displays “00” for Free, “.40” for Reduced price, and “$1.50” for a full paid meal. The cash register window display is in full view of the student population.</a:t>
            </a:r>
          </a:p>
          <a:p>
            <a:endParaRPr lang="en-US" dirty="0"/>
          </a:p>
        </p:txBody>
      </p:sp>
      <p:sp>
        <p:nvSpPr>
          <p:cNvPr id="2" name="Title 1"/>
          <p:cNvSpPr>
            <a:spLocks noGrp="1"/>
          </p:cNvSpPr>
          <p:nvPr>
            <p:ph type="title"/>
          </p:nvPr>
        </p:nvSpPr>
        <p:spPr/>
        <p:txBody>
          <a:bodyPr/>
          <a:lstStyle/>
          <a:p>
            <a:r>
              <a:rPr lang="en-US" b="1" dirty="0" smtClean="0"/>
              <a:t>Overt Identification Activity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133600"/>
            <a:ext cx="8229600" cy="3992563"/>
          </a:xfrm>
        </p:spPr>
        <p:txBody>
          <a:bodyPr>
            <a:normAutofit/>
          </a:bodyPr>
          <a:lstStyle/>
          <a:p>
            <a:pPr algn="ctr">
              <a:buNone/>
            </a:pPr>
            <a:r>
              <a:rPr lang="en-US" sz="13100" dirty="0" smtClean="0">
                <a:solidFill>
                  <a:srgbClr val="C00000"/>
                </a:solidFill>
              </a:rPr>
              <a:t>YES</a:t>
            </a:r>
            <a:endParaRPr lang="en-US" sz="13100" dirty="0">
              <a:solidFill>
                <a:srgbClr val="C00000"/>
              </a:solidFill>
            </a:endParaRPr>
          </a:p>
        </p:txBody>
      </p:sp>
      <p:sp>
        <p:nvSpPr>
          <p:cNvPr id="2" name="Title 1"/>
          <p:cNvSpPr>
            <a:spLocks noGrp="1"/>
          </p:cNvSpPr>
          <p:nvPr>
            <p:ph type="title"/>
          </p:nvPr>
        </p:nvSpPr>
        <p:spPr/>
        <p:txBody>
          <a:bodyPr/>
          <a:lstStyle/>
          <a:p>
            <a:r>
              <a:rPr lang="en-US" sz="4900" b="1" dirty="0" smtClean="0"/>
              <a:t>Scenario</a:t>
            </a:r>
            <a:r>
              <a:rPr lang="en-US" b="1" dirty="0" smtClean="0">
                <a:effectLst>
                  <a:innerShdw blurRad="63500" dist="50800" dir="13500000">
                    <a:prstClr val="black">
                      <a:alpha val="50000"/>
                    </a:prstClr>
                  </a:innerShdw>
                </a:effectLst>
              </a:rPr>
              <a:t> #2 Answer</a:t>
            </a:r>
            <a:endParaRPr lang="en-US" dirty="0"/>
          </a:p>
        </p:txBody>
      </p:sp>
      <p:sp>
        <p:nvSpPr>
          <p:cNvPr id="5" name="TextBox 4"/>
          <p:cNvSpPr txBox="1"/>
          <p:nvPr/>
        </p:nvSpPr>
        <p:spPr>
          <a:xfrm>
            <a:off x="457200" y="4800600"/>
            <a:ext cx="8382000" cy="1200329"/>
          </a:xfrm>
          <a:prstGeom prst="rect">
            <a:avLst/>
          </a:prstGeom>
          <a:noFill/>
        </p:spPr>
        <p:txBody>
          <a:bodyPr wrap="square" rtlCol="0">
            <a:spAutoFit/>
          </a:bodyPr>
          <a:lstStyle/>
          <a:p>
            <a:r>
              <a:rPr lang="en-US" sz="2400" b="1" dirty="0" smtClean="0"/>
              <a:t>Why? </a:t>
            </a:r>
            <a:r>
              <a:rPr lang="en-US" sz="2400" dirty="0" smtClean="0"/>
              <a:t>Eligibility information must never be publicized or used in such a way that student eligibility categories are recognized by other students.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2667000"/>
            <a:ext cx="8458200" cy="3459163"/>
          </a:xfrm>
        </p:spPr>
        <p:txBody>
          <a:bodyPr>
            <a:normAutofit/>
          </a:bodyPr>
          <a:lstStyle/>
          <a:p>
            <a:pPr algn="ctr">
              <a:buNone/>
            </a:pPr>
            <a:r>
              <a:rPr lang="en-US" sz="113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Scenario #3</a:t>
            </a:r>
          </a:p>
        </p:txBody>
      </p:sp>
      <p:sp>
        <p:nvSpPr>
          <p:cNvPr id="2" name="Title 1"/>
          <p:cNvSpPr>
            <a:spLocks noGrp="1"/>
          </p:cNvSpPr>
          <p:nvPr>
            <p:ph type="title"/>
          </p:nvPr>
        </p:nvSpPr>
        <p:spPr/>
        <p:txBody>
          <a:bodyPr/>
          <a:lstStyle/>
          <a:p>
            <a:r>
              <a:rPr lang="en-US" b="1" dirty="0" smtClean="0"/>
              <a:t>Overt Identification Activity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95400"/>
            <a:ext cx="8458200" cy="4830763"/>
          </a:xfrm>
        </p:spPr>
        <p:txBody>
          <a:bodyPr>
            <a:normAutofit fontScale="25000" lnSpcReduction="20000"/>
          </a:bodyPr>
          <a:lstStyle/>
          <a:p>
            <a:r>
              <a:rPr lang="en-US" sz="9600" dirty="0" smtClean="0"/>
              <a:t>Scenario #3:</a:t>
            </a:r>
          </a:p>
          <a:p>
            <a:endParaRPr lang="en-US" sz="9600" dirty="0" smtClean="0"/>
          </a:p>
          <a:p>
            <a:r>
              <a:rPr lang="en-US" sz="9600" dirty="0" smtClean="0"/>
              <a:t>On Monday morning the classroom teacher collects lunch money from those children who elect to take advantage of the prepayment option offered at the school. A 10% discount is offered to those who pay for lunch in advance for the entire week.</a:t>
            </a:r>
          </a:p>
          <a:p>
            <a:endParaRPr lang="en-US" sz="9600" dirty="0" smtClean="0"/>
          </a:p>
          <a:p>
            <a:r>
              <a:rPr lang="en-US" sz="9600" dirty="0" smtClean="0"/>
              <a:t>Over the course of the school year the classroom teacher discovered this task flows faster if she asks all paid students to line up beside her desk first in order to collect the money. Then the teacher asks the reduced price students to do the same. Each student returns to their desk with 5 lunch tickets, one for each day of the week.</a:t>
            </a:r>
          </a:p>
        </p:txBody>
      </p:sp>
      <p:sp>
        <p:nvSpPr>
          <p:cNvPr id="2" name="Title 1"/>
          <p:cNvSpPr>
            <a:spLocks noGrp="1"/>
          </p:cNvSpPr>
          <p:nvPr>
            <p:ph type="title"/>
          </p:nvPr>
        </p:nvSpPr>
        <p:spPr/>
        <p:txBody>
          <a:bodyPr/>
          <a:lstStyle/>
          <a:p>
            <a:r>
              <a:rPr lang="en-US" b="1" dirty="0" smtClean="0"/>
              <a:t>Overt Identification Activity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286001"/>
            <a:ext cx="8229600" cy="2209799"/>
          </a:xfrm>
        </p:spPr>
        <p:txBody>
          <a:bodyPr/>
          <a:lstStyle/>
          <a:p>
            <a:pPr algn="ctr">
              <a:buNone/>
            </a:pPr>
            <a:r>
              <a:rPr lang="en-US" sz="13100" dirty="0" smtClean="0">
                <a:solidFill>
                  <a:srgbClr val="C00000"/>
                </a:solidFill>
              </a:rPr>
              <a:t>YES</a:t>
            </a:r>
          </a:p>
          <a:p>
            <a:endParaRPr lang="en-US" dirty="0"/>
          </a:p>
        </p:txBody>
      </p:sp>
      <p:sp>
        <p:nvSpPr>
          <p:cNvPr id="2" name="Title 1"/>
          <p:cNvSpPr>
            <a:spLocks noGrp="1"/>
          </p:cNvSpPr>
          <p:nvPr>
            <p:ph type="title"/>
          </p:nvPr>
        </p:nvSpPr>
        <p:spPr/>
        <p:txBody>
          <a:bodyPr/>
          <a:lstStyle/>
          <a:p>
            <a:r>
              <a:rPr lang="en-US" sz="4900" b="1" dirty="0" smtClean="0"/>
              <a:t>Scenario</a:t>
            </a:r>
            <a:r>
              <a:rPr lang="en-US" b="1" dirty="0" smtClean="0">
                <a:effectLst>
                  <a:innerShdw blurRad="63500" dist="50800" dir="13500000">
                    <a:prstClr val="black">
                      <a:alpha val="50000"/>
                    </a:prstClr>
                  </a:innerShdw>
                </a:effectLst>
              </a:rPr>
              <a:t> #3 Answer</a:t>
            </a:r>
            <a:endParaRPr lang="en-US" dirty="0"/>
          </a:p>
        </p:txBody>
      </p:sp>
      <p:sp>
        <p:nvSpPr>
          <p:cNvPr id="5" name="TextBox 4"/>
          <p:cNvSpPr txBox="1"/>
          <p:nvPr/>
        </p:nvSpPr>
        <p:spPr>
          <a:xfrm>
            <a:off x="381000" y="4114800"/>
            <a:ext cx="8610600" cy="1938992"/>
          </a:xfrm>
          <a:prstGeom prst="rect">
            <a:avLst/>
          </a:prstGeom>
          <a:noFill/>
        </p:spPr>
        <p:txBody>
          <a:bodyPr wrap="square" rtlCol="0">
            <a:spAutoFit/>
          </a:bodyPr>
          <a:lstStyle/>
          <a:p>
            <a:r>
              <a:rPr lang="en-US" sz="2400" b="1" dirty="0" smtClean="0"/>
              <a:t>Why? </a:t>
            </a:r>
            <a:r>
              <a:rPr lang="en-US" sz="2400" dirty="0" smtClean="0"/>
              <a:t>The teacher is publicizing to the other students in the classroom, even if it is not intentional, who is eligible for free, reduced and paid lunches. Clearly, some of the free and reduced price students are identified by the other students on a weekly basis.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905000"/>
            <a:ext cx="6248400" cy="1447800"/>
          </a:xfrm>
        </p:spPr>
        <p:txBody>
          <a:bodyPr>
            <a:noAutofit/>
          </a:bodyPr>
          <a:lstStyle/>
          <a:p>
            <a:pPr algn="ctr"/>
            <a:r>
              <a:rPr lang="en-US" sz="5400" dirty="0" smtClean="0"/>
              <a:t>Counting &amp; Claiming</a:t>
            </a:r>
            <a:endParaRPr lang="en-US" sz="5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Each site must have a form of consolidation by category for accurate counting of meals and eligible students.</a:t>
            </a:r>
            <a:br>
              <a:rPr lang="en-US" dirty="0" smtClean="0"/>
            </a:br>
            <a:endParaRPr lang="en-US" dirty="0" smtClean="0"/>
          </a:p>
          <a:p>
            <a:r>
              <a:rPr lang="en-US" dirty="0" smtClean="0"/>
              <a:t>Schools or Residential Child Care Institutions (RCCIs) without a computerized consolidation system </a:t>
            </a:r>
          </a:p>
          <a:p>
            <a:pPr lvl="1"/>
            <a:r>
              <a:rPr lang="en-US" dirty="0" smtClean="0"/>
              <a:t>an edit check worksheet is an acceptable form of consolidation.</a:t>
            </a:r>
          </a:p>
          <a:p>
            <a:pPr>
              <a:buNone/>
            </a:pPr>
            <a:endParaRPr lang="en-US" dirty="0"/>
          </a:p>
        </p:txBody>
      </p:sp>
      <p:sp>
        <p:nvSpPr>
          <p:cNvPr id="2" name="Title 1"/>
          <p:cNvSpPr>
            <a:spLocks noGrp="1"/>
          </p:cNvSpPr>
          <p:nvPr>
            <p:ph type="title"/>
          </p:nvPr>
        </p:nvSpPr>
        <p:spPr/>
        <p:txBody>
          <a:bodyPr/>
          <a:lstStyle/>
          <a:p>
            <a:r>
              <a:rPr lang="en-US" dirty="0" smtClean="0"/>
              <a:t>Counting &amp; Claiming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938338"/>
            <a:ext cx="8229600" cy="2600325"/>
          </a:xfrm>
        </p:spPr>
        <p:txBody>
          <a:bodyPr/>
          <a:lstStyle/>
          <a:p>
            <a:pPr eaLnBrk="1" hangingPunct="1">
              <a:buFont typeface="Wingdings" pitchFamily="2" charset="2"/>
              <a:buNone/>
            </a:pPr>
            <a:r>
              <a:rPr lang="en-US" smtClean="0"/>
              <a:t>	LEA must establish internal controls to ensure that an accurate claim for reimbursement has been made by:</a:t>
            </a:r>
          </a:p>
          <a:p>
            <a:pPr lvl="1" eaLnBrk="1" hangingPunct="1">
              <a:buClr>
                <a:srgbClr val="6A4810"/>
              </a:buClr>
            </a:pPr>
            <a:r>
              <a:rPr lang="en-US" smtClean="0"/>
              <a:t>Completing daily edit checks</a:t>
            </a:r>
          </a:p>
          <a:p>
            <a:pPr lvl="1" eaLnBrk="1" hangingPunct="1">
              <a:buClr>
                <a:srgbClr val="6A4810"/>
              </a:buClr>
            </a:pPr>
            <a:r>
              <a:rPr lang="en-US" smtClean="0"/>
              <a:t>Monitoring</a:t>
            </a:r>
          </a:p>
        </p:txBody>
      </p:sp>
      <p:sp>
        <p:nvSpPr>
          <p:cNvPr id="2560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956AC19-0225-4C54-8313-3B62E23C5EB0}" type="slidenum">
              <a:rPr lang="en-US" altLang="en-US" smtClean="0"/>
              <a:pPr/>
              <a:t>28</a:t>
            </a:fld>
            <a:endParaRPr lang="en-US" altLang="en-US" smtClean="0"/>
          </a:p>
        </p:txBody>
      </p:sp>
      <p:sp>
        <p:nvSpPr>
          <p:cNvPr id="36866" name="Rectangle 2"/>
          <p:cNvSpPr>
            <a:spLocks noGrp="1" noChangeArrowheads="1"/>
          </p:cNvSpPr>
          <p:nvPr>
            <p:ph type="title"/>
          </p:nvPr>
        </p:nvSpPr>
        <p:spPr/>
        <p:txBody>
          <a:bodyPr/>
          <a:lstStyle/>
          <a:p>
            <a:pPr eaLnBrk="1" fontAlgn="auto" hangingPunct="1">
              <a:spcAft>
                <a:spcPts val="0"/>
              </a:spcAft>
              <a:defRPr/>
            </a:pPr>
            <a:r>
              <a:rPr lang="en-US">
                <a:latin typeface="Garamond" pitchFamily="18" charset="0"/>
              </a:rPr>
              <a:t> Internal Controls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&amp; Claiming</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990600" y="1524000"/>
            <a:ext cx="7315200" cy="4525962"/>
          </a:xfrm>
          <a:prstGeom prst="rect">
            <a:avLst/>
          </a:prstGeom>
          <a:noFill/>
          <a:ln w="9525">
            <a:noFill/>
            <a:miter lim="800000"/>
            <a:headEnd/>
            <a:tailEnd/>
          </a:ln>
        </p:spPr>
      </p:pic>
      <p:sp>
        <p:nvSpPr>
          <p:cNvPr id="5" name="Down Arrow 4"/>
          <p:cNvSpPr/>
          <p:nvPr/>
        </p:nvSpPr>
        <p:spPr>
          <a:xfrm>
            <a:off x="2514600" y="1143000"/>
            <a:ext cx="304800" cy="457200"/>
          </a:xfrm>
          <a:prstGeom prst="downArrow">
            <a:avLst/>
          </a:prstGeom>
          <a:solidFill>
            <a:schemeClr val="bg1"/>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Down Arrow 5"/>
          <p:cNvSpPr/>
          <p:nvPr/>
        </p:nvSpPr>
        <p:spPr>
          <a:xfrm>
            <a:off x="4114800" y="1143000"/>
            <a:ext cx="304800" cy="457200"/>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715000" y="1143000"/>
            <a:ext cx="304800" cy="457200"/>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05000" y="5257800"/>
            <a:ext cx="1295400" cy="3810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p:cNvSpPr/>
          <p:nvPr/>
        </p:nvSpPr>
        <p:spPr>
          <a:xfrm>
            <a:off x="3429000" y="5257800"/>
            <a:ext cx="1295400" cy="3810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5257800"/>
            <a:ext cx="1295400" cy="3810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5257800"/>
            <a:ext cx="1295400" cy="3810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791200" y="4572000"/>
            <a:ext cx="304800" cy="457200"/>
          </a:xfrm>
          <a:prstGeom prst="downArrow">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114800" y="4572000"/>
            <a:ext cx="304800" cy="457200"/>
          </a:xfrm>
          <a:prstGeom prst="downArrow">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2590800" y="4572000"/>
            <a:ext cx="304800" cy="457200"/>
          </a:xfrm>
          <a:prstGeom prst="downArrow">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6629400" y="4572000"/>
            <a:ext cx="304800" cy="457200"/>
          </a:xfrm>
          <a:prstGeom prst="downArrow">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from="(-#ppt_w/2)" to="(#ppt_x)" calcmode="lin" valueType="num">
                                      <p:cBhvr>
                                        <p:cTn id="23" dur="600" fill="hold">
                                          <p:stCondLst>
                                            <p:cond delay="0"/>
                                          </p:stCondLst>
                                        </p:cTn>
                                        <p:tgtEl>
                                          <p:spTgt spid="7"/>
                                        </p:tgtEl>
                                        <p:attrNameLst>
                                          <p:attrName>ppt_x</p:attrName>
                                        </p:attrNameLst>
                                      </p:cBhvr>
                                    </p:anim>
                                    <p:anim from="0" to="-1.0" calcmode="lin" valueType="num">
                                      <p:cBhvr>
                                        <p:cTn id="24" dur="200" decel="50000" autoRev="1" fill="hold">
                                          <p:stCondLst>
                                            <p:cond delay="600"/>
                                          </p:stCondLst>
                                        </p:cTn>
                                        <p:tgtEl>
                                          <p:spTgt spid="7"/>
                                        </p:tgtEl>
                                        <p:attrNameLst>
                                          <p:attrName>xshear</p:attrName>
                                        </p:attrNameLst>
                                      </p:cBhvr>
                                    </p:anim>
                                    <p:animScale>
                                      <p:cBhvr>
                                        <p:cTn id="25" dur="200" decel="100000" autoRev="1" fill="hold">
                                          <p:stCondLst>
                                            <p:cond delay="600"/>
                                          </p:stCondLst>
                                        </p:cTn>
                                        <p:tgtEl>
                                          <p:spTgt spid="7"/>
                                        </p:tgtEl>
                                      </p:cBhvr>
                                      <p:from x="100000" y="100000"/>
                                      <p:to x="80000" y="100000"/>
                                    </p:animScale>
                                    <p:anim by="(#ppt_h/3+#ppt_w*0.1)" calcmode="lin" valueType="num">
                                      <p:cBhvr additive="sum">
                                        <p:cTn id="26" dur="200" decel="100000" autoRev="1" fill="hold">
                                          <p:stCondLst>
                                            <p:cond delay="600"/>
                                          </p:stCondLst>
                                        </p:cTn>
                                        <p:tgtEl>
                                          <p:spTgt spid="7"/>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500" fill="hold"/>
                                        <p:tgtEl>
                                          <p:spTgt spid="11"/>
                                        </p:tgtEl>
                                        <p:attrNameLst>
                                          <p:attrName>ppt_w</p:attrName>
                                        </p:attrNameLst>
                                      </p:cBhvr>
                                      <p:tavLst>
                                        <p:tav tm="0">
                                          <p:val>
                                            <p:fltVal val="0"/>
                                          </p:val>
                                        </p:tav>
                                        <p:tav tm="100000">
                                          <p:val>
                                            <p:strVal val="#ppt_w"/>
                                          </p:val>
                                        </p:tav>
                                      </p:tavLst>
                                    </p:anim>
                                    <p:anim calcmode="lin" valueType="num">
                                      <p:cBhvr>
                                        <p:cTn id="77" dur="500" fill="hold"/>
                                        <p:tgtEl>
                                          <p:spTgt spid="11"/>
                                        </p:tgtEl>
                                        <p:attrNameLst>
                                          <p:attrName>ppt_h</p:attrName>
                                        </p:attrNameLst>
                                      </p:cBhvr>
                                      <p:tavLst>
                                        <p:tav tm="0">
                                          <p:val>
                                            <p:fltVal val="0"/>
                                          </p:val>
                                        </p:tav>
                                        <p:tav tm="100000">
                                          <p:val>
                                            <p:strVal val="#ppt_h"/>
                                          </p:val>
                                        </p:tav>
                                      </p:tavLst>
                                    </p:anim>
                                    <p:animEffect transition="in" filter="fade">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949891"/>
          </a:xfrm>
        </p:spPr>
        <p:txBody>
          <a:bodyPr/>
          <a:lstStyle/>
          <a:p>
            <a:r>
              <a:rPr lang="en-US" dirty="0" smtClean="0"/>
              <a:t>Eligibility Documentation</a:t>
            </a:r>
          </a:p>
          <a:p>
            <a:r>
              <a:rPr lang="en-US" dirty="0" smtClean="0"/>
              <a:t>Collection Procedures</a:t>
            </a:r>
          </a:p>
          <a:p>
            <a:r>
              <a:rPr lang="en-US" dirty="0" smtClean="0"/>
              <a:t>Point of Services Meal Counts</a:t>
            </a:r>
          </a:p>
          <a:p>
            <a:r>
              <a:rPr lang="en-US" dirty="0" smtClean="0"/>
              <a:t>Daily Lunch Counts</a:t>
            </a:r>
          </a:p>
          <a:p>
            <a:r>
              <a:rPr lang="en-US" dirty="0" smtClean="0"/>
              <a:t>Internal Controls</a:t>
            </a:r>
          </a:p>
          <a:p>
            <a:r>
              <a:rPr lang="en-US" dirty="0" smtClean="0"/>
              <a:t>Claim for Reimbursements</a:t>
            </a:r>
          </a:p>
        </p:txBody>
      </p:sp>
      <p:sp>
        <p:nvSpPr>
          <p:cNvPr id="3" name="Title 2"/>
          <p:cNvSpPr>
            <a:spLocks noGrp="1"/>
          </p:cNvSpPr>
          <p:nvPr>
            <p:ph type="title"/>
          </p:nvPr>
        </p:nvSpPr>
        <p:spPr/>
        <p:txBody>
          <a:bodyPr>
            <a:normAutofit/>
          </a:bodyPr>
          <a:lstStyle/>
          <a:p>
            <a:r>
              <a:rPr lang="en-US" sz="3200" dirty="0" smtClean="0"/>
              <a:t>Part I: Elements of Acceptable Point of Service Counting &amp; Claiming Systems</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&amp; Claiming</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2590800" y="1295400"/>
            <a:ext cx="6337617" cy="4953000"/>
          </a:xfrm>
          <a:prstGeom prst="rect">
            <a:avLst/>
          </a:prstGeom>
          <a:noFill/>
          <a:ln w="9525">
            <a:noFill/>
            <a:miter lim="800000"/>
            <a:headEnd/>
            <a:tailEnd/>
          </a:ln>
        </p:spPr>
      </p:pic>
      <p:sp>
        <p:nvSpPr>
          <p:cNvPr id="5" name="TextBox 4"/>
          <p:cNvSpPr txBox="1"/>
          <p:nvPr/>
        </p:nvSpPr>
        <p:spPr>
          <a:xfrm>
            <a:off x="304800" y="1524000"/>
            <a:ext cx="2286000" cy="646331"/>
          </a:xfrm>
          <a:prstGeom prst="rect">
            <a:avLst/>
          </a:prstGeom>
          <a:noFill/>
        </p:spPr>
        <p:txBody>
          <a:bodyPr wrap="square" rtlCol="0">
            <a:spAutoFit/>
          </a:bodyPr>
          <a:lstStyle/>
          <a:p>
            <a:r>
              <a:rPr lang="en-US" dirty="0" smtClean="0"/>
              <a:t>RCCIs Edit Check Worksheets</a:t>
            </a:r>
            <a:endParaRPr lang="en-US" dirty="0"/>
          </a:p>
        </p:txBody>
      </p:sp>
      <p:sp>
        <p:nvSpPr>
          <p:cNvPr id="7" name="Oval 6"/>
          <p:cNvSpPr/>
          <p:nvPr/>
        </p:nvSpPr>
        <p:spPr>
          <a:xfrm>
            <a:off x="7010400" y="5715000"/>
            <a:ext cx="1981200" cy="762000"/>
          </a:xfrm>
          <a:prstGeom prst="ellipse">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Down Arrow 7"/>
          <p:cNvSpPr/>
          <p:nvPr/>
        </p:nvSpPr>
        <p:spPr>
          <a:xfrm>
            <a:off x="3733800" y="4876800"/>
            <a:ext cx="304800" cy="533400"/>
          </a:xfrm>
          <a:prstGeom prst="downArrow">
            <a:avLst/>
          </a:prstGeom>
          <a:noFill/>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Down Arrow 8"/>
          <p:cNvSpPr/>
          <p:nvPr/>
        </p:nvSpPr>
        <p:spPr>
          <a:xfrm>
            <a:off x="5105400" y="4876800"/>
            <a:ext cx="304800" cy="533400"/>
          </a:xfrm>
          <a:prstGeom prst="down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477000" y="4876800"/>
            <a:ext cx="304800" cy="533400"/>
          </a:xfrm>
          <a:prstGeom prst="down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300" fill="hold">
                                          <p:stCondLst>
                                            <p:cond delay="0"/>
                                          </p:stCondLst>
                                        </p:cTn>
                                        <p:tgtEl>
                                          <p:spTgt spid="8"/>
                                        </p:tgtEl>
                                        <p:attrNameLst>
                                          <p:attrName>ppt_x</p:attrName>
                                        </p:attrNameLst>
                                      </p:cBhvr>
                                    </p:anim>
                                    <p:anim from="0" to="-1.0" calcmode="lin" valueType="num">
                                      <p:cBhvr>
                                        <p:cTn id="8" dur="100" decel="50000" autoRev="1" fill="hold">
                                          <p:stCondLst>
                                            <p:cond delay="300"/>
                                          </p:stCondLst>
                                        </p:cTn>
                                        <p:tgtEl>
                                          <p:spTgt spid="8"/>
                                        </p:tgtEl>
                                        <p:attrNameLst>
                                          <p:attrName>xshear</p:attrName>
                                        </p:attrNameLst>
                                      </p:cBhvr>
                                    </p:anim>
                                    <p:animScale>
                                      <p:cBhvr>
                                        <p:cTn id="9" dur="100" decel="100000" autoRev="1" fill="hold">
                                          <p:stCondLst>
                                            <p:cond delay="300"/>
                                          </p:stCondLst>
                                        </p:cTn>
                                        <p:tgtEl>
                                          <p:spTgt spid="8"/>
                                        </p:tgtEl>
                                      </p:cBhvr>
                                      <p:from x="100000" y="100000"/>
                                      <p:to x="80000" y="100000"/>
                                    </p:animScale>
                                    <p:anim by="(#ppt_h/3+#ppt_w*0.1)" calcmode="lin" valueType="num">
                                      <p:cBhvr additive="sum">
                                        <p:cTn id="10" dur="100" decel="100000" autoRev="1" fill="hold">
                                          <p:stCondLst>
                                            <p:cond delay="3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from="(-#ppt_w/2)" to="(#ppt_x)" calcmode="lin" valueType="num">
                                      <p:cBhvr>
                                        <p:cTn id="15" dur="300" fill="hold">
                                          <p:stCondLst>
                                            <p:cond delay="0"/>
                                          </p:stCondLst>
                                        </p:cTn>
                                        <p:tgtEl>
                                          <p:spTgt spid="9"/>
                                        </p:tgtEl>
                                        <p:attrNameLst>
                                          <p:attrName>ppt_x</p:attrName>
                                        </p:attrNameLst>
                                      </p:cBhvr>
                                    </p:anim>
                                    <p:anim from="0" to="-1.0" calcmode="lin" valueType="num">
                                      <p:cBhvr>
                                        <p:cTn id="16" dur="100" decel="50000" autoRev="1" fill="hold">
                                          <p:stCondLst>
                                            <p:cond delay="300"/>
                                          </p:stCondLst>
                                        </p:cTn>
                                        <p:tgtEl>
                                          <p:spTgt spid="9"/>
                                        </p:tgtEl>
                                        <p:attrNameLst>
                                          <p:attrName>xshear</p:attrName>
                                        </p:attrNameLst>
                                      </p:cBhvr>
                                    </p:anim>
                                    <p:animScale>
                                      <p:cBhvr>
                                        <p:cTn id="17" dur="100" decel="100000" autoRev="1" fill="hold">
                                          <p:stCondLst>
                                            <p:cond delay="300"/>
                                          </p:stCondLst>
                                        </p:cTn>
                                        <p:tgtEl>
                                          <p:spTgt spid="9"/>
                                        </p:tgtEl>
                                      </p:cBhvr>
                                      <p:from x="100000" y="100000"/>
                                      <p:to x="80000" y="100000"/>
                                    </p:animScale>
                                    <p:anim by="(#ppt_h/3+#ppt_w*0.1)" calcmode="lin" valueType="num">
                                      <p:cBhvr additive="sum">
                                        <p:cTn id="18" dur="100" decel="100000" autoRev="1" fill="hold">
                                          <p:stCondLst>
                                            <p:cond delay="300"/>
                                          </p:stCondLst>
                                        </p:cTn>
                                        <p:tgtEl>
                                          <p:spTgt spid="9"/>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from="(-#ppt_w/2)" to="(#ppt_x)" calcmode="lin" valueType="num">
                                      <p:cBhvr>
                                        <p:cTn id="23" dur="300" fill="hold">
                                          <p:stCondLst>
                                            <p:cond delay="0"/>
                                          </p:stCondLst>
                                        </p:cTn>
                                        <p:tgtEl>
                                          <p:spTgt spid="10"/>
                                        </p:tgtEl>
                                        <p:attrNameLst>
                                          <p:attrName>ppt_x</p:attrName>
                                        </p:attrNameLst>
                                      </p:cBhvr>
                                    </p:anim>
                                    <p:anim from="0" to="-1.0" calcmode="lin" valueType="num">
                                      <p:cBhvr>
                                        <p:cTn id="24" dur="100" decel="50000" autoRev="1" fill="hold">
                                          <p:stCondLst>
                                            <p:cond delay="300"/>
                                          </p:stCondLst>
                                        </p:cTn>
                                        <p:tgtEl>
                                          <p:spTgt spid="10"/>
                                        </p:tgtEl>
                                        <p:attrNameLst>
                                          <p:attrName>xshear</p:attrName>
                                        </p:attrNameLst>
                                      </p:cBhvr>
                                    </p:anim>
                                    <p:animScale>
                                      <p:cBhvr>
                                        <p:cTn id="25" dur="100" decel="100000" autoRev="1" fill="hold">
                                          <p:stCondLst>
                                            <p:cond delay="300"/>
                                          </p:stCondLst>
                                        </p:cTn>
                                        <p:tgtEl>
                                          <p:spTgt spid="10"/>
                                        </p:tgtEl>
                                      </p:cBhvr>
                                      <p:from x="100000" y="100000"/>
                                      <p:to x="80000" y="100000"/>
                                    </p:animScale>
                                    <p:anim by="(#ppt_h/3+#ppt_w*0.1)" calcmode="lin" valueType="num">
                                      <p:cBhvr additive="sum">
                                        <p:cTn id="26" dur="100" decel="100000" autoRev="1" fill="hold">
                                          <p:stCondLst>
                                            <p:cond delay="300"/>
                                          </p:stCondLst>
                                        </p:cTn>
                                        <p:tgtEl>
                                          <p:spTgt spid="10"/>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40491"/>
          </a:xfrm>
        </p:spPr>
        <p:txBody>
          <a:bodyPr>
            <a:normAutofit fontScale="85000" lnSpcReduction="10000"/>
          </a:bodyPr>
          <a:lstStyle/>
          <a:p>
            <a:pPr>
              <a:buClr>
                <a:srgbClr val="6A4810"/>
              </a:buClr>
              <a:buNone/>
            </a:pPr>
            <a:r>
              <a:rPr lang="en-US" dirty="0" smtClean="0"/>
              <a:t>Ensure the number of meal counts for the daily meals do not exceed the number of eligible children</a:t>
            </a:r>
          </a:p>
          <a:p>
            <a:pPr>
              <a:buClr>
                <a:srgbClr val="6A4810"/>
              </a:buClr>
            </a:pPr>
            <a:endParaRPr lang="en-US" sz="1100" dirty="0" smtClean="0"/>
          </a:p>
          <a:p>
            <a:pPr>
              <a:buNone/>
            </a:pPr>
            <a:r>
              <a:rPr lang="en-US" dirty="0" smtClean="0"/>
              <a:t>Once site meal counts and eligible student counts are completed for the month,</a:t>
            </a:r>
            <a:r>
              <a:rPr lang="en-US" sz="1100" dirty="0" smtClean="0"/>
              <a:t> </a:t>
            </a:r>
            <a:r>
              <a:rPr lang="en-US" dirty="0" smtClean="0"/>
              <a:t>claim is consolidated by the LEA</a:t>
            </a:r>
          </a:p>
          <a:p>
            <a:pPr lvl="1"/>
            <a:r>
              <a:rPr lang="en-US" dirty="0" smtClean="0"/>
              <a:t>double check numbers</a:t>
            </a:r>
          </a:p>
          <a:p>
            <a:pPr lvl="1">
              <a:buClr>
                <a:srgbClr val="6A4810"/>
              </a:buClr>
            </a:pPr>
            <a:r>
              <a:rPr lang="en-US" dirty="0" smtClean="0"/>
              <a:t>each day</a:t>
            </a:r>
          </a:p>
          <a:p>
            <a:pPr lvl="1">
              <a:buClr>
                <a:srgbClr val="6A4810"/>
              </a:buClr>
            </a:pPr>
            <a:r>
              <a:rPr lang="en-US" dirty="0" smtClean="0"/>
              <a:t>each meal service</a:t>
            </a:r>
          </a:p>
          <a:p>
            <a:pPr lvl="1">
              <a:buClr>
                <a:srgbClr val="6A4810"/>
              </a:buClr>
            </a:pPr>
            <a:r>
              <a:rPr lang="en-US" dirty="0" smtClean="0"/>
              <a:t>each category</a:t>
            </a:r>
          </a:p>
          <a:p>
            <a:pPr lvl="1">
              <a:buClr>
                <a:srgbClr val="6A4810"/>
              </a:buClr>
            </a:pPr>
            <a:endParaRPr lang="en-US" sz="1100" dirty="0" smtClean="0"/>
          </a:p>
          <a:p>
            <a:pPr>
              <a:lnSpc>
                <a:spcPct val="90000"/>
              </a:lnSpc>
              <a:buClr>
                <a:schemeClr val="tx1"/>
              </a:buClr>
              <a:buNone/>
            </a:pPr>
            <a:r>
              <a:rPr lang="en-US" dirty="0" smtClean="0"/>
              <a:t>Claim is consolidated by the LEA</a:t>
            </a:r>
          </a:p>
          <a:p>
            <a:pPr>
              <a:lnSpc>
                <a:spcPct val="90000"/>
              </a:lnSpc>
              <a:buClr>
                <a:schemeClr val="folHlink"/>
              </a:buClr>
            </a:pPr>
            <a:r>
              <a:rPr lang="en-US" dirty="0" smtClean="0"/>
              <a:t>LEA submits to state agency monthly </a:t>
            </a:r>
          </a:p>
          <a:p>
            <a:pPr>
              <a:lnSpc>
                <a:spcPct val="90000"/>
              </a:lnSpc>
              <a:buClr>
                <a:schemeClr val="folHlink"/>
              </a:buClr>
            </a:pPr>
            <a:r>
              <a:rPr lang="en-US" dirty="0" smtClean="0"/>
              <a:t>LEA may combine up to 10 operating days from a previous or following month.</a:t>
            </a:r>
          </a:p>
          <a:p>
            <a:pPr>
              <a:lnSpc>
                <a:spcPct val="90000"/>
              </a:lnSpc>
              <a:buClr>
                <a:schemeClr val="folHlink"/>
              </a:buClr>
            </a:pPr>
            <a:r>
              <a:rPr lang="en-US" dirty="0" smtClean="0"/>
              <a:t>State agency is responsible for reimbursement</a:t>
            </a:r>
          </a:p>
          <a:p>
            <a:pPr>
              <a:lnSpc>
                <a:spcPct val="90000"/>
              </a:lnSpc>
              <a:buClr>
                <a:schemeClr val="folHlink"/>
              </a:buClr>
            </a:pPr>
            <a:endParaRPr lang="en-US" dirty="0" smtClean="0"/>
          </a:p>
          <a:p>
            <a:endParaRPr lang="en-US" dirty="0" smtClean="0"/>
          </a:p>
          <a:p>
            <a:endParaRPr lang="en-US" dirty="0"/>
          </a:p>
        </p:txBody>
      </p:sp>
      <p:sp>
        <p:nvSpPr>
          <p:cNvPr id="2" name="Title 1"/>
          <p:cNvSpPr>
            <a:spLocks noGrp="1"/>
          </p:cNvSpPr>
          <p:nvPr>
            <p:ph type="title"/>
          </p:nvPr>
        </p:nvSpPr>
        <p:spPr>
          <a:xfrm>
            <a:off x="457200" y="274638"/>
            <a:ext cx="8229600" cy="715962"/>
          </a:xfrm>
        </p:spPr>
        <p:txBody>
          <a:bodyPr>
            <a:normAutofit fontScale="90000"/>
          </a:bodyPr>
          <a:lstStyle/>
          <a:p>
            <a:r>
              <a:rPr lang="en-US" dirty="0" smtClean="0"/>
              <a:t>Counting &amp; Claiming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&amp; Claiming</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107473" y="1481138"/>
            <a:ext cx="6929053"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&amp; Claiming</a:t>
            </a:r>
            <a:endParaRPr lang="en-US" dirty="0"/>
          </a:p>
        </p:txBody>
      </p:sp>
      <p:pic>
        <p:nvPicPr>
          <p:cNvPr id="6" name="Picture 2"/>
          <p:cNvPicPr>
            <a:picLocks noGrp="1" noChangeAspect="1" noChangeArrowheads="1"/>
          </p:cNvPicPr>
          <p:nvPr>
            <p:ph idx="1"/>
          </p:nvPr>
        </p:nvPicPr>
        <p:blipFill>
          <a:blip r:embed="rId3" cstate="print"/>
          <a:srcRect/>
          <a:stretch>
            <a:fillRect/>
          </a:stretch>
        </p:blipFill>
        <p:spPr bwMode="auto">
          <a:xfrm>
            <a:off x="609600" y="1295400"/>
            <a:ext cx="8077200" cy="4647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&amp; Claiming</a:t>
            </a:r>
            <a:endParaRPr lang="en-US" dirty="0"/>
          </a:p>
        </p:txBody>
      </p:sp>
      <p:pic>
        <p:nvPicPr>
          <p:cNvPr id="7" name="Content Placeholder 6"/>
          <p:cNvPicPr>
            <a:picLocks noGrp="1"/>
          </p:cNvPicPr>
          <p:nvPr>
            <p:ph idx="1"/>
          </p:nvPr>
        </p:nvPicPr>
        <p:blipFill>
          <a:blip r:embed="rId3" cstate="print"/>
          <a:srcRect/>
          <a:stretch>
            <a:fillRect/>
          </a:stretch>
        </p:blipFill>
        <p:spPr bwMode="auto">
          <a:xfrm>
            <a:off x="762000" y="1143000"/>
            <a:ext cx="7848600" cy="4800600"/>
          </a:xfrm>
          <a:prstGeom prst="rect">
            <a:avLst/>
          </a:prstGeom>
          <a:noFill/>
          <a:ln w="9525">
            <a:noFill/>
            <a:miter lim="800000"/>
            <a:headEnd/>
            <a:tailEnd/>
          </a:ln>
        </p:spPr>
      </p:pic>
      <p:sp>
        <p:nvSpPr>
          <p:cNvPr id="4" name="Oval 3"/>
          <p:cNvSpPr/>
          <p:nvPr/>
        </p:nvSpPr>
        <p:spPr>
          <a:xfrm>
            <a:off x="4419600" y="2590800"/>
            <a:ext cx="1371600" cy="609600"/>
          </a:xfrm>
          <a:prstGeom prst="ellipse">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Counting &amp; Claiming</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602158" y="1481138"/>
            <a:ext cx="7939684"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Counting &amp; Claiming</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762000" y="1066800"/>
            <a:ext cx="7696199" cy="5334000"/>
          </a:xfrm>
          <a:prstGeom prst="rect">
            <a:avLst/>
          </a:prstGeom>
          <a:noFill/>
          <a:ln w="9525">
            <a:noFill/>
            <a:miter lim="800000"/>
            <a:headEnd/>
            <a:tailEnd/>
          </a:ln>
        </p:spPr>
      </p:pic>
      <p:cxnSp>
        <p:nvCxnSpPr>
          <p:cNvPr id="6" name="Straight Arrow Connector 5"/>
          <p:cNvCxnSpPr/>
          <p:nvPr/>
        </p:nvCxnSpPr>
        <p:spPr>
          <a:xfrm>
            <a:off x="3352800" y="2514600"/>
            <a:ext cx="838200" cy="1588"/>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352800" y="2667000"/>
            <a:ext cx="838200" cy="1588"/>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352800" y="2819400"/>
            <a:ext cx="838200" cy="1588"/>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52800" y="3200400"/>
            <a:ext cx="838200" cy="1588"/>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29000" y="4495800"/>
            <a:ext cx="838200" cy="1588"/>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9000" y="4648200"/>
            <a:ext cx="838200" cy="1588"/>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29000" y="4800600"/>
            <a:ext cx="838200" cy="1588"/>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29000" y="4953000"/>
            <a:ext cx="838200" cy="1588"/>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Counting &amp; Claiming</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1295400"/>
            <a:ext cx="8229600" cy="5181600"/>
          </a:xfrm>
          <a:prstGeom prst="rect">
            <a:avLst/>
          </a:prstGeom>
          <a:noFill/>
          <a:ln w="9525">
            <a:noFill/>
            <a:miter lim="800000"/>
            <a:headEnd/>
            <a:tailEnd/>
          </a:ln>
        </p:spPr>
      </p:pic>
      <p:sp>
        <p:nvSpPr>
          <p:cNvPr id="5" name="Right Arrow 4"/>
          <p:cNvSpPr/>
          <p:nvPr/>
        </p:nvSpPr>
        <p:spPr>
          <a:xfrm>
            <a:off x="762000" y="5562600"/>
            <a:ext cx="990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95799"/>
          </a:xfrm>
        </p:spPr>
        <p:txBody>
          <a:bodyPr>
            <a:normAutofit/>
          </a:bodyPr>
          <a:lstStyle/>
          <a:p>
            <a:r>
              <a:rPr lang="en-US" b="1" dirty="0" smtClean="0"/>
              <a:t>Acceptable Counting System at the Point of Service </a:t>
            </a:r>
          </a:p>
          <a:p>
            <a:pPr lvl="1"/>
            <a:r>
              <a:rPr lang="en-US" dirty="0" smtClean="0"/>
              <a:t>That point at which you can determine the student has a reimbursable meal. </a:t>
            </a:r>
          </a:p>
          <a:p>
            <a:pPr lvl="1"/>
            <a:r>
              <a:rPr lang="en-US" dirty="0" smtClean="0"/>
              <a:t>Salad Bars point of service may be after the POS, but must have monitoring to be sure each student selects there other components.</a:t>
            </a:r>
          </a:p>
          <a:p>
            <a:pPr lvl="1"/>
            <a:endParaRPr lang="en-US" sz="1000" dirty="0" smtClean="0"/>
          </a:p>
          <a:p>
            <a:pPr lvl="1"/>
            <a:r>
              <a:rPr lang="en-US" b="1" dirty="0" smtClean="0"/>
              <a:t>Note: </a:t>
            </a:r>
            <a:r>
              <a:rPr lang="en-US" dirty="0" smtClean="0"/>
              <a:t>Offer vs. Serve - lunch is reimbursable with 3 components of the required meal pattern.</a:t>
            </a:r>
          </a:p>
          <a:p>
            <a:pPr lvl="1">
              <a:buNone/>
            </a:pPr>
            <a:endParaRPr lang="en-US" dirty="0"/>
          </a:p>
        </p:txBody>
      </p:sp>
      <p:sp>
        <p:nvSpPr>
          <p:cNvPr id="2" name="Title 1"/>
          <p:cNvSpPr>
            <a:spLocks noGrp="1"/>
          </p:cNvSpPr>
          <p:nvPr>
            <p:ph type="title"/>
          </p:nvPr>
        </p:nvSpPr>
        <p:spPr/>
        <p:txBody>
          <a:bodyPr/>
          <a:lstStyle/>
          <a:p>
            <a:r>
              <a:rPr lang="en-US" b="1" dirty="0"/>
              <a:t>POINT OF SERVICE</a:t>
            </a:r>
            <a:endParaRPr lang="en-US" dirty="0"/>
          </a:p>
        </p:txBody>
      </p:sp>
      <p:sp>
        <p:nvSpPr>
          <p:cNvPr id="5" name="TextBox 4"/>
          <p:cNvSpPr txBox="1"/>
          <p:nvPr/>
        </p:nvSpPr>
        <p:spPr>
          <a:xfrm>
            <a:off x="609600" y="2819400"/>
            <a:ext cx="75438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That point at which you can determine the student has a complete reimbursable meal. </a:t>
            </a:r>
          </a:p>
          <a:p>
            <a:pPr>
              <a:buNone/>
            </a:pPr>
            <a:endParaRPr lang="en-US" dirty="0" smtClean="0"/>
          </a:p>
          <a:p>
            <a:r>
              <a:rPr lang="en-US" dirty="0" smtClean="0"/>
              <a:t>Count :</a:t>
            </a:r>
          </a:p>
          <a:p>
            <a:pPr lvl="1"/>
            <a:r>
              <a:rPr lang="en-US" dirty="0" smtClean="0"/>
              <a:t>Reimbursable meals</a:t>
            </a:r>
          </a:p>
          <a:p>
            <a:pPr lvl="1"/>
            <a:r>
              <a:rPr lang="en-US" dirty="0" smtClean="0"/>
              <a:t>By category</a:t>
            </a:r>
          </a:p>
          <a:p>
            <a:pPr lvl="1"/>
            <a:r>
              <a:rPr lang="en-US" dirty="0" smtClean="0"/>
              <a:t>Each day</a:t>
            </a:r>
          </a:p>
          <a:p>
            <a:pPr lvl="1"/>
            <a:endParaRPr lang="en-US" dirty="0" smtClean="0"/>
          </a:p>
          <a:p>
            <a:r>
              <a:rPr lang="en-US" dirty="0" smtClean="0"/>
              <a:t>Without overt identification</a:t>
            </a:r>
            <a:endParaRPr lang="en-US" dirty="0"/>
          </a:p>
        </p:txBody>
      </p:sp>
      <p:sp>
        <p:nvSpPr>
          <p:cNvPr id="2" name="Title 1"/>
          <p:cNvSpPr>
            <a:spLocks noGrp="1"/>
          </p:cNvSpPr>
          <p:nvPr>
            <p:ph type="title"/>
          </p:nvPr>
        </p:nvSpPr>
        <p:spPr/>
        <p:txBody>
          <a:bodyPr/>
          <a:lstStyle/>
          <a:p>
            <a:r>
              <a:rPr lang="en-US" dirty="0" smtClean="0"/>
              <a:t>Point of Service Meal Counts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4983163"/>
          </a:xfrm>
        </p:spPr>
        <p:txBody>
          <a:bodyPr>
            <a:normAutofit/>
          </a:bodyPr>
          <a:lstStyle/>
          <a:p>
            <a:pPr>
              <a:buNone/>
            </a:pPr>
            <a:r>
              <a:rPr lang="en-US" sz="2800" dirty="0" smtClean="0"/>
              <a:t>Acceptable meal counting systems:</a:t>
            </a:r>
          </a:p>
          <a:p>
            <a:pPr marL="566928" indent="-457200">
              <a:buFont typeface="+mj-lt"/>
              <a:buAutoNum type="arabicPeriod"/>
            </a:pPr>
            <a:r>
              <a:rPr lang="en-US" sz="2400" dirty="0" smtClean="0"/>
              <a:t>Class </a:t>
            </a:r>
            <a:r>
              <a:rPr lang="en-US" sz="2400" dirty="0"/>
              <a:t>Roster Check </a:t>
            </a:r>
            <a:r>
              <a:rPr lang="en-US" sz="2400" dirty="0" smtClean="0"/>
              <a:t>List	 	</a:t>
            </a:r>
            <a:endParaRPr lang="en-US" sz="2400" dirty="0"/>
          </a:p>
          <a:p>
            <a:pPr marL="566928" indent="-457200">
              <a:buFont typeface="+mj-lt"/>
              <a:buAutoNum type="arabicPeriod"/>
            </a:pPr>
            <a:r>
              <a:rPr lang="en-US" sz="2400" dirty="0" smtClean="0"/>
              <a:t>School </a:t>
            </a:r>
            <a:r>
              <a:rPr lang="en-US" sz="2400" dirty="0"/>
              <a:t>Roster Check </a:t>
            </a:r>
            <a:r>
              <a:rPr lang="en-US" sz="2400" dirty="0" smtClean="0"/>
              <a:t>List 	</a:t>
            </a:r>
          </a:p>
          <a:p>
            <a:pPr marL="566928" indent="-457200">
              <a:buFont typeface="+mj-lt"/>
              <a:buAutoNum type="arabicPeriod"/>
            </a:pPr>
            <a:r>
              <a:rPr lang="en-US" sz="2400" dirty="0" smtClean="0"/>
              <a:t>Ticket System </a:t>
            </a:r>
          </a:p>
          <a:p>
            <a:pPr marL="566928" indent="-457200">
              <a:buFont typeface="+mj-lt"/>
              <a:buAutoNum type="arabicPeriod"/>
            </a:pPr>
            <a:r>
              <a:rPr lang="en-US" sz="2400" dirty="0" smtClean="0"/>
              <a:t>Cash </a:t>
            </a:r>
            <a:r>
              <a:rPr lang="en-US" sz="2400" dirty="0"/>
              <a:t>Register </a:t>
            </a:r>
            <a:r>
              <a:rPr lang="en-US" sz="2400" dirty="0" smtClean="0"/>
              <a:t>Code System</a:t>
            </a:r>
          </a:p>
          <a:p>
            <a:pPr marL="566928" indent="-457200">
              <a:buFont typeface="+mj-lt"/>
              <a:buAutoNum type="arabicPeriod"/>
            </a:pPr>
            <a:r>
              <a:rPr lang="en-US" sz="2400" dirty="0" smtClean="0"/>
              <a:t>Prepaid List</a:t>
            </a:r>
          </a:p>
          <a:p>
            <a:pPr marL="566928" indent="-457200">
              <a:buFont typeface="+mj-lt"/>
              <a:buAutoNum type="arabicPeriod"/>
            </a:pPr>
            <a:r>
              <a:rPr lang="en-US" sz="2400" dirty="0" smtClean="0"/>
              <a:t>Computerized Bar Code I.D. Cards 	</a:t>
            </a:r>
          </a:p>
          <a:p>
            <a:pPr marL="566928" indent="-457200">
              <a:buNone/>
            </a:pPr>
            <a:r>
              <a:rPr lang="en-US" sz="2400" dirty="0" smtClean="0"/>
              <a:t>				 	</a:t>
            </a:r>
            <a:r>
              <a:rPr lang="en-US" sz="2400" dirty="0"/>
              <a:t>	</a:t>
            </a:r>
            <a:endParaRPr lang="en-US" sz="2400" dirty="0" smtClean="0"/>
          </a:p>
          <a:p>
            <a:r>
              <a:rPr lang="en-US" sz="2400" b="1" dirty="0" smtClean="0"/>
              <a:t>Remember: </a:t>
            </a:r>
          </a:p>
          <a:p>
            <a:pPr lvl="1"/>
            <a:r>
              <a:rPr lang="en-US" sz="2000" dirty="0" smtClean="0"/>
              <a:t>keep </a:t>
            </a:r>
            <a:r>
              <a:rPr lang="en-US" sz="2000" dirty="0"/>
              <a:t>application </a:t>
            </a:r>
            <a:r>
              <a:rPr lang="en-US" sz="2000" dirty="0" smtClean="0"/>
              <a:t>on </a:t>
            </a:r>
            <a:r>
              <a:rPr lang="en-US" sz="2000" dirty="0"/>
              <a:t>file for each student claimed free or reduced </a:t>
            </a:r>
            <a:endParaRPr lang="en-US" sz="2000" dirty="0" smtClean="0"/>
          </a:p>
          <a:p>
            <a:pPr lvl="1"/>
            <a:r>
              <a:rPr lang="en-US" sz="2000" dirty="0" smtClean="0"/>
              <a:t>Free and Reduced meal count must match student count</a:t>
            </a:r>
            <a:endParaRPr lang="en-US" sz="2000" dirty="0"/>
          </a:p>
          <a:p>
            <a:endParaRPr lang="en-US" dirty="0"/>
          </a:p>
        </p:txBody>
      </p:sp>
      <p:sp>
        <p:nvSpPr>
          <p:cNvPr id="2" name="Title 1"/>
          <p:cNvSpPr>
            <a:spLocks noGrp="1"/>
          </p:cNvSpPr>
          <p:nvPr>
            <p:ph type="title"/>
          </p:nvPr>
        </p:nvSpPr>
        <p:spPr>
          <a:xfrm>
            <a:off x="457200" y="274638"/>
            <a:ext cx="8229600" cy="868362"/>
          </a:xfrm>
        </p:spPr>
        <p:txBody>
          <a:bodyPr>
            <a:normAutofit/>
          </a:bodyPr>
          <a:lstStyle/>
          <a:p>
            <a:r>
              <a:rPr lang="en-US" dirty="0" smtClean="0"/>
              <a:t>Daily meal counting systems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a:bodyPr>
          <a:lstStyle/>
          <a:p>
            <a:pPr>
              <a:buNone/>
            </a:pPr>
            <a:r>
              <a:rPr lang="en-US" dirty="0" smtClean="0"/>
              <a:t>The </a:t>
            </a:r>
            <a:r>
              <a:rPr lang="en-US" dirty="0"/>
              <a:t>roster or </a:t>
            </a:r>
            <a:r>
              <a:rPr lang="en-US" dirty="0" smtClean="0"/>
              <a:t>checklist:</a:t>
            </a:r>
          </a:p>
          <a:p>
            <a:r>
              <a:rPr lang="en-US" dirty="0" smtClean="0"/>
              <a:t>Use to </a:t>
            </a:r>
            <a:r>
              <a:rPr lang="en-US" dirty="0"/>
              <a:t>determine the number of </a:t>
            </a:r>
            <a:r>
              <a:rPr lang="en-US" dirty="0" smtClean="0"/>
              <a:t>reimbursable meals </a:t>
            </a:r>
            <a:r>
              <a:rPr lang="en-US" dirty="0"/>
              <a:t>served in each category. </a:t>
            </a:r>
            <a:r>
              <a:rPr lang="en-US" dirty="0" smtClean="0"/>
              <a:t/>
            </a:r>
            <a:br>
              <a:rPr lang="en-US" dirty="0" smtClean="0"/>
            </a:br>
            <a:endParaRPr lang="en-US" dirty="0" smtClean="0"/>
          </a:p>
          <a:p>
            <a:r>
              <a:rPr lang="en-US" dirty="0" smtClean="0"/>
              <a:t>must </a:t>
            </a:r>
            <a:r>
              <a:rPr lang="en-US" dirty="0"/>
              <a:t>include the names or numbers of students in each category </a:t>
            </a:r>
            <a:r>
              <a:rPr lang="en-US" dirty="0" smtClean="0"/>
              <a:t>(free, reduced, &amp; paid).  </a:t>
            </a:r>
          </a:p>
          <a:p>
            <a:endParaRPr lang="en-US" dirty="0"/>
          </a:p>
        </p:txBody>
      </p:sp>
      <p:sp>
        <p:nvSpPr>
          <p:cNvPr id="2" name="Title 1"/>
          <p:cNvSpPr>
            <a:spLocks noGrp="1"/>
          </p:cNvSpPr>
          <p:nvPr>
            <p:ph type="title"/>
          </p:nvPr>
        </p:nvSpPr>
        <p:spPr>
          <a:xfrm>
            <a:off x="457200" y="381000"/>
            <a:ext cx="8229600" cy="1447800"/>
          </a:xfrm>
        </p:spPr>
        <p:txBody>
          <a:bodyPr>
            <a:normAutofit fontScale="90000"/>
          </a:bodyPr>
          <a:lstStyle/>
          <a:p>
            <a:r>
              <a:rPr lang="en-US" sz="3600" b="1" dirty="0"/>
              <a:t>ROSTER SYSTEM AT THE POINT OF SERVICE</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92500" lnSpcReduction="10000"/>
          </a:bodyPr>
          <a:lstStyle/>
          <a:p>
            <a:pPr>
              <a:buNone/>
            </a:pPr>
            <a:r>
              <a:rPr lang="en-US" b="1" dirty="0"/>
              <a:t>Name Checklist </a:t>
            </a:r>
            <a:endParaRPr lang="en-US" dirty="0" smtClean="0"/>
          </a:p>
          <a:p>
            <a:r>
              <a:rPr lang="en-US" dirty="0" smtClean="0"/>
              <a:t>list </a:t>
            </a:r>
            <a:r>
              <a:rPr lang="en-US" dirty="0"/>
              <a:t>of all children’s names </a:t>
            </a:r>
            <a:endParaRPr lang="en-US" dirty="0" smtClean="0"/>
          </a:p>
          <a:p>
            <a:r>
              <a:rPr lang="en-US" dirty="0" smtClean="0"/>
              <a:t>check marked </a:t>
            </a:r>
            <a:r>
              <a:rPr lang="en-US" dirty="0"/>
              <a:t>by the student’s name </a:t>
            </a:r>
            <a:r>
              <a:rPr lang="en-US" dirty="0" smtClean="0"/>
              <a:t>when they have collected </a:t>
            </a:r>
            <a:r>
              <a:rPr lang="en-US" dirty="0"/>
              <a:t>a reimbursable </a:t>
            </a:r>
            <a:r>
              <a:rPr lang="en-US" dirty="0" smtClean="0"/>
              <a:t>meal</a:t>
            </a:r>
          </a:p>
          <a:p>
            <a:r>
              <a:rPr lang="en-US" dirty="0" smtClean="0"/>
              <a:t>compared </a:t>
            </a:r>
            <a:r>
              <a:rPr lang="en-US" dirty="0"/>
              <a:t>with the master list of names </a:t>
            </a:r>
            <a:r>
              <a:rPr lang="en-US" dirty="0" smtClean="0"/>
              <a:t>or coded </a:t>
            </a:r>
            <a:r>
              <a:rPr lang="en-US" dirty="0"/>
              <a:t>by </a:t>
            </a:r>
            <a:r>
              <a:rPr lang="en-US" dirty="0" smtClean="0"/>
              <a:t>category </a:t>
            </a:r>
            <a:endParaRPr lang="en-US" b="1" dirty="0" smtClean="0"/>
          </a:p>
          <a:p>
            <a:pPr>
              <a:buNone/>
            </a:pPr>
            <a:endParaRPr lang="en-US" b="1" dirty="0" smtClean="0"/>
          </a:p>
          <a:p>
            <a:pPr>
              <a:buNone/>
            </a:pPr>
            <a:r>
              <a:rPr lang="en-US" b="1" dirty="0" smtClean="0"/>
              <a:t>Class List </a:t>
            </a:r>
            <a:endParaRPr lang="en-US" dirty="0" smtClean="0"/>
          </a:p>
          <a:p>
            <a:r>
              <a:rPr lang="en-US" dirty="0" smtClean="0"/>
              <a:t>teacher or designated person marks off each child’s name as served a reimbursable meal.  </a:t>
            </a:r>
          </a:p>
          <a:p>
            <a:r>
              <a:rPr lang="en-US" dirty="0" smtClean="0"/>
              <a:t>list given to person responsible for recording meal and or/milk counts and matched by student and category.</a:t>
            </a:r>
          </a:p>
          <a:p>
            <a:endParaRPr lang="en-US" dirty="0"/>
          </a:p>
        </p:txBody>
      </p:sp>
      <p:sp>
        <p:nvSpPr>
          <p:cNvPr id="2" name="Title 1"/>
          <p:cNvSpPr>
            <a:spLocks noGrp="1"/>
          </p:cNvSpPr>
          <p:nvPr>
            <p:ph type="title"/>
          </p:nvPr>
        </p:nvSpPr>
        <p:spPr>
          <a:xfrm>
            <a:off x="457200" y="274638"/>
            <a:ext cx="8229600" cy="868362"/>
          </a:xfrm>
        </p:spPr>
        <p:txBody>
          <a:bodyPr>
            <a:normAutofit fontScale="90000"/>
          </a:bodyPr>
          <a:lstStyle/>
          <a:p>
            <a:r>
              <a:rPr lang="en-US" sz="4400" dirty="0" smtClean="0"/>
              <a:t>ROSTER SYSTEM AT THE POINT OF SERVICE </a:t>
            </a:r>
            <a:r>
              <a:rPr lang="en-US" b="1" dirty="0" smtClean="0"/>
              <a:t>:</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3" cstate="print"/>
          <a:srcRect/>
          <a:stretch>
            <a:fillRect/>
          </a:stretch>
        </p:blipFill>
        <p:spPr bwMode="auto">
          <a:xfrm>
            <a:off x="381000" y="533400"/>
            <a:ext cx="5029200" cy="6172200"/>
          </a:xfrm>
          <a:prstGeom prst="rect">
            <a:avLst/>
          </a:prstGeom>
          <a:noFill/>
          <a:ln w="9525">
            <a:noFill/>
            <a:miter lim="800000"/>
            <a:headEnd/>
            <a:tailEnd/>
          </a:ln>
        </p:spPr>
      </p:pic>
      <p:sp>
        <p:nvSpPr>
          <p:cNvPr id="2" name="Title 1"/>
          <p:cNvSpPr>
            <a:spLocks noGrp="1"/>
          </p:cNvSpPr>
          <p:nvPr>
            <p:ph type="title"/>
          </p:nvPr>
        </p:nvSpPr>
        <p:spPr>
          <a:xfrm>
            <a:off x="5638800" y="274638"/>
            <a:ext cx="3048000" cy="1630362"/>
          </a:xfrm>
        </p:spPr>
        <p:txBody>
          <a:bodyPr>
            <a:normAutofit/>
          </a:bodyPr>
          <a:lstStyle/>
          <a:p>
            <a:r>
              <a:rPr lang="en-US" sz="2800" b="1" dirty="0" smtClean="0"/>
              <a:t>CHECKLIST SYSTEMS</a:t>
            </a:r>
            <a:endParaRPr lang="en-US" sz="2800" dirty="0"/>
          </a:p>
        </p:txBody>
      </p:sp>
      <p:sp>
        <p:nvSpPr>
          <p:cNvPr id="5" name="TextBox 4"/>
          <p:cNvSpPr txBox="1"/>
          <p:nvPr/>
        </p:nvSpPr>
        <p:spPr>
          <a:xfrm>
            <a:off x="5715000" y="1905000"/>
            <a:ext cx="3200400" cy="4339650"/>
          </a:xfrm>
          <a:prstGeom prst="rect">
            <a:avLst/>
          </a:prstGeom>
          <a:noFill/>
        </p:spPr>
        <p:txBody>
          <a:bodyPr wrap="square" rtlCol="0">
            <a:spAutoFit/>
          </a:bodyPr>
          <a:lstStyle/>
          <a:p>
            <a:r>
              <a:rPr lang="en-US" b="1" dirty="0" smtClean="0"/>
              <a:t>TAKING COUNTS:</a:t>
            </a:r>
            <a:endParaRPr lang="en-US" dirty="0"/>
          </a:p>
          <a:p>
            <a:pPr marL="342900" indent="-342900">
              <a:buAutoNum type="arabicPeriod"/>
            </a:pPr>
            <a:r>
              <a:rPr lang="en-US" sz="1600" dirty="0" smtClean="0"/>
              <a:t>Total </a:t>
            </a:r>
            <a:r>
              <a:rPr lang="en-US" sz="1600" dirty="0"/>
              <a:t>Meals claimed for Monday is 13</a:t>
            </a:r>
            <a:r>
              <a:rPr lang="en-US" sz="1600" dirty="0" smtClean="0"/>
              <a:t>.</a:t>
            </a:r>
          </a:p>
          <a:p>
            <a:pPr marL="342900" indent="-342900"/>
            <a:endParaRPr lang="en-US" sz="1600" dirty="0"/>
          </a:p>
          <a:p>
            <a:pPr marL="342900" indent="-342900">
              <a:buAutoNum type="arabicPeriod" startAt="2"/>
            </a:pPr>
            <a:r>
              <a:rPr lang="en-US" sz="1600" dirty="0" smtClean="0"/>
              <a:t>Total </a:t>
            </a:r>
            <a:r>
              <a:rPr lang="en-US" sz="1600" dirty="0"/>
              <a:t>Meals claimed for the Week of October 16, 2009 is 62</a:t>
            </a:r>
            <a:r>
              <a:rPr lang="en-US" sz="1600" dirty="0" smtClean="0"/>
              <a:t>.</a:t>
            </a:r>
          </a:p>
          <a:p>
            <a:pPr marL="342900" indent="-342900"/>
            <a:endParaRPr lang="en-US" sz="1600" dirty="0"/>
          </a:p>
          <a:p>
            <a:pPr marL="342900" indent="-342900">
              <a:buAutoNum type="arabicPeriod" startAt="3"/>
            </a:pPr>
            <a:r>
              <a:rPr lang="en-US" sz="1600" dirty="0" smtClean="0"/>
              <a:t>Daily count cannot </a:t>
            </a:r>
            <a:r>
              <a:rPr lang="en-US" sz="1600" dirty="0"/>
              <a:t>be more than </a:t>
            </a:r>
            <a:r>
              <a:rPr lang="en-US" sz="1600" dirty="0" smtClean="0"/>
              <a:t>14.</a:t>
            </a:r>
          </a:p>
          <a:p>
            <a:pPr marL="342900" indent="-342900"/>
            <a:endParaRPr lang="en-US" sz="1600" dirty="0"/>
          </a:p>
          <a:p>
            <a:pPr marL="342900" indent="-342900">
              <a:buAutoNum type="arabicPeriod" startAt="4"/>
            </a:pPr>
            <a:r>
              <a:rPr lang="en-US" sz="1600" dirty="0" smtClean="0"/>
              <a:t>Roster saved </a:t>
            </a:r>
            <a:r>
              <a:rPr lang="en-US" sz="1600" dirty="0"/>
              <a:t>for 3 years plus the current year to be available for a CRE or audit</a:t>
            </a:r>
            <a:r>
              <a:rPr lang="en-US" sz="1600" dirty="0" smtClean="0"/>
              <a:t>.</a:t>
            </a:r>
          </a:p>
          <a:p>
            <a:pPr marL="342900" indent="-342900"/>
            <a:endParaRPr lang="en-US" sz="1600" dirty="0"/>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Fast "/>
  <p:tag name="POWER3D SOUND" val="Falling Wall"/>
  <p:tag name="POWER3D CRC" val="ed1167d30106"/>
</p:tagLst>
</file>

<file path=ppt/tags/tag2.xml><?xml version="1.0" encoding="utf-8"?>
<p:tagLst xmlns:a="http://schemas.openxmlformats.org/drawingml/2006/main" xmlns:r="http://schemas.openxmlformats.org/officeDocument/2006/relationships" xmlns:p="http://schemas.openxmlformats.org/presentationml/2006/main">
  <p:tag name="POWER3D TRANSITION" val="HyperSlides.p3d 0"/>
  <p:tag name="POWER3D OPTIONS" val="Fast "/>
  <p:tag name="POWER3D SOUND" val="Hyper Slides"/>
  <p:tag name="POWER3D CRC" val="9c350f4201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1491</TotalTime>
  <Words>3312</Words>
  <Application>Microsoft Office PowerPoint</Application>
  <PresentationFormat>On-screen Show (4:3)</PresentationFormat>
  <Paragraphs>353</Paragraphs>
  <Slides>37</Slides>
  <Notes>32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Point of Service &amp; Counting and Claiming</vt:lpstr>
      <vt:lpstr>Overview</vt:lpstr>
      <vt:lpstr>Part I: Elements of Acceptable Point of Service Counting &amp; Claiming Systems</vt:lpstr>
      <vt:lpstr>POINT OF SERVICE</vt:lpstr>
      <vt:lpstr>Point of Service Meal Counts</vt:lpstr>
      <vt:lpstr>Daily meal counting systems</vt:lpstr>
      <vt:lpstr>ROSTER SYSTEM AT THE POINT OF SERVICE </vt:lpstr>
      <vt:lpstr>ROSTER SYSTEM AT THE POINT OF SERVICE :</vt:lpstr>
      <vt:lpstr>CHECKLIST SYSTEMS</vt:lpstr>
      <vt:lpstr>Other checklist systems:</vt:lpstr>
      <vt:lpstr>Electronic Point of Service systems:</vt:lpstr>
      <vt:lpstr>Slide 12</vt:lpstr>
      <vt:lpstr>Site POS Example Screen</vt:lpstr>
      <vt:lpstr>Acceptable or Unacceptable Meal Count Systems</vt:lpstr>
      <vt:lpstr>Slide 15</vt:lpstr>
      <vt:lpstr>Overt Identification</vt:lpstr>
      <vt:lpstr>Overt Identification Activity</vt:lpstr>
      <vt:lpstr>Overt Identification Activity</vt:lpstr>
      <vt:lpstr>Scenario #1 Answer </vt:lpstr>
      <vt:lpstr>Overt Identification Activity</vt:lpstr>
      <vt:lpstr>Overt Identification Activity</vt:lpstr>
      <vt:lpstr>Scenario #2 Answer</vt:lpstr>
      <vt:lpstr>Overt Identification Activity</vt:lpstr>
      <vt:lpstr>Overt Identification Activity</vt:lpstr>
      <vt:lpstr>Scenario #3 Answer</vt:lpstr>
      <vt:lpstr>Counting &amp; Claiming</vt:lpstr>
      <vt:lpstr>Counting &amp; Claiming</vt:lpstr>
      <vt:lpstr> Internal Controls</vt:lpstr>
      <vt:lpstr>Counting &amp; Claiming</vt:lpstr>
      <vt:lpstr>Counting &amp; Claiming</vt:lpstr>
      <vt:lpstr>Counting &amp; Claiming</vt:lpstr>
      <vt:lpstr>Counting &amp; Claiming</vt:lpstr>
      <vt:lpstr>Counting &amp; Claiming</vt:lpstr>
      <vt:lpstr>Counting &amp; Claiming</vt:lpstr>
      <vt:lpstr>Counting &amp; Claiming</vt:lpstr>
      <vt:lpstr>Counting &amp; Claiming</vt:lpstr>
      <vt:lpstr>Counting &amp; Claiming</vt:lpstr>
    </vt:vector>
  </TitlesOfParts>
  <Company>DEC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of Service &amp; Counting and Claiming</dc:title>
  <dc:creator>easeitz</dc:creator>
  <cp:lastModifiedBy>easeitz</cp:lastModifiedBy>
  <cp:revision>130</cp:revision>
  <dcterms:created xsi:type="dcterms:W3CDTF">2011-04-21T23:16:40Z</dcterms:created>
  <dcterms:modified xsi:type="dcterms:W3CDTF">2012-08-01T22:30:07Z</dcterms:modified>
</cp:coreProperties>
</file>