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73764" autoAdjust="0"/>
  </p:normalViewPr>
  <p:slideViewPr>
    <p:cSldViewPr snapToGrid="0">
      <p:cViewPr varScale="1">
        <p:scale>
          <a:sx n="72" d="100"/>
          <a:sy n="72"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F0564-5118-4EDB-BBF4-151E39D1D421}" type="datetimeFigureOut">
              <a:rPr lang="en-US" smtClean="0"/>
              <a:t>7/15/2015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41B019-F508-4D38-9E50-B25A0BA381A6}" type="slidenum">
              <a:rPr lang="en-US" smtClean="0"/>
              <a:t>‹#›</a:t>
            </a:fld>
            <a:endParaRPr lang="en-US"/>
          </a:p>
        </p:txBody>
      </p:sp>
    </p:spTree>
    <p:extLst>
      <p:ext uri="{BB962C8B-B14F-4D97-AF65-F5344CB8AC3E}">
        <p14:creationId xmlns:p14="http://schemas.microsoft.com/office/powerpoint/2010/main" val="291961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1</a:t>
            </a:fld>
            <a:endParaRPr lang="en-US"/>
          </a:p>
        </p:txBody>
      </p:sp>
    </p:spTree>
    <p:extLst>
      <p:ext uri="{BB962C8B-B14F-4D97-AF65-F5344CB8AC3E}">
        <p14:creationId xmlns:p14="http://schemas.microsoft.com/office/powerpoint/2010/main" val="1536795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11</a:t>
            </a:fld>
            <a:endParaRPr lang="en-US"/>
          </a:p>
        </p:txBody>
      </p:sp>
    </p:spTree>
    <p:extLst>
      <p:ext uri="{BB962C8B-B14F-4D97-AF65-F5344CB8AC3E}">
        <p14:creationId xmlns:p14="http://schemas.microsoft.com/office/powerpoint/2010/main" val="273676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 school wellness</a:t>
            </a:r>
            <a:r>
              <a:rPr lang="en-US" baseline="0" dirty="0" smtClean="0"/>
              <a:t> policies are required for any sponsor participating in the National School Lunch or School Breakfast Program (including RCCIs). </a:t>
            </a:r>
            <a:r>
              <a:rPr lang="en-US" dirty="0" smtClean="0"/>
              <a:t>By now most</a:t>
            </a:r>
            <a:r>
              <a:rPr lang="en-US" baseline="0" dirty="0" smtClean="0"/>
              <a:t> people in the room are, at the very least, familiar with what is required to be in your local wellness policy.  Who can help identify the 5 main points of what is required in your wellness policy? (Thinking big picture, not goal-specific).</a:t>
            </a:r>
          </a:p>
          <a:p>
            <a:endParaRPr lang="en-US" baseline="0" dirty="0" smtClean="0"/>
          </a:p>
          <a:p>
            <a:r>
              <a:rPr lang="en-US" baseline="0" dirty="0" smtClean="0"/>
              <a:t>We will now do a brief overview of each of those areas.</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2</a:t>
            </a:fld>
            <a:endParaRPr lang="en-US"/>
          </a:p>
        </p:txBody>
      </p:sp>
    </p:spTree>
    <p:extLst>
      <p:ext uri="{BB962C8B-B14F-4D97-AF65-F5344CB8AC3E}">
        <p14:creationId xmlns:p14="http://schemas.microsoft.com/office/powerpoint/2010/main" val="2498037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wellness policy</a:t>
            </a:r>
            <a:r>
              <a:rPr lang="en-US" baseline="0" dirty="0" smtClean="0"/>
              <a:t> is required to list goals in each of four key areas.  Those are: nutrition education and promotion, physical activity, and other school-based wellness goals.  </a:t>
            </a:r>
          </a:p>
          <a:p>
            <a:endParaRPr lang="en-US" baseline="0" dirty="0" smtClean="0"/>
          </a:p>
          <a:p>
            <a:r>
              <a:rPr lang="en-US" baseline="0" dirty="0" smtClean="0"/>
              <a:t>Is there anyone familiar with their policy who would like to share one of their goals as an example?</a:t>
            </a:r>
          </a:p>
          <a:p>
            <a:endParaRPr lang="en-US" baseline="0" dirty="0" smtClean="0"/>
          </a:p>
          <a:p>
            <a:r>
              <a:rPr lang="en-US" baseline="0" dirty="0" smtClean="0"/>
              <a:t>Nutrition Ed: Incorporate nutrition education into curriculum for all grades.</a:t>
            </a:r>
          </a:p>
          <a:p>
            <a:endParaRPr lang="en-US" baseline="0" dirty="0" smtClean="0"/>
          </a:p>
          <a:p>
            <a:r>
              <a:rPr lang="en-US" baseline="0" dirty="0" smtClean="0"/>
              <a:t>Nutrition Promotion: Utilize Team Nutrition resources in cafeteria, rotate quarterly</a:t>
            </a:r>
          </a:p>
          <a:p>
            <a:endParaRPr lang="en-US" baseline="0" dirty="0" smtClean="0"/>
          </a:p>
          <a:p>
            <a:r>
              <a:rPr lang="en-US" baseline="0" dirty="0" smtClean="0"/>
              <a:t>Physical Activity: work to move recess before lunch</a:t>
            </a:r>
          </a:p>
          <a:p>
            <a:endParaRPr lang="en-US" baseline="0" dirty="0" smtClean="0"/>
          </a:p>
          <a:p>
            <a:r>
              <a:rPr lang="en-US" baseline="0" dirty="0" smtClean="0"/>
              <a:t>Other school-based wellness: Begin efforts to start a school garden</a:t>
            </a:r>
          </a:p>
        </p:txBody>
      </p:sp>
      <p:sp>
        <p:nvSpPr>
          <p:cNvPr id="4" name="Slide Number Placeholder 3"/>
          <p:cNvSpPr>
            <a:spLocks noGrp="1"/>
          </p:cNvSpPr>
          <p:nvPr>
            <p:ph type="sldNum" sz="quarter" idx="10"/>
          </p:nvPr>
        </p:nvSpPr>
        <p:spPr/>
        <p:txBody>
          <a:bodyPr/>
          <a:lstStyle/>
          <a:p>
            <a:fld id="{FE41B019-F508-4D38-9E50-B25A0BA381A6}" type="slidenum">
              <a:rPr lang="en-US" smtClean="0"/>
              <a:t>3</a:t>
            </a:fld>
            <a:endParaRPr lang="en-US"/>
          </a:p>
        </p:txBody>
      </p:sp>
    </p:spTree>
    <p:extLst>
      <p:ext uri="{BB962C8B-B14F-4D97-AF65-F5344CB8AC3E}">
        <p14:creationId xmlns:p14="http://schemas.microsoft.com/office/powerpoint/2010/main" val="1965785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policy</a:t>
            </a:r>
            <a:r>
              <a:rPr lang="en-US" baseline="0" dirty="0" smtClean="0"/>
              <a:t> must include nutrition guidelines for all foods available on campus.  The guidelines you include in your policy must reflect compliance with NSLP and SBP meal patterns and nutrient standards.  Your policy must indicate that your schools and districts are in compliance with Smart Snack regulations for all foods available for sale on campus to students during the school day.  These regulations will be reviewed in detail this afternoon during Beth’s Smart Snack presentation.</a:t>
            </a:r>
          </a:p>
          <a:p>
            <a:endParaRPr lang="en-US" baseline="0" dirty="0" smtClean="0"/>
          </a:p>
          <a:p>
            <a:r>
              <a:rPr lang="en-US" baseline="0" dirty="0" smtClean="0"/>
              <a:t>To clarify, USDA does </a:t>
            </a:r>
            <a:r>
              <a:rPr lang="en-US" b="1" baseline="0" dirty="0" smtClean="0"/>
              <a:t>not</a:t>
            </a:r>
            <a:r>
              <a:rPr lang="en-US" b="0" baseline="0" dirty="0" smtClean="0"/>
              <a:t> regulate nutrition guidelines for foods brought from home by students or teachers, or foods associated with classroom parties and celebrations.  We are not the birthday cupcake police, and we are not asking you to be either.  Additional guidelines or restrictions in this area are optional, and are at your discretion.</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E41B019-F508-4D38-9E50-B25A0BA381A6}" type="slidenum">
              <a:rPr lang="en-US" smtClean="0"/>
              <a:t>4</a:t>
            </a:fld>
            <a:endParaRPr lang="en-US"/>
          </a:p>
        </p:txBody>
      </p:sp>
    </p:spTree>
    <p:extLst>
      <p:ext uri="{BB962C8B-B14F-4D97-AF65-F5344CB8AC3E}">
        <p14:creationId xmlns:p14="http://schemas.microsoft.com/office/powerpoint/2010/main" val="3238619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here is part of your wellness team? How many of you would say that </a:t>
            </a:r>
            <a:r>
              <a:rPr lang="en-US" baseline="0" dirty="0" smtClean="0"/>
              <a:t> you have a truly diverse wellness team (not just school nutrition and administrative reps)?</a:t>
            </a:r>
          </a:p>
          <a:p>
            <a:endParaRPr lang="en-US" baseline="0" dirty="0" smtClean="0"/>
          </a:p>
          <a:p>
            <a:r>
              <a:rPr lang="en-US" baseline="0" dirty="0" smtClean="0"/>
              <a:t>Stakeholder participation is another required element of your wellness policy.  Sponsors are required to advertise and solicit participation in their wellness teams, and if you are approached by somebody, you are required to allow participation.  This is a list that shows the diversity of people who may be involved in the wellness policy and ideally you are having multiple of these perspectives represented.</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5</a:t>
            </a:fld>
            <a:endParaRPr lang="en-US"/>
          </a:p>
        </p:txBody>
      </p:sp>
    </p:spTree>
    <p:extLst>
      <p:ext uri="{BB962C8B-B14F-4D97-AF65-F5344CB8AC3E}">
        <p14:creationId xmlns:p14="http://schemas.microsoft.com/office/powerpoint/2010/main" val="427004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are</a:t>
            </a:r>
            <a:r>
              <a:rPr lang="en-US" baseline="0" dirty="0" smtClean="0"/>
              <a:t> required to notify the public of both the content and the implementation status of your wellness policy.  What is the easiest way that people do this? (website).  This is something that we look for during your administrative review of your policy….it is relatively simple to get the policy itself and any assessments posted, but we do have to be able to find them.</a:t>
            </a:r>
          </a:p>
          <a:p>
            <a:endParaRPr lang="en-US" baseline="0" dirty="0" smtClean="0"/>
          </a:p>
          <a:p>
            <a:r>
              <a:rPr lang="en-US" baseline="0" dirty="0" smtClean="0"/>
              <a:t>There are other ways to fulfill this requirement as well….policy can be published in the student handbook, you can run radio spots, school board meetings, posted in the school, etc.</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6</a:t>
            </a:fld>
            <a:endParaRPr lang="en-US"/>
          </a:p>
        </p:txBody>
      </p:sp>
    </p:spTree>
    <p:extLst>
      <p:ext uri="{BB962C8B-B14F-4D97-AF65-F5344CB8AC3E}">
        <p14:creationId xmlns:p14="http://schemas.microsoft.com/office/powerpoint/2010/main" val="348215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last required element is the ‘periodically asses’ implementation of your wellness policy.  The term ‘periodic’ is not currently explicitly defined….it is generally understood as ‘yearly’, but at the minimum you would need to have completed that process for the 3-year administrative review cycle.  It is expected that when the final wellness policy rule is published that there will be an explicit annual assessment requirement, but until we see what it says exactly we really don’t know.</a:t>
            </a:r>
          </a:p>
          <a:p>
            <a:endParaRPr lang="en-US" baseline="0" dirty="0" smtClean="0"/>
          </a:p>
          <a:p>
            <a:r>
              <a:rPr lang="en-US" baseline="0" dirty="0" smtClean="0"/>
              <a:t>Now that many of you have adopted compliant policies in recent years, this is the next obstacle for you to face.  The expectation is that you really look at what you wrote in your policies and actually assess how that is working out on the ground in your schools.  There is no specific reporting format required to fulfill this requirement, but we did create an assessment template to assist in this process.</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7</a:t>
            </a:fld>
            <a:endParaRPr lang="en-US"/>
          </a:p>
        </p:txBody>
      </p:sp>
    </p:spTree>
    <p:extLst>
      <p:ext uri="{BB962C8B-B14F-4D97-AF65-F5344CB8AC3E}">
        <p14:creationId xmlns:p14="http://schemas.microsoft.com/office/powerpoint/2010/main" val="185170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hard-copy of this template is provided in your binders as a resource in the wellness policy section, but it is intended to be filled out electronically.  It will be posted on our CNP Wellness Policy website for you to download and use.  Again, you do not have to use this format if you have something that will work better for you, but it gives you an idea of what we are looking for and what information you should be capturing in your own assessment.</a:t>
            </a:r>
          </a:p>
          <a:p>
            <a:endParaRPr lang="en-US" baseline="0" dirty="0" smtClean="0"/>
          </a:p>
          <a:p>
            <a:r>
              <a:rPr lang="en-US" baseline="0" dirty="0" smtClean="0"/>
              <a:t>OK-this screen shot is pulled from the first required element of wellness policies, and you can see the regulatory language in the header.  The boxes below is where you will fill in your sponsor-specific information.  So, as an example…..</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8</a:t>
            </a:fld>
            <a:endParaRPr lang="en-US"/>
          </a:p>
        </p:txBody>
      </p:sp>
    </p:spTree>
    <p:extLst>
      <p:ext uri="{BB962C8B-B14F-4D97-AF65-F5344CB8AC3E}">
        <p14:creationId xmlns:p14="http://schemas.microsoft.com/office/powerpoint/2010/main" val="3805063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through example)</a:t>
            </a:r>
          </a:p>
          <a:p>
            <a:endParaRPr lang="en-US" dirty="0" smtClean="0"/>
          </a:p>
          <a:p>
            <a:r>
              <a:rPr lang="en-US" dirty="0" smtClean="0"/>
              <a:t>So, as you</a:t>
            </a:r>
            <a:r>
              <a:rPr lang="en-US" baseline="0" dirty="0" smtClean="0"/>
              <a:t> can see this will require you to really know the policy and what you say you are doing.  This process will also be a good tool to not only track progress, but also hone your policy for what you actually intend and are able to do at your schools and districts.  This may lead to necessary or optional revisions and updates to your policy, which is exactly the point.  Wellness policies are intended to be living documents that guide school wellness environments and goals in a really dynamic way.</a:t>
            </a:r>
            <a:endParaRPr lang="en-US" dirty="0"/>
          </a:p>
        </p:txBody>
      </p:sp>
      <p:sp>
        <p:nvSpPr>
          <p:cNvPr id="4" name="Slide Number Placeholder 3"/>
          <p:cNvSpPr>
            <a:spLocks noGrp="1"/>
          </p:cNvSpPr>
          <p:nvPr>
            <p:ph type="sldNum" sz="quarter" idx="10"/>
          </p:nvPr>
        </p:nvSpPr>
        <p:spPr/>
        <p:txBody>
          <a:bodyPr/>
          <a:lstStyle/>
          <a:p>
            <a:fld id="{FE41B019-F508-4D38-9E50-B25A0BA381A6}" type="slidenum">
              <a:rPr lang="en-US" smtClean="0"/>
              <a:t>9</a:t>
            </a:fld>
            <a:endParaRPr lang="en-US"/>
          </a:p>
        </p:txBody>
      </p:sp>
    </p:spTree>
    <p:extLst>
      <p:ext uri="{BB962C8B-B14F-4D97-AF65-F5344CB8AC3E}">
        <p14:creationId xmlns:p14="http://schemas.microsoft.com/office/powerpoint/2010/main" val="753693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7/15/2015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7/15/2015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7/15/2015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7/15/2015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7/15/2015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llen.hackenmueller@alask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Local school wellness policies</a:t>
            </a:r>
            <a:endParaRPr lang="en-US" sz="4800" dirty="0"/>
          </a:p>
        </p:txBody>
      </p:sp>
      <p:sp>
        <p:nvSpPr>
          <p:cNvPr id="3" name="Subtitle 2"/>
          <p:cNvSpPr>
            <a:spLocks noGrp="1"/>
          </p:cNvSpPr>
          <p:nvPr>
            <p:ph type="subTitle" idx="1"/>
          </p:nvPr>
        </p:nvSpPr>
        <p:spPr/>
        <p:txBody>
          <a:bodyPr>
            <a:normAutofit/>
          </a:bodyPr>
          <a:lstStyle/>
          <a:p>
            <a:r>
              <a:rPr lang="en-US" sz="2400" dirty="0" smtClean="0"/>
              <a:t>Assessment and implementation</a:t>
            </a:r>
            <a:endParaRPr lang="en-US" sz="2400" dirty="0"/>
          </a:p>
        </p:txBody>
      </p:sp>
    </p:spTree>
    <p:extLst>
      <p:ext uri="{BB962C8B-B14F-4D97-AF65-F5344CB8AC3E}">
        <p14:creationId xmlns:p14="http://schemas.microsoft.com/office/powerpoint/2010/main" val="1914239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Wellness policy review</a:t>
            </a:r>
            <a:endParaRPr lang="en-US" sz="44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Part of administrative review</a:t>
            </a:r>
          </a:p>
          <a:p>
            <a:pPr>
              <a:buFont typeface="Wingdings" panose="05000000000000000000" pitchFamily="2" charset="2"/>
              <a:buChar char="§"/>
            </a:pPr>
            <a:r>
              <a:rPr lang="en-US" sz="2800" dirty="0" smtClean="0"/>
              <a:t>Submit policy and self-assessment</a:t>
            </a:r>
          </a:p>
          <a:p>
            <a:pPr>
              <a:buFont typeface="Wingdings" panose="05000000000000000000" pitchFamily="2" charset="2"/>
              <a:buChar char="§"/>
            </a:pPr>
            <a:r>
              <a:rPr lang="en-US" sz="2800" dirty="0" smtClean="0"/>
              <a:t>Corrective action issued as normal, with extended timeline</a:t>
            </a:r>
            <a:endParaRPr lang="en-US" sz="2800" dirty="0"/>
          </a:p>
        </p:txBody>
      </p:sp>
    </p:spTree>
    <p:extLst>
      <p:ext uri="{BB962C8B-B14F-4D97-AF65-F5344CB8AC3E}">
        <p14:creationId xmlns:p14="http://schemas.microsoft.com/office/powerpoint/2010/main" val="162803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Compliant policies</a:t>
            </a:r>
            <a:endParaRPr lang="en-US" sz="4400" dirty="0"/>
          </a:p>
        </p:txBody>
      </p:sp>
      <p:sp>
        <p:nvSpPr>
          <p:cNvPr id="3" name="Content Placeholder 2"/>
          <p:cNvSpPr>
            <a:spLocks noGrp="1"/>
          </p:cNvSpPr>
          <p:nvPr>
            <p:ph idx="1"/>
          </p:nvPr>
        </p:nvSpPr>
        <p:spPr/>
        <p:txBody>
          <a:bodyPr>
            <a:normAutofit/>
          </a:bodyPr>
          <a:lstStyle/>
          <a:p>
            <a:r>
              <a:rPr lang="en-US" sz="3600" dirty="0" smtClean="0"/>
              <a:t>Please send them to us!</a:t>
            </a:r>
          </a:p>
          <a:p>
            <a:endParaRPr lang="en-US" sz="3600" dirty="0"/>
          </a:p>
          <a:p>
            <a:r>
              <a:rPr lang="en-US" sz="2800" dirty="0" smtClean="0"/>
              <a:t>Ellen Hackenmueller</a:t>
            </a:r>
          </a:p>
          <a:p>
            <a:r>
              <a:rPr lang="en-US" sz="2800" dirty="0" smtClean="0">
                <a:hlinkClick r:id="rId3"/>
              </a:rPr>
              <a:t>ellen.hackenmueller@alaska.gov</a:t>
            </a:r>
            <a:endParaRPr lang="en-US" sz="2800" dirty="0" smtClean="0"/>
          </a:p>
          <a:p>
            <a:r>
              <a:rPr lang="en-US" sz="2800" dirty="0" smtClean="0"/>
              <a:t>Fax: 907-465-8910</a:t>
            </a:r>
            <a:endParaRPr lang="en-US" sz="2800" dirty="0"/>
          </a:p>
        </p:txBody>
      </p:sp>
    </p:spTree>
    <p:extLst>
      <p:ext uri="{BB962C8B-B14F-4D97-AF65-F5344CB8AC3E}">
        <p14:creationId xmlns:p14="http://schemas.microsoft.com/office/powerpoint/2010/main" val="86873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Required elements</a:t>
            </a:r>
            <a:endParaRPr lang="en-US" sz="4400" dirty="0"/>
          </a:p>
        </p:txBody>
      </p:sp>
      <p:sp>
        <p:nvSpPr>
          <p:cNvPr id="3" name="Content Placeholder 2"/>
          <p:cNvSpPr>
            <a:spLocks noGrp="1"/>
          </p:cNvSpPr>
          <p:nvPr>
            <p:ph idx="1"/>
          </p:nvPr>
        </p:nvSpPr>
        <p:spPr/>
        <p:txBody>
          <a:bodyPr/>
          <a:lstStyle/>
          <a:p>
            <a:r>
              <a:rPr lang="en-US" sz="2800" dirty="0" smtClean="0"/>
              <a:t>Area-specific goals</a:t>
            </a:r>
          </a:p>
          <a:p>
            <a:r>
              <a:rPr lang="en-US" sz="2800" dirty="0" smtClean="0"/>
              <a:t>Nutrition guidelines</a:t>
            </a:r>
          </a:p>
          <a:p>
            <a:r>
              <a:rPr lang="en-US" sz="2800" dirty="0" smtClean="0"/>
              <a:t>Stakeholder participation</a:t>
            </a:r>
          </a:p>
          <a:p>
            <a:r>
              <a:rPr lang="en-US" sz="2800" dirty="0" smtClean="0"/>
              <a:t>Public notification</a:t>
            </a:r>
          </a:p>
          <a:p>
            <a:r>
              <a:rPr lang="en-US" sz="2800" dirty="0" smtClean="0"/>
              <a:t>Periodic measure and assessment</a:t>
            </a:r>
          </a:p>
          <a:p>
            <a:pPr marL="0" indent="0">
              <a:buNone/>
            </a:pPr>
            <a:endParaRPr lang="en-US" dirty="0"/>
          </a:p>
        </p:txBody>
      </p:sp>
    </p:spTree>
    <p:extLst>
      <p:ext uri="{BB962C8B-B14F-4D97-AF65-F5344CB8AC3E}">
        <p14:creationId xmlns:p14="http://schemas.microsoft.com/office/powerpoint/2010/main" val="423563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Goals</a:t>
            </a:r>
            <a:endParaRPr lang="en-US" sz="4400" dirty="0"/>
          </a:p>
        </p:txBody>
      </p:sp>
      <p:sp>
        <p:nvSpPr>
          <p:cNvPr id="3" name="Content Placeholder 2"/>
          <p:cNvSpPr>
            <a:spLocks noGrp="1"/>
          </p:cNvSpPr>
          <p:nvPr>
            <p:ph idx="1"/>
          </p:nvPr>
        </p:nvSpPr>
        <p:spPr/>
        <p:txBody>
          <a:bodyPr>
            <a:normAutofit/>
          </a:bodyPr>
          <a:lstStyle/>
          <a:p>
            <a:r>
              <a:rPr lang="en-US" sz="2800" dirty="0" smtClean="0"/>
              <a:t>Nutrition education</a:t>
            </a:r>
          </a:p>
          <a:p>
            <a:r>
              <a:rPr lang="en-US" sz="2800" dirty="0" smtClean="0"/>
              <a:t>Nutrition promotion</a:t>
            </a:r>
          </a:p>
          <a:p>
            <a:r>
              <a:rPr lang="en-US" sz="2800" dirty="0" smtClean="0"/>
              <a:t>Physical activity</a:t>
            </a:r>
          </a:p>
          <a:p>
            <a:r>
              <a:rPr lang="en-US" sz="2800" dirty="0" smtClean="0"/>
              <a:t>Other school-based wellness activities</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5430" y="4355972"/>
            <a:ext cx="2247039" cy="194137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9231" y="2016963"/>
            <a:ext cx="2572910" cy="2339009"/>
          </a:xfrm>
          <a:prstGeom prst="rect">
            <a:avLst/>
          </a:prstGeom>
        </p:spPr>
      </p:pic>
    </p:spTree>
    <p:extLst>
      <p:ext uri="{BB962C8B-B14F-4D97-AF65-F5344CB8AC3E}">
        <p14:creationId xmlns:p14="http://schemas.microsoft.com/office/powerpoint/2010/main" val="1544471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Nutrition guidelines</a:t>
            </a:r>
            <a:endParaRPr lang="en-US" sz="4400" dirty="0"/>
          </a:p>
        </p:txBody>
      </p:sp>
      <p:sp>
        <p:nvSpPr>
          <p:cNvPr id="3" name="Content Placeholder 2"/>
          <p:cNvSpPr>
            <a:spLocks noGrp="1"/>
          </p:cNvSpPr>
          <p:nvPr>
            <p:ph idx="1"/>
          </p:nvPr>
        </p:nvSpPr>
        <p:spPr/>
        <p:txBody>
          <a:bodyPr>
            <a:normAutofit/>
          </a:bodyPr>
          <a:lstStyle/>
          <a:p>
            <a:r>
              <a:rPr lang="en-US" sz="2800" dirty="0" smtClean="0"/>
              <a:t>All foods available on campus</a:t>
            </a:r>
          </a:p>
          <a:p>
            <a:r>
              <a:rPr lang="en-US" sz="2800" dirty="0" smtClean="0"/>
              <a:t>Broader than NSLP/SBP</a:t>
            </a:r>
          </a:p>
          <a:p>
            <a:r>
              <a:rPr lang="en-US" sz="2800" dirty="0" smtClean="0"/>
              <a:t>Must comply with Smart Snack regulations</a:t>
            </a:r>
          </a:p>
          <a:p>
            <a:endParaRPr lang="en-US" sz="2800" dirty="0"/>
          </a:p>
          <a:p>
            <a:r>
              <a:rPr lang="en-US" sz="2800" dirty="0" smtClean="0"/>
              <a:t>Guidelines for celebrations/parties are optional</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6086" y="2180496"/>
            <a:ext cx="4329578" cy="1546278"/>
          </a:xfrm>
          <a:prstGeom prst="rect">
            <a:avLst/>
          </a:prstGeom>
        </p:spPr>
      </p:pic>
    </p:spTree>
    <p:extLst>
      <p:ext uri="{BB962C8B-B14F-4D97-AF65-F5344CB8AC3E}">
        <p14:creationId xmlns:p14="http://schemas.microsoft.com/office/powerpoint/2010/main" val="303057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Stakeholder participation</a:t>
            </a:r>
            <a:endParaRPr lang="en-US" sz="4400" dirty="0"/>
          </a:p>
        </p:txBody>
      </p:sp>
      <p:sp>
        <p:nvSpPr>
          <p:cNvPr id="3" name="Content Placeholder 2"/>
          <p:cNvSpPr>
            <a:spLocks noGrp="1"/>
          </p:cNvSpPr>
          <p:nvPr>
            <p:ph idx="1"/>
          </p:nvPr>
        </p:nvSpPr>
        <p:spPr>
          <a:xfrm>
            <a:off x="581192" y="3061201"/>
            <a:ext cx="11029615" cy="2491408"/>
          </a:xfrm>
        </p:spPr>
        <p:txBody>
          <a:bodyPr numCol="2"/>
          <a:lstStyle/>
          <a:p>
            <a:pPr lvl="1"/>
            <a:r>
              <a:rPr lang="en-US" sz="2400" dirty="0" smtClean="0"/>
              <a:t>Parents</a:t>
            </a:r>
          </a:p>
          <a:p>
            <a:pPr lvl="1"/>
            <a:r>
              <a:rPr lang="en-US" sz="2400" dirty="0" smtClean="0"/>
              <a:t>Students</a:t>
            </a:r>
          </a:p>
          <a:p>
            <a:pPr lvl="1"/>
            <a:r>
              <a:rPr lang="en-US" sz="2400" dirty="0" smtClean="0"/>
              <a:t>School food authority representatives</a:t>
            </a:r>
          </a:p>
          <a:p>
            <a:pPr lvl="1"/>
            <a:r>
              <a:rPr lang="en-US" sz="2400" dirty="0" smtClean="0"/>
              <a:t>Teachers</a:t>
            </a:r>
          </a:p>
          <a:p>
            <a:pPr lvl="1"/>
            <a:r>
              <a:rPr lang="en-US" sz="2400" dirty="0" smtClean="0"/>
              <a:t>School health professionals</a:t>
            </a:r>
          </a:p>
          <a:p>
            <a:pPr lvl="1"/>
            <a:r>
              <a:rPr lang="en-US" sz="2400" dirty="0" smtClean="0"/>
              <a:t>Administrators</a:t>
            </a:r>
          </a:p>
          <a:p>
            <a:pPr lvl="1"/>
            <a:r>
              <a:rPr lang="en-US" sz="2400" dirty="0" smtClean="0"/>
              <a:t>School board members</a:t>
            </a:r>
          </a:p>
          <a:p>
            <a:pPr lvl="1"/>
            <a:r>
              <a:rPr lang="en-US" sz="2400" dirty="0" smtClean="0"/>
              <a:t>General public</a:t>
            </a:r>
          </a:p>
          <a:p>
            <a:pPr lvl="1"/>
            <a:endParaRPr lang="en-US" dirty="0"/>
          </a:p>
        </p:txBody>
      </p:sp>
      <p:sp>
        <p:nvSpPr>
          <p:cNvPr id="4" name="TextBox 3"/>
          <p:cNvSpPr txBox="1"/>
          <p:nvPr/>
        </p:nvSpPr>
        <p:spPr>
          <a:xfrm>
            <a:off x="821635" y="2107094"/>
            <a:ext cx="10789172" cy="954107"/>
          </a:xfrm>
          <a:prstGeom prst="rect">
            <a:avLst/>
          </a:prstGeom>
          <a:noFill/>
        </p:spPr>
        <p:txBody>
          <a:bodyPr wrap="square" rtlCol="0">
            <a:spAutoFit/>
          </a:bodyPr>
          <a:lstStyle/>
          <a:p>
            <a:r>
              <a:rPr lang="en-US" sz="2800" dirty="0" smtClean="0"/>
              <a:t>Allow participation in the development, implementation, review, and update of the policy</a:t>
            </a:r>
            <a:endParaRPr lang="en-US" sz="2800" dirty="0"/>
          </a:p>
        </p:txBody>
      </p:sp>
    </p:spTree>
    <p:extLst>
      <p:ext uri="{BB962C8B-B14F-4D97-AF65-F5344CB8AC3E}">
        <p14:creationId xmlns:p14="http://schemas.microsoft.com/office/powerpoint/2010/main" val="241111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Public notification</a:t>
            </a:r>
            <a:endParaRPr lang="en-US" sz="4400" dirty="0"/>
          </a:p>
        </p:txBody>
      </p:sp>
      <p:sp>
        <p:nvSpPr>
          <p:cNvPr id="3" name="Content Placeholder 2"/>
          <p:cNvSpPr>
            <a:spLocks noGrp="1"/>
          </p:cNvSpPr>
          <p:nvPr>
            <p:ph idx="1"/>
          </p:nvPr>
        </p:nvSpPr>
        <p:spPr/>
        <p:txBody>
          <a:bodyPr>
            <a:normAutofit/>
          </a:bodyPr>
          <a:lstStyle/>
          <a:p>
            <a:r>
              <a:rPr lang="en-US" sz="2800" dirty="0" smtClean="0"/>
              <a:t>Content</a:t>
            </a:r>
          </a:p>
          <a:p>
            <a:r>
              <a:rPr lang="en-US" sz="2800" dirty="0" smtClean="0"/>
              <a:t>Implementation </a:t>
            </a:r>
            <a:endParaRPr lang="en-US" sz="2800" dirty="0"/>
          </a:p>
        </p:txBody>
      </p:sp>
      <p:pic>
        <p:nvPicPr>
          <p:cNvPr id="4" name="Picture 3" descr="annual-report-graphic.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80074" y="2668337"/>
            <a:ext cx="3299323" cy="3190462"/>
          </a:xfrm>
          <a:prstGeom prst="rect">
            <a:avLst/>
          </a:prstGeom>
        </p:spPr>
      </p:pic>
    </p:spTree>
    <p:extLst>
      <p:ext uri="{BB962C8B-B14F-4D97-AF65-F5344CB8AC3E}">
        <p14:creationId xmlns:p14="http://schemas.microsoft.com/office/powerpoint/2010/main" val="1380739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Periodic assessment</a:t>
            </a:r>
            <a:endParaRPr lang="en-US" sz="4400" dirty="0"/>
          </a:p>
        </p:txBody>
      </p:sp>
      <p:sp>
        <p:nvSpPr>
          <p:cNvPr id="3" name="Content Placeholder 2"/>
          <p:cNvSpPr>
            <a:spLocks noGrp="1"/>
          </p:cNvSpPr>
          <p:nvPr>
            <p:ph idx="1"/>
          </p:nvPr>
        </p:nvSpPr>
        <p:spPr/>
        <p:txBody>
          <a:bodyPr>
            <a:normAutofit/>
          </a:bodyPr>
          <a:lstStyle/>
          <a:p>
            <a:r>
              <a:rPr lang="en-US" sz="2800" dirty="0" smtClean="0"/>
              <a:t>Periodically measure implementation</a:t>
            </a:r>
          </a:p>
          <a:p>
            <a:r>
              <a:rPr lang="en-US" sz="2800" dirty="0" smtClean="0"/>
              <a:t>Extent to which schools are in compliance</a:t>
            </a:r>
          </a:p>
          <a:p>
            <a:r>
              <a:rPr lang="en-US" sz="2800" dirty="0" smtClean="0"/>
              <a:t>Description of progress toward LWP goals</a:t>
            </a:r>
            <a:endParaRPr lang="en-US" sz="2800" dirty="0"/>
          </a:p>
        </p:txBody>
      </p:sp>
      <p:pic>
        <p:nvPicPr>
          <p:cNvPr id="4" name="Content Placeholder 4" descr="chalkboard.ti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60254" y="2493748"/>
            <a:ext cx="3051798" cy="3051798"/>
          </a:xfrm>
          <a:prstGeom prst="rect">
            <a:avLst/>
          </a:prstGeom>
        </p:spPr>
      </p:pic>
    </p:spTree>
    <p:extLst>
      <p:ext uri="{BB962C8B-B14F-4D97-AF65-F5344CB8AC3E}">
        <p14:creationId xmlns:p14="http://schemas.microsoft.com/office/powerpoint/2010/main" val="2429206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Assessment template</a:t>
            </a:r>
            <a:endParaRPr lang="en-US"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378" y="2409110"/>
            <a:ext cx="11791244" cy="2043620"/>
          </a:xfrm>
          <a:prstGeom prst="rect">
            <a:avLst/>
          </a:prstGeom>
        </p:spPr>
      </p:pic>
    </p:spTree>
    <p:extLst>
      <p:ext uri="{BB962C8B-B14F-4D97-AF65-F5344CB8AC3E}">
        <p14:creationId xmlns:p14="http://schemas.microsoft.com/office/powerpoint/2010/main" val="103202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776" y="2136149"/>
            <a:ext cx="11502448" cy="3058703"/>
          </a:xfrm>
          <a:prstGeom prst="rect">
            <a:avLst/>
          </a:prstGeom>
        </p:spPr>
      </p:pic>
    </p:spTree>
    <p:extLst>
      <p:ext uri="{BB962C8B-B14F-4D97-AF65-F5344CB8AC3E}">
        <p14:creationId xmlns:p14="http://schemas.microsoft.com/office/powerpoint/2010/main" val="407915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266</TotalTime>
  <Words>1094</Words>
  <Application>Microsoft Office PowerPoint</Application>
  <PresentationFormat>Widescreen</PresentationFormat>
  <Paragraphs>89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Gill Sans MT</vt:lpstr>
      <vt:lpstr>Wingdings</vt:lpstr>
      <vt:lpstr>Wingdings 2</vt:lpstr>
      <vt:lpstr>Dividend</vt:lpstr>
      <vt:lpstr>Local school wellness policies</vt:lpstr>
      <vt:lpstr>Required elements</vt:lpstr>
      <vt:lpstr>Goals</vt:lpstr>
      <vt:lpstr>Nutrition guidelines</vt:lpstr>
      <vt:lpstr>Stakeholder participation</vt:lpstr>
      <vt:lpstr>Public notification</vt:lpstr>
      <vt:lpstr>Periodic assessment</vt:lpstr>
      <vt:lpstr>Assessment template</vt:lpstr>
      <vt:lpstr>PowerPoint Presentation</vt:lpstr>
      <vt:lpstr>Wellness policy review</vt:lpstr>
      <vt:lpstr>Compliant policies</vt:lpstr>
    </vt:vector>
  </TitlesOfParts>
  <Company>Education &amp; Early Development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school wellness policies</dc:title>
  <dc:creator>Hackenmueller, Ellen M (EED)</dc:creator>
  <cp:lastModifiedBy>Hackenmueller, Ellen M (EED)</cp:lastModifiedBy>
  <cp:revision>15</cp:revision>
  <dcterms:created xsi:type="dcterms:W3CDTF">2015-07-13T22:19:11Z</dcterms:created>
  <dcterms:modified xsi:type="dcterms:W3CDTF">2015-07-15T22:21:55Z</dcterms:modified>
</cp:coreProperties>
</file>