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59" r:id="rId8"/>
    <p:sldId id="260" r:id="rId9"/>
    <p:sldId id="267" r:id="rId10"/>
    <p:sldId id="266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explosion val="29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16-46AD-84CB-7146F6EF2EED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16-46AD-84CB-7146F6EF2EED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16-46AD-84CB-7146F6EF2EE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Students Demonstrating Kindergarten Readiness on all 13 Goals</c:v>
                </c:pt>
                <c:pt idx="1">
                  <c:v>Students Demonstrating Kindergarten Readiness on 11 or 12 Goals</c:v>
                </c:pt>
                <c:pt idx="2">
                  <c:v>Students Demonstrating Kindergarten Readiness on 10 or Fewer Goals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1798</c:v>
                </c:pt>
                <c:pt idx="1">
                  <c:v>1186</c:v>
                </c:pt>
                <c:pt idx="2">
                  <c:v>6773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16-46AD-84CB-7146F6EF2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0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9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1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7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3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8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ACD1A-473D-4ECD-AFE0-BD310ACB1ACE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329-B0A6-4927-9092-F71E2D1DE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8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Understanding the Alaska Developmental </a:t>
            </a:r>
            <a:r>
              <a:rPr lang="en-US" b="1" dirty="0" smtClean="0"/>
              <a:t>Profile (ADP)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What is the ADP?</a:t>
            </a:r>
          </a:p>
          <a:p>
            <a:r>
              <a:rPr lang="en-US" dirty="0" smtClean="0"/>
              <a:t>Example of past reports</a:t>
            </a:r>
          </a:p>
          <a:p>
            <a:r>
              <a:rPr lang="en-US" dirty="0" smtClean="0"/>
              <a:t>Why change how ADP results are reported?</a:t>
            </a:r>
          </a:p>
          <a:p>
            <a:r>
              <a:rPr lang="en-US" dirty="0" smtClean="0"/>
              <a:t>Future reporting</a:t>
            </a:r>
          </a:p>
          <a:p>
            <a:r>
              <a:rPr lang="en-US" dirty="0" smtClean="0"/>
              <a:t>Benefits of shift in reporting</a:t>
            </a:r>
          </a:p>
          <a:p>
            <a:r>
              <a:rPr lang="en-US" dirty="0" smtClean="0"/>
              <a:t>High-level 2016-2017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District-Level ADP results</a:t>
            </a:r>
            <a:endParaRPr lang="en-US" dirty="0"/>
          </a:p>
        </p:txBody>
      </p:sp>
      <p:pic>
        <p:nvPicPr>
          <p:cNvPr id="4" name="Picture 3" descr="Sample of district-level results on ADP webpag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1732"/>
            <a:ext cx="9144000" cy="39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Benefits of shift in reporting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Stronger representation of kindergarten readiness</a:t>
            </a:r>
          </a:p>
          <a:p>
            <a:r>
              <a:rPr lang="en-US" dirty="0" smtClean="0"/>
              <a:t>Remove unnecessary data elements, and add ones that are beneficial</a:t>
            </a:r>
          </a:p>
          <a:p>
            <a:r>
              <a:rPr lang="en-US" dirty="0" smtClean="0"/>
              <a:t>Ease of interpretation</a:t>
            </a:r>
          </a:p>
          <a:p>
            <a:r>
              <a:rPr lang="en-US" dirty="0"/>
              <a:t>Clarity for stakeholders</a:t>
            </a:r>
          </a:p>
          <a:p>
            <a:r>
              <a:rPr lang="en-US" dirty="0" smtClean="0"/>
              <a:t>Easier suppression (two-way assessment suppression rules)</a:t>
            </a:r>
          </a:p>
          <a:p>
            <a:pPr lvl="1"/>
            <a:r>
              <a:rPr lang="en-US" dirty="0" smtClean="0"/>
              <a:t>Full suppression vs. percentage ranges (e.g. &lt;=40%, &gt;=90%, etc.)</a:t>
            </a:r>
          </a:p>
        </p:txBody>
      </p:sp>
    </p:spTree>
    <p:extLst>
      <p:ext uri="{BB962C8B-B14F-4D97-AF65-F5344CB8AC3E}">
        <p14:creationId xmlns:p14="http://schemas.microsoft.com/office/powerpoint/2010/main" val="40563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Statewide 2016-2017 results</a:t>
            </a:r>
            <a:endParaRPr lang="en-US" b="1" dirty="0"/>
          </a:p>
        </p:txBody>
      </p:sp>
      <p:graphicFrame>
        <p:nvGraphicFramePr>
          <p:cNvPr id="7" name="Content Placeholder 6" descr="Pie chart that shows that in 2016, 18.4% of students demonstrated kindergarten readiness on all 13 goals, 12.2% of students demonstrated kindergarten readiness on 11 or 12 goals, and 69.4% of students demonstrated kindergarten readiness on 10 or fewer goal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4933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8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the </a:t>
            </a:r>
            <a:r>
              <a:rPr lang="en-US" b="1" dirty="0" smtClean="0"/>
              <a:t>Alaska Developmental Profile?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/>
              <a:t>observational tool </a:t>
            </a:r>
            <a:r>
              <a:rPr lang="en-US" dirty="0"/>
              <a:t>administered by teachers to all kindergarten </a:t>
            </a:r>
            <a:r>
              <a:rPr lang="en-US" dirty="0" smtClean="0"/>
              <a:t>students at </a:t>
            </a:r>
            <a:r>
              <a:rPr lang="en-US" dirty="0"/>
              <a:t>the </a:t>
            </a:r>
            <a:r>
              <a:rPr lang="en-US" b="1" dirty="0"/>
              <a:t>beginning</a:t>
            </a:r>
            <a:r>
              <a:rPr lang="en-US" dirty="0"/>
              <a:t> of the school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First-grade </a:t>
            </a:r>
            <a:r>
              <a:rPr lang="en-US" dirty="0"/>
              <a:t>students </a:t>
            </a:r>
            <a:r>
              <a:rPr lang="en-US" dirty="0" smtClean="0"/>
              <a:t>not </a:t>
            </a:r>
            <a:r>
              <a:rPr lang="en-US" dirty="0"/>
              <a:t>assigned ratings in kindergarten </a:t>
            </a:r>
            <a:r>
              <a:rPr lang="en-US" dirty="0" smtClean="0"/>
              <a:t>also included (about 1 percent)</a:t>
            </a:r>
          </a:p>
          <a:p>
            <a:r>
              <a:rPr lang="en-US" dirty="0" smtClean="0"/>
              <a:t>Teachers encouraged </a:t>
            </a:r>
            <a:r>
              <a:rPr lang="en-US" dirty="0"/>
              <a:t>to complete a profile for each student during the first four weeks of the school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Profiles must be entered by November 1</a:t>
            </a:r>
          </a:p>
        </p:txBody>
      </p:sp>
    </p:spTree>
    <p:extLst>
      <p:ext uri="{BB962C8B-B14F-4D97-AF65-F5344CB8AC3E}">
        <p14:creationId xmlns:p14="http://schemas.microsoft.com/office/powerpoint/2010/main" val="30834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the ADP</a:t>
            </a:r>
            <a:r>
              <a:rPr lang="en-US" b="1" dirty="0" smtClean="0"/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</a:t>
            </a:r>
            <a:r>
              <a:rPr lang="en-US" dirty="0"/>
              <a:t>provide </a:t>
            </a:r>
            <a:r>
              <a:rPr lang="en-US" dirty="0" smtClean="0"/>
              <a:t>ratings </a:t>
            </a:r>
            <a:r>
              <a:rPr lang="en-US" dirty="0"/>
              <a:t>for each student in 13 goals within five </a:t>
            </a:r>
            <a:r>
              <a:rPr lang="en-US" dirty="0" smtClean="0"/>
              <a:t>domains based on indicators</a:t>
            </a:r>
          </a:p>
          <a:p>
            <a:r>
              <a:rPr lang="en-US" dirty="0" smtClean="0"/>
              <a:t>Three possible ratings</a:t>
            </a:r>
          </a:p>
          <a:p>
            <a:pPr lvl="1"/>
            <a:r>
              <a:rPr lang="en-US" dirty="0" smtClean="0"/>
              <a:t>0 </a:t>
            </a:r>
            <a:r>
              <a:rPr lang="en-US" dirty="0"/>
              <a:t>= Does Not Demonstrate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/>
              <a:t>= Progressing</a:t>
            </a:r>
            <a:endParaRPr lang="en-US" dirty="0" smtClean="0"/>
          </a:p>
          <a:p>
            <a:pPr lvl="1"/>
            <a:r>
              <a:rPr lang="en-US" dirty="0" smtClean="0"/>
              <a:t>2 </a:t>
            </a:r>
            <a:r>
              <a:rPr lang="en-US" dirty="0"/>
              <a:t>= Consistently Demonstrates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student "consistently demonstrates" a goal if they are generally able to demonstrate the indicative skills and behaviors of the goal 80 percent or more of the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189035" y="15411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2015-2016 Alaska Developmental Profile Statewide Results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2015-2016 Alaska Developmental Profile Statewide Resul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06"/>
            <a:ext cx="8864300" cy="68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Developmental Profile 2015-2016 Suppressed</a:t>
            </a:r>
            <a:endParaRPr lang="en-US" dirty="0"/>
          </a:p>
        </p:txBody>
      </p:sp>
      <p:pic>
        <p:nvPicPr>
          <p:cNvPr id="2" name="Picture 1" descr="Sample of what the suppressed data on the ADP results webpage looks lik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9866"/>
            <a:ext cx="8229600" cy="44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Developmental Profile 2011-2012 through 2015-2016</a:t>
            </a:r>
            <a:endParaRPr lang="en-US" dirty="0"/>
          </a:p>
        </p:txBody>
      </p:sp>
      <p:pic>
        <p:nvPicPr>
          <p:cNvPr id="2" name="Picture 1" descr="5-year trend data for the ADP from 2011 through 2016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994"/>
            <a:ext cx="9144000" cy="47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Why change how ADP results are reported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Stakeholders should find the data actionable</a:t>
            </a:r>
          </a:p>
          <a:p>
            <a:r>
              <a:rPr lang="en-US" dirty="0" smtClean="0"/>
              <a:t>How does one interpret an average rating?</a:t>
            </a:r>
          </a:p>
          <a:p>
            <a:r>
              <a:rPr lang="en-US" dirty="0" smtClean="0"/>
              <a:t>Stagnant averages over time</a:t>
            </a:r>
          </a:p>
          <a:p>
            <a:r>
              <a:rPr lang="en-US" dirty="0" smtClean="0"/>
              <a:t>Difficult suppression rules</a:t>
            </a:r>
          </a:p>
          <a:p>
            <a:r>
              <a:rPr lang="en-US" dirty="0" smtClean="0"/>
              <a:t>An average rating can be the result of multiple possibilities – for example…</a:t>
            </a:r>
          </a:p>
          <a:p>
            <a:pPr lvl="1"/>
            <a:r>
              <a:rPr lang="en-US" dirty="0" smtClean="0"/>
              <a:t>School with 20 kindergarten students</a:t>
            </a:r>
          </a:p>
          <a:p>
            <a:pPr lvl="1"/>
            <a:r>
              <a:rPr lang="en-US" dirty="0" smtClean="0"/>
              <a:t>Average rating in Goal 1 of 1.00</a:t>
            </a:r>
          </a:p>
          <a:p>
            <a:pPr lvl="1"/>
            <a:r>
              <a:rPr lang="en-US" dirty="0" smtClean="0"/>
              <a:t>All 20 students could have received a 1, or…</a:t>
            </a:r>
          </a:p>
          <a:p>
            <a:pPr lvl="1"/>
            <a:r>
              <a:rPr lang="en-US" dirty="0" smtClean="0"/>
              <a:t>10 students received a 0 and 10 students received a 2</a:t>
            </a:r>
          </a:p>
        </p:txBody>
      </p:sp>
    </p:spTree>
    <p:extLst>
      <p:ext uri="{BB962C8B-B14F-4D97-AF65-F5344CB8AC3E}">
        <p14:creationId xmlns:p14="http://schemas.microsoft.com/office/powerpoint/2010/main" val="28455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reporting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average ratings by goal, report the percentage of students receiving a 2 for each goal</a:t>
            </a:r>
          </a:p>
          <a:p>
            <a:r>
              <a:rPr lang="en-US" dirty="0" smtClean="0"/>
              <a:t>Two new columns</a:t>
            </a:r>
          </a:p>
          <a:p>
            <a:pPr lvl="1"/>
            <a:r>
              <a:rPr lang="en-US" dirty="0" smtClean="0"/>
              <a:t>Percentage of students who consistently demonstrated all 13 goals</a:t>
            </a:r>
          </a:p>
          <a:p>
            <a:pPr lvl="1"/>
            <a:r>
              <a:rPr lang="en-US" dirty="0" smtClean="0"/>
              <a:t>Percentage of students who consistently demonstrated at least 11 of the 13 goals</a:t>
            </a:r>
          </a:p>
          <a:p>
            <a:r>
              <a:rPr lang="en-US" dirty="0"/>
              <a:t>Numbering of domains and goals for clarity</a:t>
            </a:r>
          </a:p>
          <a:p>
            <a:r>
              <a:rPr lang="en-US" dirty="0" smtClean="0"/>
              <a:t>Remove the percentage of students who attended preschool</a:t>
            </a:r>
          </a:p>
        </p:txBody>
      </p:sp>
    </p:spTree>
    <p:extLst>
      <p:ext uri="{BB962C8B-B14F-4D97-AF65-F5344CB8AC3E}">
        <p14:creationId xmlns:p14="http://schemas.microsoft.com/office/powerpoint/2010/main" val="29791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attending preschool and ADP results</a:t>
            </a:r>
            <a:endParaRPr lang="en-US" dirty="0"/>
          </a:p>
        </p:txBody>
      </p:sp>
      <p:pic>
        <p:nvPicPr>
          <p:cNvPr id="3" name="Picture 2" descr="Scatter plot that demonstrates how the decline in the number of students who attend preschool correlates with declining ADP resul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927"/>
            <a:ext cx="8229600" cy="65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2871</TotalTime>
  <Words>382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Understanding the Alaska Developmental Profile (ADP)</vt:lpstr>
      <vt:lpstr>What is the Alaska Developmental Profile?</vt:lpstr>
      <vt:lpstr>What is the ADP?</vt:lpstr>
      <vt:lpstr>2015-2016 Alaska Developmental Profile Statewide Results </vt:lpstr>
      <vt:lpstr>Alaska Developmental Profile 2015-2016 Suppressed</vt:lpstr>
      <vt:lpstr>Statewide Developmental Profile 2011-2012 through 2015-2016</vt:lpstr>
      <vt:lpstr>Why change how ADP results are reported?</vt:lpstr>
      <vt:lpstr>Future reporting</vt:lpstr>
      <vt:lpstr>Relationship between attending preschool and ADP results</vt:lpstr>
      <vt:lpstr>District-Level ADP results</vt:lpstr>
      <vt:lpstr>Benefits of shift in reporting</vt:lpstr>
      <vt:lpstr>Statewide 2016-2017 results</vt:lpstr>
    </vt:vector>
  </TitlesOfParts>
  <Company>Education &amp; Early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Alaska Developmental Profile (ADP)</dc:title>
  <dc:creator>Laurent, Brian K (EED)</dc:creator>
  <cp:lastModifiedBy>Schweissing, Rachel A L (EED)</cp:lastModifiedBy>
  <cp:revision>18</cp:revision>
  <dcterms:created xsi:type="dcterms:W3CDTF">2017-01-21T01:21:14Z</dcterms:created>
  <dcterms:modified xsi:type="dcterms:W3CDTF">2019-06-28T17:52:08Z</dcterms:modified>
</cp:coreProperties>
</file>