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0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73" r:id="rId4"/>
    <p:sldId id="259" r:id="rId5"/>
    <p:sldId id="258" r:id="rId6"/>
    <p:sldId id="261" r:id="rId7"/>
    <p:sldId id="271" r:id="rId8"/>
    <p:sldId id="277" r:id="rId9"/>
    <p:sldId id="262" r:id="rId10"/>
    <p:sldId id="263" r:id="rId11"/>
    <p:sldId id="264" r:id="rId12"/>
    <p:sldId id="265" r:id="rId13"/>
    <p:sldId id="260" r:id="rId14"/>
    <p:sldId id="278" r:id="rId15"/>
    <p:sldId id="266" r:id="rId16"/>
    <p:sldId id="267" r:id="rId17"/>
    <p:sldId id="269" r:id="rId18"/>
    <p:sldId id="270" r:id="rId19"/>
    <p:sldId id="274" r:id="rId20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78097" autoAdjust="0"/>
  </p:normalViewPr>
  <p:slideViewPr>
    <p:cSldViewPr>
      <p:cViewPr varScale="1">
        <p:scale>
          <a:sx n="58" d="100"/>
          <a:sy n="58" d="100"/>
        </p:scale>
        <p:origin x="174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32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285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BDA932D4-D669-4727-95DB-E862DCF9847F}" type="datetimeFigureOut">
              <a:rPr lang="en-US" smtClean="0"/>
              <a:t>8/5/2015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297180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4" y="8829967"/>
            <a:ext cx="297180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3AC5818D-6A28-4BF0-B6F7-C982304DC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0790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4FB2D2-3C2C-45A5-8A2F-CDB079A57F5F}" type="datetimeFigureOut">
              <a:rPr lang="en-US" smtClean="0"/>
              <a:t>8/5/2015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82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575"/>
            <a:ext cx="548640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8FCB89-B2CA-44A5-A475-23C280AFE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055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Photo from: http</a:t>
            </a:r>
            <a:r>
              <a:rPr lang="en-US" smtClean="0"/>
              <a:t>://meals4kids.org/afterschoolmeals (Massachusetts </a:t>
            </a:r>
            <a:r>
              <a:rPr lang="en-US" dirty="0" smtClean="0"/>
              <a:t>Department of Elementary and Secondary</a:t>
            </a:r>
            <a:r>
              <a:rPr lang="en-US" baseline="0" dirty="0" smtClean="0"/>
              <a:t> Education’s Child Nutrition Outreach Program)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FCB89-B2CA-44A5-A475-23C280AFE71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6407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aseline="0" dirty="0" smtClean="0"/>
              <a:t> lets us know who is responsible for the program and what their roles are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FCB89-B2CA-44A5-A475-23C280AFE71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042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Ineligibility</a:t>
            </a:r>
            <a:r>
              <a:rPr lang="en-US" baseline="0" dirty="0" smtClean="0"/>
              <a:t> for other publicly funded programs (Sam.gov)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FCB89-B2CA-44A5-A475-23C280AFE71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6244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Lunch can only be</a:t>
            </a:r>
            <a:r>
              <a:rPr lang="en-US" baseline="0" dirty="0" smtClean="0"/>
              <a:t> served</a:t>
            </a:r>
            <a:r>
              <a:rPr lang="en-US" dirty="0" smtClean="0"/>
              <a:t> on school holidays</a:t>
            </a:r>
            <a:r>
              <a:rPr lang="en-US" baseline="0" dirty="0" smtClean="0"/>
              <a:t> or weekends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FCB89-B2CA-44A5-A475-23C280AFE71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2048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Adults meaning</a:t>
            </a:r>
            <a:r>
              <a:rPr lang="en-US" baseline="0" dirty="0" smtClean="0"/>
              <a:t> “program adults” or those only involved in the necessary operation of the meal service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FCB89-B2CA-44A5-A475-23C280AFE71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8469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Monitoring</a:t>
            </a:r>
            <a:r>
              <a:rPr lang="en-US" baseline="0" dirty="0" smtClean="0"/>
              <a:t>: continue using NSLP forms, s</a:t>
            </a:r>
            <a:r>
              <a:rPr lang="en-US" dirty="0" smtClean="0"/>
              <a:t>ubmit </a:t>
            </a:r>
            <a:r>
              <a:rPr lang="en-US" dirty="0" smtClean="0"/>
              <a:t>on-site</a:t>
            </a:r>
            <a:r>
              <a:rPr lang="en-US" baseline="0" dirty="0" smtClean="0"/>
              <a:t> review summary to NSLP staff (Debbie)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FCB89-B2CA-44A5-A475-23C280AFE71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4793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FCB89-B2CA-44A5-A475-23C280AFE71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9704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1994 – Program began in 1994 as a demonstration project</a:t>
            </a:r>
            <a:r>
              <a:rPr lang="en-US" baseline="0" dirty="0" smtClean="0"/>
              <a:t> and only reimbursed for snacks</a:t>
            </a:r>
          </a:p>
          <a:p>
            <a:endParaRPr lang="en-US" baseline="0" dirty="0" smtClean="0"/>
          </a:p>
          <a:p>
            <a:r>
              <a:rPr lang="en-US" baseline="0" dirty="0" smtClean="0"/>
              <a:t>1998 – Child nutrition reauthorization authorized CACFP reimbursement for snacks to children through age 18 in afterschool programs in </a:t>
            </a:r>
            <a:r>
              <a:rPr lang="en-US" b="1" baseline="0" dirty="0" smtClean="0"/>
              <a:t>all States</a:t>
            </a:r>
          </a:p>
          <a:p>
            <a:endParaRPr lang="en-US" baseline="0" dirty="0" smtClean="0"/>
          </a:p>
          <a:p>
            <a:r>
              <a:rPr lang="en-US" baseline="0" dirty="0" smtClean="0"/>
              <a:t>2000 – “Agricultural risk protection act” expanded the at-risk component to include reimbursement for </a:t>
            </a:r>
            <a:r>
              <a:rPr lang="en-US" b="1" baseline="0" dirty="0" smtClean="0"/>
              <a:t>suppers in 6 states</a:t>
            </a:r>
          </a:p>
          <a:p>
            <a:endParaRPr lang="en-US" baseline="0" dirty="0" smtClean="0"/>
          </a:p>
          <a:p>
            <a:r>
              <a:rPr lang="en-US" baseline="0" dirty="0" smtClean="0"/>
              <a:t>2000-2010 – Meal reimbursement expanded to more states and finally </a:t>
            </a:r>
            <a:r>
              <a:rPr lang="en-US" b="1" baseline="0" dirty="0" smtClean="0"/>
              <a:t>to ALL states in 2010</a:t>
            </a:r>
            <a:r>
              <a:rPr lang="en-US" baseline="0" dirty="0" smtClean="0"/>
              <a:t>, still relatively new program in Alaska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FCB89-B2CA-44A5-A475-23C280AFE71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7619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Began</a:t>
            </a:r>
            <a:r>
              <a:rPr lang="en-US" baseline="0" dirty="0" smtClean="0"/>
              <a:t> with 2 districts and 15 sites in 2011, grew to </a:t>
            </a:r>
            <a:r>
              <a:rPr lang="en-US" dirty="0" smtClean="0"/>
              <a:t>4 districts participated last year with a total of 29 sites around</a:t>
            </a:r>
            <a:r>
              <a:rPr lang="en-US" baseline="0" dirty="0" smtClean="0"/>
              <a:t> the state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FCB89-B2CA-44A5-A475-23C280AFE71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127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So, how</a:t>
            </a:r>
            <a:r>
              <a:rPr lang="en-US" baseline="0" dirty="0" smtClean="0"/>
              <a:t> can a school establish eligibility? In At-Risk, area eligibility using F/R School Meals data is the only option and as with SFSP, the school must have 50% or more children eligible for F/R Meals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other eligibility piece is that the school or site must have regularly scheduled, supervised educational or enrichment activities such as…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FCB89-B2CA-44A5-A475-23C280AFE71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5832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r>
              <a:rPr lang="en-US" baseline="0" dirty="0" smtClean="0"/>
              <a:t>Cannot be limited to sports team… such as only the basketball team after practice, but meals and snacks maybe served in commons for all kids including basketball players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FCB89-B2CA-44A5-A475-23C280AFE71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4755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Weekend programming such</a:t>
            </a:r>
            <a:r>
              <a:rPr lang="en-US" baseline="0" dirty="0" smtClean="0"/>
              <a:t> as Saturday </a:t>
            </a:r>
            <a:r>
              <a:rPr lang="en-US" baseline="0" dirty="0" smtClean="0"/>
              <a:t>school for example can receive meals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FCB89-B2CA-44A5-A475-23C280AFE71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0403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Persons with disabilities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means persons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any age who have one or more disabilities,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 determined by the State,</a:t>
            </a:r>
          </a:p>
          <a:p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who are enrolled in an institution</a:t>
            </a:r>
          </a:p>
          <a:p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 child care facility serving a majority</a:t>
            </a:r>
          </a:p>
          <a:p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persons who are age 18 and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under, meaning educational activities</a:t>
            </a:r>
          </a:p>
          <a:p>
            <a:endParaRPr lang="en-US" sz="1200" b="1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RCCIs: For example, Covenant House in Anchorage has an outreach program on Tuesdays for homeless students and their meals can be claimed because they do not reside at Covenant House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FCB89-B2CA-44A5-A475-23C280AFE71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411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CACFP Meal Pattern is easier than NSLP but changes</a:t>
            </a:r>
            <a:r>
              <a:rPr lang="en-US" baseline="0" dirty="0" smtClean="0"/>
              <a:t> are coming with more nutritional standards/requirements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FCB89-B2CA-44A5-A475-23C280AFE71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1840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FCB89-B2CA-44A5-A475-23C280AFE71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014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1" y="2222624"/>
            <a:ext cx="5917677" cy="2554758"/>
          </a:xfrm>
        </p:spPr>
        <p:txBody>
          <a:bodyPr anchor="b"/>
          <a:lstStyle>
            <a:lvl1pPr>
              <a:defRPr sz="48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866441" y="4777380"/>
            <a:ext cx="5917677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7419" y="1824010"/>
            <a:ext cx="990599" cy="240258"/>
          </a:xfrm>
        </p:spPr>
        <p:txBody>
          <a:bodyPr/>
          <a:lstStyle>
            <a:lvl1pPr algn="l">
              <a:defRPr sz="900" b="0" i="0">
                <a:solidFill>
                  <a:schemeClr val="bg1"/>
                </a:solidFill>
              </a:defRPr>
            </a:lvl1pPr>
          </a:lstStyle>
          <a:p>
            <a:fld id="{9DC08994-C844-4F4C-AD52-2179690EBAE4}" type="datetimeFigureOut">
              <a:rPr lang="en-US" smtClean="0"/>
              <a:t>8/5/2015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46568" y="3264407"/>
            <a:ext cx="3859795" cy="228659"/>
          </a:xfrm>
        </p:spPr>
        <p:txBody>
          <a:bodyPr/>
          <a:lstStyle>
            <a:lvl1pPr>
              <a:defRPr sz="900" b="0" i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678DF0B9-34CB-4778-AB99-5A230A7C7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838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Rectangle 14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961453"/>
            <a:ext cx="6422002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3" y="5528191"/>
            <a:ext cx="6422003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08994-C844-4F4C-AD52-2179690EBAE4}" type="datetimeFigureOut">
              <a:rPr lang="en-US" smtClean="0"/>
              <a:t>8/5/2015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745644" y="-7177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678DF0B9-34CB-4778-AB99-5A230A7C7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054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17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3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1"/>
            <a:ext cx="6422004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half" idx="13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08994-C844-4F4C-AD52-2179690EBAE4}" type="datetimeFigureOut">
              <a:rPr lang="en-US" smtClean="0"/>
              <a:t>8/5/2015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745644" y="-7177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678DF0B9-34CB-4778-AB99-5A230A7C7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0040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2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11" name="TextBox 10"/>
          <p:cNvSpPr txBox="1"/>
          <p:nvPr/>
        </p:nvSpPr>
        <p:spPr bwMode="gray">
          <a:xfrm>
            <a:off x="7033421" y="2893960"/>
            <a:ext cx="6792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10" name="TextBox 9"/>
          <p:cNvSpPr txBox="1"/>
          <p:nvPr/>
        </p:nvSpPr>
        <p:spPr bwMode="gray">
          <a:xfrm>
            <a:off x="625840" y="590998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0763" y="914400"/>
            <a:ext cx="6177681" cy="28846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9" y="3809278"/>
            <a:ext cx="5646142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78870" y="5000815"/>
            <a:ext cx="6422005" cy="101817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08994-C844-4F4C-AD52-2179690EBAE4}" type="datetimeFigureOut">
              <a:rPr lang="en-US" smtClean="0"/>
              <a:t>8/5/2015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745644" y="-7177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678DF0B9-34CB-4778-AB99-5A230A7C7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3872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2057400"/>
            <a:ext cx="6422004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159399"/>
            <a:ext cx="6422004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08994-C844-4F4C-AD52-2179690EBAE4}" type="datetimeFigureOut">
              <a:rPr lang="en-US" smtClean="0"/>
              <a:t>8/5/2015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44507" y="39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678DF0B9-34CB-4778-AB99-5A230A7C7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6205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4852" y="921453"/>
            <a:ext cx="6423592" cy="715512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1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2"/>
            <a:ext cx="2313431" cy="287771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8471" y="2485332"/>
            <a:ext cx="232675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2"/>
            <a:ext cx="2326750" cy="288836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0" y="2489200"/>
            <a:ext cx="231374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3820" y="3147162"/>
            <a:ext cx="2313740" cy="287771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87101" y="2489200"/>
            <a:ext cx="0" cy="3535679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622" y="2489200"/>
            <a:ext cx="0" cy="3535679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08994-C844-4F4C-AD52-2179690EBAE4}" type="datetimeFigureOut">
              <a:rPr lang="en-US" smtClean="0"/>
              <a:t>8/5/2015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678DF0B9-34CB-4778-AB99-5A230A7C7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0387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1"/>
            <a:ext cx="6423592" cy="70986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390" y="4179595"/>
            <a:ext cx="2295329" cy="657961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21261" y="2489200"/>
            <a:ext cx="2012937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48208"/>
            <a:ext cx="2309279" cy="1176672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30434" y="4179594"/>
            <a:ext cx="2291674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16"/>
          </p:nvPr>
        </p:nvSpPr>
        <p:spPr>
          <a:xfrm>
            <a:off x="3550622" y="2486834"/>
            <a:ext cx="2025182" cy="144970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04318" y="4848209"/>
            <a:ext cx="2317790" cy="1188374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0" y="4166523"/>
            <a:ext cx="2304671" cy="681684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17"/>
          </p:nvPr>
        </p:nvSpPr>
        <p:spPr>
          <a:xfrm>
            <a:off x="6104946" y="2489200"/>
            <a:ext cx="2018838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63820" y="4848209"/>
            <a:ext cx="2304671" cy="118942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441" y="2489200"/>
            <a:ext cx="0" cy="3535679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622" y="2489200"/>
            <a:ext cx="0" cy="3548436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08994-C844-4F4C-AD52-2179690EBAE4}" type="datetimeFigureOut">
              <a:rPr lang="en-US" smtClean="0"/>
              <a:t>8/5/2015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678DF0B9-34CB-4778-AB99-5A230A7C7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9275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864852" y="921453"/>
            <a:ext cx="6423592" cy="715512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08994-C844-4F4C-AD52-2179690EBAE4}" type="datetimeFigureOut">
              <a:rPr lang="en-US" smtClean="0"/>
              <a:t>8/5/2015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678DF0B9-34CB-4778-AB99-5A230A7C7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0513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414867" y="402165"/>
              <a:ext cx="46105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7"/>
            <p:cNvSpPr/>
            <p:nvPr/>
          </p:nvSpPr>
          <p:spPr bwMode="gray">
            <a:xfrm rot="5400000">
              <a:off x="1299309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68970" y="1447799"/>
            <a:ext cx="1119474" cy="4571999"/>
          </a:xfrm>
        </p:spPr>
        <p:txBody>
          <a:bodyPr vert="eaVert" anchor="ctr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440" y="1447799"/>
            <a:ext cx="4417234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08994-C844-4F4C-AD52-2179690EBAE4}" type="datetimeFigureOut">
              <a:rPr lang="en-US" smtClean="0"/>
              <a:t>8/5/2015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44507" y="39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678DF0B9-34CB-4778-AB99-5A230A7C7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237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08994-C844-4F4C-AD52-2179690EBAE4}" type="datetimeFigureOut">
              <a:rPr lang="en-US" smtClean="0"/>
              <a:t>8/5/2015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678DF0B9-34CB-4778-AB99-5A230A7C7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371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66443" y="2257588"/>
            <a:ext cx="3101763" cy="3020343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third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267"/>
            <a:ext cx="3054653" cy="3020345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08994-C844-4F4C-AD52-2179690EBAE4}" type="datetimeFigureOut">
              <a:rPr lang="en-US" smtClean="0"/>
              <a:t>8/5/2015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45644" y="39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678DF0B9-34CB-4778-AB99-5A230A7C7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093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199"/>
            <a:ext cx="3636979" cy="353060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0" y="2489199"/>
            <a:ext cx="3636981" cy="3553245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08994-C844-4F4C-AD52-2179690EBAE4}" type="datetimeFigureOut">
              <a:rPr lang="en-US" smtClean="0"/>
              <a:t>8/5/2015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678DF0B9-34CB-4778-AB99-5A230A7C7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723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3636979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1" y="3248040"/>
            <a:ext cx="3636978" cy="277176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0" y="2488750"/>
            <a:ext cx="3636980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8040"/>
            <a:ext cx="3636980" cy="277390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08994-C844-4F4C-AD52-2179690EBAE4}" type="datetimeFigureOut">
              <a:rPr lang="en-US" smtClean="0"/>
              <a:t>8/5/2015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678DF0B9-34CB-4778-AB99-5A230A7C7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164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08994-C844-4F4C-AD52-2179690EBAE4}" type="datetimeFigureOut">
              <a:rPr lang="en-US" smtClean="0"/>
              <a:t>8/5/2015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678DF0B9-34CB-4778-AB99-5A230A7C7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387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08994-C844-4F4C-AD52-2179690EBAE4}" type="datetimeFigureOut">
              <a:rPr lang="en-US" smtClean="0"/>
              <a:t>8/5/2015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45644" y="-1404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678DF0B9-34CB-4778-AB99-5A230A7C7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157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8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52881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3086845"/>
            <a:ext cx="2712590" cy="2938036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08994-C844-4F4C-AD52-2179690EBAE4}" type="datetimeFigureOut">
              <a:rPr lang="en-US" smtClean="0"/>
              <a:t>8/5/2015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745644" y="-1404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678DF0B9-34CB-4778-AB99-5A230A7C7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843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21" name="Rectangle 2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Oval 25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8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7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591" y="1343112"/>
            <a:ext cx="3001938" cy="1613085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51592" y="3086100"/>
            <a:ext cx="3001938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08994-C844-4F4C-AD52-2179690EBAE4}" type="datetimeFigureOut">
              <a:rPr lang="en-US" smtClean="0"/>
              <a:t>8/5/2015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745644" y="-1404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678DF0B9-34CB-4778-AB99-5A230A7C7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551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9" name="Rectangle 18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6" name="Freeform 25"/>
            <p:cNvSpPr/>
            <p:nvPr/>
          </p:nvSpPr>
          <p:spPr bwMode="gray">
            <a:xfrm>
              <a:off x="485023" y="1856958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7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1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2489201"/>
            <a:ext cx="6345260" cy="3530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60111" y="6377097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9DC08994-C844-4F4C-AD52-2179690EBAE4}" type="datetimeFigureOut">
              <a:rPr lang="en-US" smtClean="0"/>
              <a:t>8/5/2015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2" y="6373195"/>
            <a:ext cx="3859795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3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678DF0B9-34CB-4778-AB99-5A230A7C7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913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  <p:sldLayoutId id="2147483802" r:id="rId12"/>
    <p:sldLayoutId id="2147483803" r:id="rId13"/>
    <p:sldLayoutId id="2147483804" r:id="rId14"/>
    <p:sldLayoutId id="2147483805" r:id="rId15"/>
    <p:sldLayoutId id="2147483806" r:id="rId16"/>
    <p:sldLayoutId id="214748380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Alicia.Stephens@Alaska.gov" TargetMode="External"/><Relationship Id="rId2" Type="http://schemas.openxmlformats.org/officeDocument/2006/relationships/hyperlink" Target="mailto:annmarie.martin@alaska.gov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At-Risk Afterschool Meals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body" sz="half" idx="13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Outreach to School Districts</a:t>
            </a:r>
          </a:p>
          <a:p>
            <a:r>
              <a:rPr lang="en-US" sz="2000" dirty="0" smtClean="0"/>
              <a:t>August 2015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3657075"/>
            <a:ext cx="3314700" cy="2198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5426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CACFP Meal Pattern for </a:t>
            </a:r>
            <a:br>
              <a:rPr lang="en-US" dirty="0" smtClean="0"/>
            </a:br>
            <a:r>
              <a:rPr lang="en-US" dirty="0" smtClean="0"/>
              <a:t>At-Risk Meals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884" y="2489200"/>
            <a:ext cx="5587019" cy="3530600"/>
          </a:xfrm>
        </p:spPr>
      </p:pic>
    </p:spTree>
    <p:extLst>
      <p:ext uri="{BB962C8B-B14F-4D97-AF65-F5344CB8AC3E}">
        <p14:creationId xmlns:p14="http://schemas.microsoft.com/office/powerpoint/2010/main" val="8446388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CACFP Meal Pattern for </a:t>
            </a:r>
            <a:br>
              <a:rPr lang="en-US" dirty="0" smtClean="0"/>
            </a:br>
            <a:r>
              <a:rPr lang="en-US" dirty="0" smtClean="0"/>
              <a:t>At-Risk Meals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984" y="2489200"/>
            <a:ext cx="5972819" cy="3530600"/>
          </a:xfrm>
        </p:spPr>
      </p:pic>
    </p:spTree>
    <p:extLst>
      <p:ext uri="{BB962C8B-B14F-4D97-AF65-F5344CB8AC3E}">
        <p14:creationId xmlns:p14="http://schemas.microsoft.com/office/powerpoint/2010/main" val="2077661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Snack &amp; Supper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482" y="2489200"/>
            <a:ext cx="5833823" cy="3530600"/>
          </a:xfrm>
        </p:spPr>
      </p:pic>
    </p:spTree>
    <p:extLst>
      <p:ext uri="{BB962C8B-B14F-4D97-AF65-F5344CB8AC3E}">
        <p14:creationId xmlns:p14="http://schemas.microsoft.com/office/powerpoint/2010/main" val="18812574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Application for School Districts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At-Risk Afterschool Meals Addendum</a:t>
            </a:r>
          </a:p>
          <a:p>
            <a:pPr lvl="1"/>
            <a:r>
              <a:rPr lang="en-US" sz="1800" dirty="0"/>
              <a:t>E</a:t>
            </a:r>
            <a:r>
              <a:rPr lang="en-US" sz="1800" dirty="0" smtClean="0"/>
              <a:t>ducational/enrichment activities</a:t>
            </a:r>
          </a:p>
          <a:p>
            <a:pPr lvl="1"/>
            <a:r>
              <a:rPr lang="en-US" sz="1800" dirty="0"/>
              <a:t>M</a:t>
            </a:r>
            <a:r>
              <a:rPr lang="en-US" sz="1800" dirty="0" smtClean="0"/>
              <a:t>eal types to be served</a:t>
            </a:r>
          </a:p>
          <a:p>
            <a:pPr lvl="1"/>
            <a:r>
              <a:rPr lang="en-US" sz="1800" dirty="0" smtClean="0"/>
              <a:t>School sites, % free/reduced, dates</a:t>
            </a:r>
          </a:p>
          <a:p>
            <a:pPr lvl="1"/>
            <a:r>
              <a:rPr lang="en-US" sz="1800" dirty="0" smtClean="0"/>
              <a:t>Procedure for recording and collecting records from each site</a:t>
            </a:r>
          </a:p>
          <a:p>
            <a:pPr lvl="2"/>
            <a:r>
              <a:rPr lang="en-US" sz="1600" dirty="0" smtClean="0"/>
              <a:t>Daily attendance</a:t>
            </a:r>
          </a:p>
          <a:p>
            <a:pPr lvl="2"/>
            <a:r>
              <a:rPr lang="en-US" sz="1600" dirty="0" smtClean="0"/>
              <a:t>Point of service meal counts</a:t>
            </a:r>
          </a:p>
          <a:p>
            <a:pPr lvl="2"/>
            <a:r>
              <a:rPr lang="en-US" sz="1600" dirty="0" smtClean="0"/>
              <a:t>Cycle menus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7462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CNP Database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Names, home mailing addresses and dates of birth of the responsible principals and individuals</a:t>
            </a:r>
          </a:p>
          <a:p>
            <a:r>
              <a:rPr lang="en-US" sz="2400" dirty="0" smtClean="0"/>
              <a:t>Preference for commodities or CIL</a:t>
            </a:r>
          </a:p>
          <a:p>
            <a:r>
              <a:rPr lang="en-US" sz="2400" dirty="0" smtClean="0"/>
              <a:t>Ineligibility for other publicly funded programs</a:t>
            </a:r>
          </a:p>
          <a:p>
            <a:r>
              <a:rPr lang="en-US" sz="2400" dirty="0" smtClean="0"/>
              <a:t>Certification that all information is true &amp; correct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247065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Reimbursements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All meals and snacks reimbursed at FREE CACFP rate (2014-2015):</a:t>
            </a:r>
          </a:p>
          <a:p>
            <a:pPr lvl="1"/>
            <a:r>
              <a:rPr lang="en-US" sz="2000" dirty="0" smtClean="0"/>
              <a:t>Breakfast:   $2.66</a:t>
            </a:r>
          </a:p>
          <a:p>
            <a:pPr lvl="1"/>
            <a:r>
              <a:rPr lang="en-US" sz="2000" dirty="0" smtClean="0"/>
              <a:t>Lunch/Supper:  $4.99</a:t>
            </a:r>
          </a:p>
          <a:p>
            <a:pPr lvl="1"/>
            <a:r>
              <a:rPr lang="en-US" sz="2000" dirty="0" smtClean="0"/>
              <a:t>Snack:   $1.37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 smtClean="0"/>
              <a:t>Lunch &amp; Supper Cash in lieu of Commodities rate: 23.75 cents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962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Recordkeeping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Daily Attendance Rosters or Sign-in Sheets</a:t>
            </a:r>
          </a:p>
          <a:p>
            <a:r>
              <a:rPr lang="en-US" sz="2000" dirty="0" smtClean="0"/>
              <a:t>Number of at-risk snacks and/or meals prepared or delivered for each meal service</a:t>
            </a:r>
          </a:p>
          <a:p>
            <a:r>
              <a:rPr lang="en-US" sz="2000" dirty="0" smtClean="0"/>
              <a:t>Daily record of number of at-risk snacks and/or meals served at each snack and/or meal service; and</a:t>
            </a:r>
          </a:p>
          <a:p>
            <a:r>
              <a:rPr lang="en-US" sz="2000" dirty="0" smtClean="0"/>
              <a:t>Daily record of number of meals, by type, served to adults involved in the meal service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155419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Recordkeeping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438400"/>
            <a:ext cx="7667959" cy="3606799"/>
          </a:xfrm>
        </p:spPr>
        <p:txBody>
          <a:bodyPr>
            <a:normAutofit/>
          </a:bodyPr>
          <a:lstStyle/>
          <a:p>
            <a:r>
              <a:rPr lang="en-US" dirty="0" smtClean="0"/>
              <a:t>Documentation that meal pattern met:</a:t>
            </a:r>
          </a:p>
          <a:p>
            <a:pPr lvl="1"/>
            <a:r>
              <a:rPr lang="en-US" sz="1800" dirty="0"/>
              <a:t>Menus for each at-risk snack and/or meal</a:t>
            </a:r>
          </a:p>
          <a:p>
            <a:pPr lvl="1"/>
            <a:r>
              <a:rPr lang="en-US" sz="1800" dirty="0"/>
              <a:t>Working menus/production </a:t>
            </a:r>
            <a:r>
              <a:rPr lang="en-US" sz="1800" dirty="0" smtClean="0"/>
              <a:t>records/recipes</a:t>
            </a:r>
          </a:p>
          <a:p>
            <a:r>
              <a:rPr lang="en-US" dirty="0" smtClean="0"/>
              <a:t>Self-monitoring forms completed</a:t>
            </a:r>
          </a:p>
          <a:p>
            <a:pPr lvl="1"/>
            <a:r>
              <a:rPr lang="en-US" sz="1800" dirty="0"/>
              <a:t>Two self-monitoring visits per year</a:t>
            </a:r>
          </a:p>
          <a:p>
            <a:pPr lvl="1"/>
            <a:r>
              <a:rPr lang="en-US" sz="1800" dirty="0"/>
              <a:t>Use new NSLP At-Risk Afterschool Meal Program On Site Review Form for School </a:t>
            </a:r>
            <a:r>
              <a:rPr lang="en-US" sz="1800" dirty="0" smtClean="0"/>
              <a:t>Districts</a:t>
            </a:r>
          </a:p>
          <a:p>
            <a:pPr lvl="1"/>
            <a:r>
              <a:rPr lang="en-US" sz="1800" dirty="0" smtClean="0"/>
              <a:t>Submit on-site review summary to EED NSLP staff</a:t>
            </a:r>
          </a:p>
          <a:p>
            <a:pPr lvl="1"/>
            <a:r>
              <a:rPr lang="en-US" sz="1800" dirty="0" smtClean="0"/>
              <a:t>Keep </a:t>
            </a:r>
            <a:r>
              <a:rPr lang="en-US" sz="1800" dirty="0"/>
              <a:t>on file with your other NSLP self-monitoring reports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4869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Administrative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Your At-Risk Afterschool Meals program will be monitored when you have your NSLP review</a:t>
            </a:r>
          </a:p>
          <a:p>
            <a:r>
              <a:rPr lang="en-US" sz="2400" dirty="0" smtClean="0"/>
              <a:t>CACFP Monitoring form will be used for the CACFP administrative review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025551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2667000"/>
            <a:ext cx="5968999" cy="2285999"/>
          </a:xfrm>
        </p:spPr>
        <p:txBody>
          <a:bodyPr>
            <a:normAutofit fontScale="90000"/>
          </a:bodyPr>
          <a:lstStyle/>
          <a:p>
            <a:r>
              <a:rPr lang="en-US" sz="3100" dirty="0" smtClean="0"/>
              <a:t>Ann-Marie Martin</a:t>
            </a:r>
            <a:br>
              <a:rPr lang="en-US" sz="3100" dirty="0" smtClean="0"/>
            </a:br>
            <a:r>
              <a:rPr lang="en-US" sz="3100" dirty="0" smtClean="0"/>
              <a:t>(907) 465-8711</a:t>
            </a:r>
            <a:br>
              <a:rPr lang="en-US" sz="3100" dirty="0" smtClean="0"/>
            </a:br>
            <a:r>
              <a:rPr lang="en-US" sz="3100" dirty="0" smtClean="0">
                <a:hlinkClick r:id="rId2"/>
              </a:rPr>
              <a:t>annmarie.martin@alaska.gov</a:t>
            </a:r>
            <a:r>
              <a:rPr lang="en-US" sz="3100" dirty="0" smtClean="0"/>
              <a:t> </a:t>
            </a:r>
            <a:br>
              <a:rPr lang="en-US" sz="3100" dirty="0" smtClean="0"/>
            </a:br>
            <a:r>
              <a:rPr lang="en-US" sz="3100" dirty="0"/>
              <a:t/>
            </a:r>
            <a:br>
              <a:rPr lang="en-US" sz="3100" dirty="0"/>
            </a:br>
            <a:r>
              <a:rPr lang="en-US" sz="3100" dirty="0" smtClean="0"/>
              <a:t>or Alicia Stephens</a:t>
            </a:r>
            <a:br>
              <a:rPr lang="en-US" sz="3100" dirty="0" smtClean="0"/>
            </a:br>
            <a:r>
              <a:rPr lang="en-US" sz="3100" dirty="0" smtClean="0"/>
              <a:t>(907) 465-4788</a:t>
            </a:r>
            <a:br>
              <a:rPr lang="en-US" sz="3100" dirty="0" smtClean="0"/>
            </a:br>
            <a:r>
              <a:rPr lang="en-US" sz="3100" dirty="0" smtClean="0">
                <a:hlinkClick r:id="rId3"/>
              </a:rPr>
              <a:t>Alicia.Stephens@Alaska.gov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67368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099"/>
            <a:ext cx="7286959" cy="70986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Healthy, Hunger-Free Kids Act of 2010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447800" y="2514600"/>
            <a:ext cx="63246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On December 2, 2010, Congress passed a bill reauthorizing the Federal Child Nutrition Programs.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Signed into law by President Obama December 13, 2010. 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The Act includes a provision that expanded eligibility for at-risk afterschool </a:t>
            </a:r>
            <a:r>
              <a:rPr lang="en-US" sz="2400" b="1" dirty="0" smtClean="0"/>
              <a:t>meals</a:t>
            </a:r>
            <a:r>
              <a:rPr lang="en-US" sz="2400" dirty="0" smtClean="0"/>
              <a:t> to all States.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67311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News in Alaska!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2209800"/>
            <a:ext cx="6196405" cy="4190999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2400" dirty="0" smtClean="0"/>
              <a:t>Started with School Year 2011-2012</a:t>
            </a:r>
          </a:p>
          <a:p>
            <a:pPr marL="0" indent="0" algn="ctr">
              <a:buNone/>
            </a:pPr>
            <a:r>
              <a:rPr lang="en-US" sz="2000" b="1" dirty="0" smtClean="0"/>
              <a:t>Grew in 2014-2015 to:</a:t>
            </a:r>
          </a:p>
          <a:p>
            <a:pPr marL="0" indent="0" algn="ctr">
              <a:buNone/>
            </a:pPr>
            <a:endParaRPr lang="en-US" sz="2000" dirty="0" smtClean="0"/>
          </a:p>
          <a:p>
            <a:r>
              <a:rPr lang="en-US" sz="2000" dirty="0" smtClean="0"/>
              <a:t>Anchorage School District</a:t>
            </a:r>
          </a:p>
          <a:p>
            <a:pPr marL="640080" lvl="3" indent="-274320"/>
            <a:r>
              <a:rPr lang="en-US" sz="2000" dirty="0" smtClean="0"/>
              <a:t>24 </a:t>
            </a:r>
            <a:r>
              <a:rPr lang="en-US" sz="2000" dirty="0"/>
              <a:t>sites for </a:t>
            </a:r>
            <a:r>
              <a:rPr lang="en-US" sz="2000" dirty="0" smtClean="0"/>
              <a:t>suppers</a:t>
            </a:r>
          </a:p>
          <a:p>
            <a:r>
              <a:rPr lang="en-US" sz="2000" dirty="0" smtClean="0"/>
              <a:t>Haines Borough School District</a:t>
            </a:r>
          </a:p>
          <a:p>
            <a:pPr lvl="1"/>
            <a:r>
              <a:rPr lang="en-US" sz="2000" dirty="0" smtClean="0"/>
              <a:t>1 site for supper</a:t>
            </a:r>
          </a:p>
          <a:p>
            <a:r>
              <a:rPr lang="en-US" sz="2000" dirty="0"/>
              <a:t>Mat-Su Borough School District</a:t>
            </a:r>
            <a:endParaRPr lang="en-US" sz="2000" dirty="0" smtClean="0"/>
          </a:p>
          <a:p>
            <a:pPr lvl="1"/>
            <a:r>
              <a:rPr lang="en-US" sz="2000" dirty="0" smtClean="0"/>
              <a:t>3 sites for suppers</a:t>
            </a:r>
          </a:p>
          <a:p>
            <a:r>
              <a:rPr lang="en-US" sz="2000" dirty="0"/>
              <a:t>Petersburg Borough School District</a:t>
            </a:r>
            <a:endParaRPr lang="en-US" sz="2000" dirty="0" smtClean="0"/>
          </a:p>
          <a:p>
            <a:pPr lvl="1"/>
            <a:r>
              <a:rPr lang="en-US" sz="2000" dirty="0" smtClean="0"/>
              <a:t>1 site for supper</a:t>
            </a:r>
          </a:p>
        </p:txBody>
      </p:sp>
    </p:spTree>
    <p:extLst>
      <p:ext uri="{BB962C8B-B14F-4D97-AF65-F5344CB8AC3E}">
        <p14:creationId xmlns:p14="http://schemas.microsoft.com/office/powerpoint/2010/main" val="3634827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Eligibility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Schools with 50% or greater free/reduced-price school meal eligibility</a:t>
            </a:r>
          </a:p>
          <a:p>
            <a:r>
              <a:rPr lang="en-US" sz="2000" dirty="0"/>
              <a:t>Must have regularly organized, supervised educational or enrichment activity outside school hours</a:t>
            </a:r>
          </a:p>
          <a:p>
            <a:r>
              <a:rPr lang="en-US" sz="2000" dirty="0"/>
              <a:t>Examples: </a:t>
            </a:r>
          </a:p>
          <a:p>
            <a:pPr lvl="1"/>
            <a:r>
              <a:rPr lang="en-US" sz="1800" dirty="0"/>
              <a:t>21st Century Programs</a:t>
            </a:r>
          </a:p>
          <a:p>
            <a:pPr lvl="1"/>
            <a:r>
              <a:rPr lang="en-US" sz="1800" dirty="0"/>
              <a:t>Homework Help, Arts &amp; Crafts, etc</a:t>
            </a:r>
            <a:r>
              <a:rPr lang="en-US" sz="1800" dirty="0" smtClean="0"/>
              <a:t>.</a:t>
            </a:r>
          </a:p>
          <a:p>
            <a:pPr lvl="1"/>
            <a:r>
              <a:rPr lang="en-US" sz="1800" dirty="0" smtClean="0"/>
              <a:t>Remedial education</a:t>
            </a:r>
          </a:p>
          <a:p>
            <a:pPr lvl="1"/>
            <a:r>
              <a:rPr lang="en-US" sz="1800" dirty="0" smtClean="0"/>
              <a:t>Organized fitness activities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76282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Program Eligibility</a:t>
            </a:r>
            <a:br>
              <a:rPr lang="en-US" dirty="0" smtClean="0"/>
            </a:br>
            <a:r>
              <a:rPr lang="en-US" dirty="0" smtClean="0"/>
              <a:t>- Activities-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May contract with another organization to provide the activities</a:t>
            </a:r>
          </a:p>
          <a:p>
            <a:r>
              <a:rPr lang="en-US" sz="2000" dirty="0" smtClean="0"/>
              <a:t>No requirement that the children receiving meals participate in the offered activities</a:t>
            </a:r>
          </a:p>
          <a:p>
            <a:r>
              <a:rPr lang="en-US" sz="2000" dirty="0" smtClean="0"/>
              <a:t>Cannot be limited to a sports team – but sports teams can receive meals as part of broad educational or enrichment program</a:t>
            </a:r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35958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Meals only during the </a:t>
            </a:r>
            <a:br>
              <a:rPr lang="en-US" dirty="0" smtClean="0"/>
            </a:br>
            <a:r>
              <a:rPr lang="en-US" dirty="0" smtClean="0"/>
              <a:t>regular school year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Afterschool snack and/or afterschool meal</a:t>
            </a:r>
          </a:p>
          <a:p>
            <a:r>
              <a:rPr lang="en-US" sz="2400" dirty="0" smtClean="0"/>
              <a:t>One meal and/or one snack per child per day (must have the activity program on the same day around the meal time)</a:t>
            </a:r>
          </a:p>
          <a:p>
            <a:r>
              <a:rPr lang="en-US" sz="2400" dirty="0" smtClean="0"/>
              <a:t>If you have activity program on a Saturday you can have a snack or meal with that activity program </a:t>
            </a:r>
          </a:p>
        </p:txBody>
      </p:sp>
    </p:spTree>
    <p:extLst>
      <p:ext uri="{BB962C8B-B14F-4D97-AF65-F5344CB8AC3E}">
        <p14:creationId xmlns:p14="http://schemas.microsoft.com/office/powerpoint/2010/main" val="1053875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Meal Times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Meal times will vary depending on your activities – can have supper before 5:00 p.m.</a:t>
            </a:r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Meal time must occur during the operation of the school’s afterschool care program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7167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Participant Eligibility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18 or under at start of school year</a:t>
            </a:r>
          </a:p>
          <a:p>
            <a:r>
              <a:rPr lang="en-US" dirty="0" smtClean="0"/>
              <a:t>No requirement that each facility must serve the full age range of eligible children</a:t>
            </a:r>
          </a:p>
          <a:p>
            <a:pPr marL="640080" lvl="3" indent="-274320"/>
            <a:r>
              <a:rPr lang="en-US" dirty="0"/>
              <a:t>High school program could serve only high school </a:t>
            </a:r>
            <a:r>
              <a:rPr lang="en-US" dirty="0" smtClean="0"/>
              <a:t>students</a:t>
            </a:r>
          </a:p>
          <a:p>
            <a:pPr marL="274320" lvl="1"/>
            <a:r>
              <a:rPr lang="en-US" dirty="0"/>
              <a:t>And persons of any age who meet the definition of “persons with disabilities” 7 CFR 226.17a(c</a:t>
            </a:r>
            <a:r>
              <a:rPr lang="en-US" dirty="0" smtClean="0"/>
              <a:t>)</a:t>
            </a:r>
          </a:p>
          <a:p>
            <a:r>
              <a:rPr lang="en-US" dirty="0" smtClean="0"/>
              <a:t>Non-residential students attending afterschool activities at a residential center (RCCI) </a:t>
            </a:r>
          </a:p>
          <a:p>
            <a:pPr lvl="1"/>
            <a:r>
              <a:rPr lang="en-US" dirty="0" smtClean="0"/>
              <a:t>Cannot claim the residents</a:t>
            </a:r>
          </a:p>
        </p:txBody>
      </p:sp>
    </p:spTree>
    <p:extLst>
      <p:ext uri="{BB962C8B-B14F-4D97-AF65-F5344CB8AC3E}">
        <p14:creationId xmlns:p14="http://schemas.microsoft.com/office/powerpoint/2010/main" val="5370808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Meal Patterns and Food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You’ll need to choose which meal pattern you will be following:</a:t>
            </a:r>
          </a:p>
          <a:p>
            <a:pPr marL="742950" lvl="2" indent="-342900"/>
            <a:r>
              <a:rPr lang="en-US" sz="1800" dirty="0" smtClean="0"/>
              <a:t>CACFP meal pattern, or</a:t>
            </a:r>
          </a:p>
          <a:p>
            <a:pPr marL="742950" lvl="2" indent="-342900"/>
            <a:r>
              <a:rPr lang="en-US" sz="1800" dirty="0" smtClean="0"/>
              <a:t>NSLP meal pattern</a:t>
            </a:r>
          </a:p>
          <a:p>
            <a:r>
              <a:rPr lang="en-US" sz="2400" dirty="0" smtClean="0"/>
              <a:t>If following NSLP – OVS is not an option during snack service</a:t>
            </a:r>
          </a:p>
        </p:txBody>
      </p:sp>
    </p:spTree>
    <p:extLst>
      <p:ext uri="{BB962C8B-B14F-4D97-AF65-F5344CB8AC3E}">
        <p14:creationId xmlns:p14="http://schemas.microsoft.com/office/powerpoint/2010/main" val="27235304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2254</TotalTime>
  <Words>1057</Words>
  <Application>Microsoft Office PowerPoint</Application>
  <PresentationFormat>On-screen Show (4:3)</PresentationFormat>
  <Paragraphs>138</Paragraphs>
  <Slides>19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Century Gothic</vt:lpstr>
      <vt:lpstr>Wingdings 3</vt:lpstr>
      <vt:lpstr>Ion Boardroom</vt:lpstr>
      <vt:lpstr>At-Risk Afterschool Meals</vt:lpstr>
      <vt:lpstr>Healthy, Hunger-Free Kids Act of 2010</vt:lpstr>
      <vt:lpstr>Good News in Alaska!</vt:lpstr>
      <vt:lpstr>Program Eligibility</vt:lpstr>
      <vt:lpstr>Program Eligibility - Activities-</vt:lpstr>
      <vt:lpstr>Meals only during the  regular school year</vt:lpstr>
      <vt:lpstr>Meal Times</vt:lpstr>
      <vt:lpstr>Participant Eligibility</vt:lpstr>
      <vt:lpstr>Meal Patterns and Food Service</vt:lpstr>
      <vt:lpstr>CACFP Meal Pattern for  At-Risk Meals</vt:lpstr>
      <vt:lpstr>CACFP Meal Pattern for  At-Risk Meals</vt:lpstr>
      <vt:lpstr>Sample Snack &amp; Supper</vt:lpstr>
      <vt:lpstr>Application for School Districts</vt:lpstr>
      <vt:lpstr>CNP Database Requirements</vt:lpstr>
      <vt:lpstr>Reimbursements</vt:lpstr>
      <vt:lpstr>Recordkeeping</vt:lpstr>
      <vt:lpstr>Recordkeeping </vt:lpstr>
      <vt:lpstr>State Administrative Review</vt:lpstr>
      <vt:lpstr>Ann-Marie Martin (907) 465-8711 annmarie.martin@alaska.gov   or Alicia Stephens (907) 465-4788 Alicia.Stephens@Alaska.gov </vt:lpstr>
    </vt:vector>
  </TitlesOfParts>
  <Company>Dept. of Education and Early Development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At-Risk Afterschool Meals</dc:title>
  <dc:creator>Ann Marie Martin</dc:creator>
  <cp:lastModifiedBy>Stephens, Alicia M (EED)</cp:lastModifiedBy>
  <cp:revision>70</cp:revision>
  <cp:lastPrinted>2013-08-02T23:16:52Z</cp:lastPrinted>
  <dcterms:created xsi:type="dcterms:W3CDTF">2012-07-06T16:36:14Z</dcterms:created>
  <dcterms:modified xsi:type="dcterms:W3CDTF">2015-08-05T18:08:07Z</dcterms:modified>
</cp:coreProperties>
</file>