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notesMasterIdLst>
    <p:notesMasterId r:id="rId14"/>
  </p:notesMasterIdLst>
  <p:handoutMasterIdLst>
    <p:handoutMasterId r:id="rId15"/>
  </p:handoutMasterIdLst>
  <p:sldIdLst>
    <p:sldId id="257" r:id="rId2"/>
    <p:sldId id="285" r:id="rId3"/>
    <p:sldId id="286" r:id="rId4"/>
    <p:sldId id="281" r:id="rId5"/>
    <p:sldId id="288" r:id="rId6"/>
    <p:sldId id="283" r:id="rId7"/>
    <p:sldId id="287" r:id="rId8"/>
    <p:sldId id="263" r:id="rId9"/>
    <p:sldId id="264" r:id="rId10"/>
    <p:sldId id="262" r:id="rId11"/>
    <p:sldId id="278" r:id="rId12"/>
    <p:sldId id="270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uberg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CF6BC2-D112-4C1E-8116-FE4E6723D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96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294F47-E500-48A1-B2AA-387DFE532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37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B6237-C404-4206-95EF-3429C723102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6913"/>
            <a:ext cx="4649787" cy="3487737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 lIns="94388" tIns="47195" rIns="94388" bIns="47195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388" tIns="47195" rIns="94388" bIns="47195" anchor="b"/>
          <a:lstStyle/>
          <a:p>
            <a:pPr algn="r" defTabSz="942975"/>
            <a:fld id="{4B56A55C-C564-4235-90B6-A4C847761C54}" type="slidenum">
              <a:rPr lang="en-US" sz="1200">
                <a:latin typeface="Times New Roman" pitchFamily="18" charset="0"/>
              </a:rPr>
              <a:pPr algn="r" defTabSz="942975"/>
              <a:t>1</a:t>
            </a:fld>
            <a:endParaRPr 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11BFD1-2505-4604-B77C-957EA3C6C7F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9787" cy="3487737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 lIns="94388" tIns="47195" rIns="94388" bIns="47195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96D85-6A22-477E-889C-DA528D556B7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9787" cy="3487737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 lIns="94388" tIns="47195" rIns="94388" bIns="47195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E8DB1-EFD6-4F06-9360-B4ECFCF717E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9787" cy="3487737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 lIns="94388" tIns="47195" rIns="94388" bIns="47195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504515-9D52-4C60-A1ED-302F4E23E9E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6913"/>
            <a:ext cx="4649787" cy="3487737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 lIns="94388" tIns="47195" rIns="94388" bIns="47195"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388" tIns="47195" rIns="94388" bIns="47195" anchor="b"/>
          <a:lstStyle/>
          <a:p>
            <a:pPr algn="r" defTabSz="942975"/>
            <a:fld id="{58AB9141-36DF-4084-8FEB-DB2138207C01}" type="slidenum">
              <a:rPr lang="en-US" sz="1200">
                <a:latin typeface="Times New Roman" pitchFamily="18" charset="0"/>
              </a:rPr>
              <a:pPr algn="r" defTabSz="942975"/>
              <a:t>8</a:t>
            </a:fld>
            <a:endParaRPr 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C527A5-DC53-4030-A3F9-09EF1DA946B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BC787406-9829-4E5C-B5ED-BD3E6740203D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5F3BFE69-0005-4AF9-8AD9-FD97C04292ED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4096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6913"/>
            <a:ext cx="4649787" cy="3487737"/>
          </a:xfrm>
          <a:ln/>
        </p:spPr>
      </p:sp>
      <p:sp>
        <p:nvSpPr>
          <p:cNvPr id="40965" name="Notes Placeholder 2"/>
          <p:cNvSpPr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 lIns="94388" tIns="47195" rIns="94388" bIns="47195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6" name="Slide Number Placeholder 3"/>
          <p:cNvSpPr txBox="1">
            <a:spLocks noGrp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388" tIns="47195" rIns="94388" bIns="47195" anchor="b"/>
          <a:lstStyle/>
          <a:p>
            <a:pPr algn="r" defTabSz="942975"/>
            <a:fld id="{089C2F42-C23B-4982-A7AF-9806939773D0}" type="slidenum">
              <a:rPr lang="en-US" sz="1200">
                <a:latin typeface="Times New Roman" pitchFamily="18" charset="0"/>
              </a:rPr>
              <a:pPr algn="r" defTabSz="942975"/>
              <a:t>9</a:t>
            </a:fld>
            <a:endParaRPr 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CC3625-8CFD-4876-A2E2-3C36CAF9B59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6913"/>
            <a:ext cx="4649787" cy="3487737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 lIns="94388" tIns="47195" rIns="94388" bIns="47195"/>
          <a:lstStyle/>
          <a:p>
            <a:pPr eaLnBrk="1" hangingPunct="1"/>
            <a:r>
              <a:rPr lang="en-US" smtClean="0"/>
              <a:t>Increase Participation (and reduce plate waste)</a:t>
            </a:r>
          </a:p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388" tIns="47195" rIns="94388" bIns="47195" anchor="b"/>
          <a:lstStyle/>
          <a:p>
            <a:pPr algn="r" defTabSz="942975"/>
            <a:fld id="{B40FE505-B68F-4A9E-9760-1EBB518E9283}" type="slidenum">
              <a:rPr lang="en-US" sz="1200">
                <a:latin typeface="Times New Roman" pitchFamily="18" charset="0"/>
              </a:rPr>
              <a:pPr algn="r" defTabSz="942975"/>
              <a:t>10</a:t>
            </a:fld>
            <a:endParaRPr 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EBB017-ECDA-45CA-93B8-D790557EA35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388" tIns="47195" rIns="94388" bIns="47195" anchor="b"/>
          <a:lstStyle/>
          <a:p>
            <a:pPr algn="r" defTabSz="942975"/>
            <a:fld id="{EDC58064-203C-436E-ACBC-7E96AC779B6C}" type="slidenum">
              <a:rPr lang="en-US" sz="1200">
                <a:latin typeface="Times New Roman" pitchFamily="18" charset="0"/>
              </a:rPr>
              <a:pPr algn="r" defTabSz="942975"/>
              <a:t>11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9787" cy="3487737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 lIns="94388" tIns="47195" rIns="94388" bIns="47195"/>
          <a:lstStyle/>
          <a:p>
            <a:pPr eaLnBrk="1" hangingPunct="1"/>
            <a:endParaRPr lang="en-US" sz="23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3ABE9-7A75-4573-9985-D27A045385F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388" tIns="47195" rIns="94388" bIns="47195" anchor="b"/>
          <a:lstStyle/>
          <a:p>
            <a:pPr algn="r" defTabSz="942975"/>
            <a:fld id="{73F9A022-E1AA-4333-B4F7-77869199F7F6}" type="slidenum">
              <a:rPr lang="en-US" sz="1200">
                <a:latin typeface="Times New Roman" pitchFamily="18" charset="0"/>
              </a:rPr>
              <a:pPr algn="r" defTabSz="942975"/>
              <a:t>12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9787" cy="348773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 lIns="94388" tIns="47195" rIns="94388" bIns="47195"/>
          <a:lstStyle/>
          <a:p>
            <a:pPr eaLnBrk="1" hangingPunct="1"/>
            <a:endParaRPr lang="en-US" sz="23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51790-25A6-4F4D-A8B1-757408D70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3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0402F-9B3B-47DD-8DB2-4B7AE9FBFE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0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9D8E4-6A4F-4481-946C-5A19195548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1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A3F0B-F19C-4C1D-BCD2-745D8C4E44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0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FC960-9232-4EC4-88F5-9053EADE42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8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FF4C8-AB76-40EE-938B-A66F6C1A19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8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FEC46-17EA-4CEC-BBC1-82C336B46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3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496591-1DBC-4CF2-8147-3C3197FD9A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2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67338-7BE5-4D25-8D0B-EC8D7B60D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1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FD6BE-B493-4A6F-89D7-FABC0EB88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3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38D4CA-0851-4762-A95E-E43FC84DA0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6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EA47A8-518F-4893-9DF0-EC01749C0E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9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rac.org/community-eligibility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>
          <a:xfrm>
            <a:off x="0" y="2133600"/>
            <a:ext cx="8839200" cy="1752600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en-US" b="1" dirty="0" smtClean="0"/>
              <a:t>Community </a:t>
            </a:r>
            <a:r>
              <a:rPr lang="en-US" b="1" dirty="0" smtClean="0"/>
              <a:t>Eligibility Option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3124200" cy="1247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2"/>
          <p:cNvSpPr txBox="1">
            <a:spLocks noChangeArrowheads="1"/>
          </p:cNvSpPr>
          <p:nvPr/>
        </p:nvSpPr>
        <p:spPr bwMode="auto">
          <a:xfrm>
            <a:off x="4800600" y="2249488"/>
            <a:ext cx="411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>
              <a:latin typeface="Tw Cen MT" pitchFamily="34" charset="0"/>
              <a:cs typeface="Arial" charset="0"/>
            </a:endParaRPr>
          </a:p>
          <a:p>
            <a:endParaRPr lang="en-US" sz="2800">
              <a:latin typeface="Tw Cen MT" pitchFamily="34" charset="0"/>
            </a:endParaRPr>
          </a:p>
        </p:txBody>
      </p:sp>
      <p:sp>
        <p:nvSpPr>
          <p:cNvPr id="41986" name="Title 1"/>
          <p:cNvSpPr>
            <a:spLocks/>
          </p:cNvSpPr>
          <p:nvPr/>
        </p:nvSpPr>
        <p:spPr bwMode="auto">
          <a:xfrm>
            <a:off x="533400" y="5334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latin typeface="Tw Cen MT" pitchFamily="34" charset="0"/>
              </a:rPr>
              <a:t> </a:t>
            </a:r>
            <a:endParaRPr lang="en-US" sz="280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41987" name="Rectangle 2"/>
          <p:cNvSpPr txBox="1">
            <a:spLocks/>
          </p:cNvSpPr>
          <p:nvPr/>
        </p:nvSpPr>
        <p:spPr bwMode="auto">
          <a:xfrm>
            <a:off x="457200" y="609600"/>
            <a:ext cx="830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600" b="1" dirty="0"/>
              <a:t>CEO Data: The First Year</a:t>
            </a:r>
          </a:p>
        </p:txBody>
      </p:sp>
      <p:sp>
        <p:nvSpPr>
          <p:cNvPr id="41988" name="Rectangle 9"/>
          <p:cNvSpPr>
            <a:spLocks noGrp="1"/>
          </p:cNvSpPr>
          <p:nvPr>
            <p:ph type="body" idx="4294967295"/>
          </p:nvPr>
        </p:nvSpPr>
        <p:spPr>
          <a:xfrm>
            <a:off x="0" y="1447800"/>
            <a:ext cx="73152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665 Schools in CEO with 287,000 Students in IL, KY, and MI</a:t>
            </a:r>
          </a:p>
          <a:p>
            <a:pPr eaLnBrk="1" hangingPunct="1">
              <a:lnSpc>
                <a:spcPct val="90000"/>
              </a:lnSpc>
              <a:buSzPct val="100000"/>
              <a:buFont typeface="Arial" charset="0"/>
              <a:buChar char="•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% Increase in Lunch Participation in CEO Schools</a:t>
            </a:r>
          </a:p>
          <a:p>
            <a:pPr eaLnBrk="1" hangingPunct="1">
              <a:lnSpc>
                <a:spcPct val="90000"/>
              </a:lnSpc>
              <a:buSzPct val="100000"/>
              <a:buFont typeface="Arial" charset="0"/>
              <a:buChar char="•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17% Increase in Breakfast Participation in CEO Schools</a:t>
            </a:r>
          </a:p>
        </p:txBody>
      </p:sp>
      <p:graphicFrame>
        <p:nvGraphicFramePr>
          <p:cNvPr id="12308" name="Group 20"/>
          <p:cNvGraphicFramePr>
            <a:graphicFrameLocks noGrp="1"/>
          </p:cNvGraphicFramePr>
          <p:nvPr/>
        </p:nvGraphicFramePr>
        <p:xfrm>
          <a:off x="2349500" y="3216275"/>
          <a:ext cx="4445000" cy="381000"/>
        </p:xfrm>
        <a:graphic>
          <a:graphicData uri="http://schemas.openxmlformats.org/drawingml/2006/table">
            <a:tbl>
              <a:tblPr/>
              <a:tblGrid>
                <a:gridCol w="444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2"/>
          <p:cNvSpPr txBox="1">
            <a:spLocks noChangeArrowheads="1"/>
          </p:cNvSpPr>
          <p:nvPr/>
        </p:nvSpPr>
        <p:spPr bwMode="auto">
          <a:xfrm>
            <a:off x="2193925" y="3241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0" y="762000"/>
            <a:ext cx="8991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/>
              <a:t>  </a:t>
            </a:r>
          </a:p>
          <a:p>
            <a:endParaRPr lang="en-US" sz="4000" b="1"/>
          </a:p>
          <a:p>
            <a:endParaRPr lang="en-US" sz="4000" b="1"/>
          </a:p>
        </p:txBody>
      </p:sp>
      <p:sp>
        <p:nvSpPr>
          <p:cNvPr id="46083" name="Rectangle 10"/>
          <p:cNvSpPr>
            <a:spLocks noChangeArrowheads="1"/>
          </p:cNvSpPr>
          <p:nvPr/>
        </p:nvSpPr>
        <p:spPr bwMode="auto">
          <a:xfrm>
            <a:off x="1371600" y="1524000"/>
            <a:ext cx="6934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200" dirty="0">
              <a:latin typeface="Verdana" pitchFamily="34" charset="0"/>
            </a:endParaRPr>
          </a:p>
          <a:p>
            <a:endParaRPr lang="en-US" sz="2000" b="1" dirty="0">
              <a:latin typeface="Verdana" pitchFamily="34" charset="0"/>
            </a:endParaRPr>
          </a:p>
        </p:txBody>
      </p:sp>
      <p:sp>
        <p:nvSpPr>
          <p:cNvPr id="46084" name="Slide Number Placeholder 4"/>
          <p:cNvSpPr txBox="1">
            <a:spLocks noGrp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endParaRPr lang="en-US" sz="12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198" y="419989"/>
            <a:ext cx="83089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4400" b="1" dirty="0">
                <a:latin typeface="Tw Cen MT" pitchFamily="34" charset="0"/>
                <a:cs typeface="Arial" charset="0"/>
              </a:rPr>
              <a:t/>
            </a:r>
            <a:br>
              <a:rPr lang="en-US" sz="4400" b="1" dirty="0">
                <a:latin typeface="Tw Cen MT" pitchFamily="34" charset="0"/>
                <a:cs typeface="Arial" charset="0"/>
              </a:rPr>
            </a:br>
            <a:r>
              <a:rPr lang="en-US" sz="3600" b="1" dirty="0" smtClean="0">
                <a:latin typeface="+mj-lt"/>
                <a:cs typeface="Arial" charset="0"/>
              </a:rPr>
              <a:t>How to Prepare</a:t>
            </a:r>
            <a:r>
              <a:rPr lang="en-US" sz="4400" b="1" dirty="0">
                <a:latin typeface="Tw Cen MT" pitchFamily="34" charset="0"/>
                <a:cs typeface="Arial" charset="0"/>
              </a:rPr>
              <a:t/>
            </a:r>
            <a:br>
              <a:rPr lang="en-US" sz="4400" b="1" dirty="0">
                <a:latin typeface="Tw Cen MT" pitchFamily="34" charset="0"/>
                <a:cs typeface="Arial" charset="0"/>
              </a:rPr>
            </a:br>
            <a:endParaRPr lang="en-US" sz="4400" dirty="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Keep your Benefit Issuance Document up-to-date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Attend webinars in the spring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 principals, business managers, etc.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Apply to participate in April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2"/>
          <p:cNvSpPr txBox="1">
            <a:spLocks noChangeArrowheads="1"/>
          </p:cNvSpPr>
          <p:nvPr/>
        </p:nvSpPr>
        <p:spPr bwMode="auto">
          <a:xfrm>
            <a:off x="2193925" y="3241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0" y="762000"/>
            <a:ext cx="8991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/>
              <a:t>  </a:t>
            </a:r>
          </a:p>
          <a:p>
            <a:endParaRPr lang="en-US" sz="4000" b="1"/>
          </a:p>
          <a:p>
            <a:endParaRPr lang="en-US" sz="4000" b="1"/>
          </a:p>
        </p:txBody>
      </p:sp>
      <p:sp>
        <p:nvSpPr>
          <p:cNvPr id="25605" name="Title 1"/>
          <p:cNvSpPr>
            <a:spLocks/>
          </p:cNvSpPr>
          <p:nvPr/>
        </p:nvSpPr>
        <p:spPr bwMode="auto">
          <a:xfrm>
            <a:off x="457200" y="228600"/>
            <a:ext cx="792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600" b="1" dirty="0">
                <a:latin typeface="+mj-lt"/>
              </a:rPr>
              <a:t>Community Eligibility Resources</a:t>
            </a:r>
          </a:p>
        </p:txBody>
      </p:sp>
      <p:sp>
        <p:nvSpPr>
          <p:cNvPr id="44036" name="Content Placeholder 6"/>
          <p:cNvSpPr>
            <a:spLocks/>
          </p:cNvSpPr>
          <p:nvPr/>
        </p:nvSpPr>
        <p:spPr bwMode="auto">
          <a:xfrm>
            <a:off x="609600" y="1600200"/>
            <a:ext cx="800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 eaLnBrk="0" hangingPunct="0">
              <a:spcBef>
                <a:spcPts val="500"/>
              </a:spcBef>
              <a:buClr>
                <a:schemeClr val="accent2"/>
              </a:buClr>
            </a:pPr>
            <a:endParaRPr lang="en-US">
              <a:latin typeface="Tw Cen MT" pitchFamily="34" charset="0"/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457200" y="1163410"/>
            <a:ext cx="8458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dirty="0">
                <a:latin typeface="Verdana" pitchFamily="34" charset="0"/>
              </a:rPr>
              <a:t>FRAC Brief – Community Eligibility Helps Low-Income Students and Schools  </a:t>
            </a:r>
          </a:p>
          <a:p>
            <a:pPr eaLnBrk="0" hangingPunct="0"/>
            <a:endParaRPr lang="en-US" dirty="0">
              <a:latin typeface="Verdana" pitchFamily="34" charset="0"/>
            </a:endParaRPr>
          </a:p>
          <a:p>
            <a:pPr eaLnBrk="0" hangingPunct="0"/>
            <a:r>
              <a:rPr lang="en-US" dirty="0">
                <a:latin typeface="Verdana" pitchFamily="34" charset="0"/>
              </a:rPr>
              <a:t>CBPP Blog - Community Eligibility Expands Reach of School Meals Program </a:t>
            </a:r>
          </a:p>
          <a:p>
            <a:pPr eaLnBrk="0" hangingPunct="0"/>
            <a:endParaRPr lang="en-US" dirty="0">
              <a:latin typeface="Verdana" pitchFamily="34" charset="0"/>
            </a:endParaRPr>
          </a:p>
          <a:p>
            <a:pPr eaLnBrk="0" hangingPunct="0"/>
            <a:r>
              <a:rPr lang="en-US" dirty="0">
                <a:latin typeface="Verdana" pitchFamily="34" charset="0"/>
              </a:rPr>
              <a:t>Link to FRAC, USDA and State Materials:</a:t>
            </a:r>
          </a:p>
          <a:p>
            <a:pPr eaLnBrk="0" hangingPunct="0"/>
            <a:endParaRPr lang="en-US" b="1" dirty="0"/>
          </a:p>
          <a:p>
            <a:r>
              <a:rPr lang="en-US" dirty="0">
                <a:latin typeface="Verdana" pitchFamily="34" charset="0"/>
                <a:hlinkClick r:id="rId3"/>
              </a:rPr>
              <a:t>http://frac.org/community-eligibility/</a:t>
            </a:r>
            <a:endParaRPr lang="en-US" dirty="0">
              <a:latin typeface="Verdana" pitchFamily="34" charset="0"/>
            </a:endParaRPr>
          </a:p>
          <a:p>
            <a:endParaRPr lang="en-US" b="1" dirty="0"/>
          </a:p>
          <a:p>
            <a:pPr eaLnBrk="0" hangingPunct="0"/>
            <a:endParaRPr lang="en-US" dirty="0"/>
          </a:p>
          <a:p>
            <a:pPr algn="ctr" eaLnBrk="0" hangingPunct="0"/>
            <a:endParaRPr lang="en-US" sz="1800" dirty="0"/>
          </a:p>
          <a:p>
            <a:pPr algn="ctr" eaLnBrk="0" hangingPunct="0"/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2213" cy="1143000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en-US" b="1" smtClean="0"/>
              <a:t>History of Community Eligibility</a:t>
            </a:r>
            <a:r>
              <a:rPr lang="en-US" smtClean="0"/>
              <a:t> 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770813" cy="4800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Healthy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Hunger Free Kids Act of 2010 included Community Eligibility as a  new option to allow high-poverty schools to serve all meals free and focus on feeding hungry children and improving meal quality rather than on collecting paperwork</a:t>
            </a: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Community Eligibility is designed to be extremely easy for a school or district to adopt and will be available nationwide in the 2014-2015 school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2213" cy="1143000"/>
          </a:xfrm>
        </p:spPr>
        <p:txBody>
          <a:bodyPr anchor="ctr"/>
          <a:lstStyle/>
          <a:p>
            <a:pPr algn="l" eaLnBrk="1" hangingPunct="1"/>
            <a:r>
              <a:rPr lang="en-US" b="1" dirty="0" smtClean="0"/>
              <a:t>Phase-in Process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610600" cy="4876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first 3 states were selected to start in SY 2011-12: Illinois, Kentucky, and Michigan</a:t>
            </a: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more states were selected to start in SY 2012-13 :  </a:t>
            </a: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District of Columbia, New York, Ohio, and West Virginia</a:t>
            </a: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more states were selected to start in SY 2013-14 : </a:t>
            </a: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Florida, Georgia, Maryland and Massachusetts</a:t>
            </a: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Starting in SY 2014-15 the option will be available nationwide to any school district with schools that meet the eligibility criteria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457200"/>
            <a:ext cx="8763000" cy="990600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en-US" b="1" dirty="0" smtClean="0"/>
              <a:t>How Community Eligibility Works</a:t>
            </a:r>
            <a:endParaRPr lang="en-US" dirty="0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6868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High-poverty schools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provide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free breakfasts and lunches to all students without collecting applications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Any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school can use this option when 40 percent or more of students are certified for free meals without application (called “Identified Students”)</a:t>
            </a:r>
          </a:p>
          <a:p>
            <a:pPr eaLnBrk="1" hangingPunct="1">
              <a:buSzPct val="100000"/>
              <a:buFont typeface="Courier New" pitchFamily="49" charset="0"/>
              <a:buNone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 implemented in multiple schools, the district has the option to calculate the reimbursement rate for the group of schools as a whole, using their combined enrollment and total number of Identified Students </a:t>
            </a:r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endParaRPr lang="en-US" sz="2000" dirty="0" smtClean="0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xfrm>
            <a:off x="419100" y="304800"/>
            <a:ext cx="8305800" cy="990600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en-US" b="1" dirty="0" smtClean="0"/>
              <a:t>Who Are “Identified Students”?</a:t>
            </a:r>
            <a:endParaRPr lang="en-US" dirty="0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609600" y="1295400"/>
            <a:ext cx="85344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Children certified for free meals without submitting a school meal application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directly certified</a:t>
            </a:r>
          </a:p>
          <a:p>
            <a:pPr lvl="2">
              <a:buSzPct val="100000"/>
              <a:buFont typeface="Courier New" pitchFamily="49" charset="0"/>
              <a:buChar char="o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SNAP</a:t>
            </a:r>
          </a:p>
          <a:p>
            <a:pPr lvl="2">
              <a:buSzPct val="100000"/>
              <a:buFont typeface="Courier New" pitchFamily="49" charset="0"/>
              <a:buChar char="o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TANF</a:t>
            </a:r>
          </a:p>
          <a:p>
            <a:pPr lvl="2">
              <a:buSzPct val="100000"/>
              <a:buFont typeface="Courier New" pitchFamily="49" charset="0"/>
              <a:buChar char="o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FDPIR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foster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care 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Head Start</a:t>
            </a:r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homeless </a:t>
            </a:r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migrant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>
          <a:xfrm>
            <a:off x="327025" y="304800"/>
            <a:ext cx="8305800" cy="990600"/>
          </a:xfrm>
        </p:spPr>
        <p:txBody>
          <a:bodyPr anchor="ctr"/>
          <a:lstStyle/>
          <a:p>
            <a:pPr algn="l" eaLnBrk="1" hangingPunct="1"/>
            <a:r>
              <a:rPr lang="en-US" b="1" dirty="0" smtClean="0"/>
              <a:t>Reimbursements</a:t>
            </a:r>
            <a:endParaRPr lang="en-US" dirty="0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838200" y="1295400"/>
            <a:ext cx="8305800" cy="5257800"/>
          </a:xfrm>
        </p:spPr>
        <p:txBody>
          <a:bodyPr>
            <a:normAutofit lnSpcReduction="10000"/>
          </a:bodyPr>
          <a:lstStyle/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%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Identified Students x 1.6 = % meals reimbursed at “free” rate; the rest are reimbursed at “paid” rate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Example: a school with 50 percent Identified Students would be reimbursed at the free rate for 80 percent of the breakfasts and lunches it served (50% x 1.6 = 80%) and the remaining 20 percent would be reimbursed at the paid rate</a:t>
            </a:r>
          </a:p>
          <a:p>
            <a:pPr lvl="1" eaLnBrk="1" hangingPunct="1"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Participating schools are guaranteed to receive the same reimbursement rate (or a higher one if the percentage of Identified Students increases) for 4 years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36870" name="Rectangle 6"/>
          <p:cNvGraphicFramePr>
            <a:graphicFrameLocks noGrp="1"/>
          </p:cNvGraphicFramePr>
          <p:nvPr>
            <p:ph idx="1"/>
          </p:nvPr>
        </p:nvGraphicFramePr>
        <p:xfrm>
          <a:off x="4222750" y="3513138"/>
          <a:ext cx="698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Acrobat Document" r:id="rId3" imgW="0" imgH="0" progId="AcroExch.Document.11">
                  <p:embed/>
                </p:oleObj>
              </mc:Choice>
              <mc:Fallback>
                <p:oleObj name="Acrobat Document" r:id="rId3" imgW="0" imgH="0" progId="AcroExch.Document.11">
                  <p:embed/>
                  <p:pic>
                    <p:nvPicPr>
                      <p:cNvPr id="0" name="Rectangle 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3513138"/>
                        <a:ext cx="6985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Text Box 10"/>
          <p:cNvSpPr txBox="1">
            <a:spLocks noChangeArrowheads="1"/>
          </p:cNvSpPr>
          <p:nvPr/>
        </p:nvSpPr>
        <p:spPr bwMode="auto">
          <a:xfrm>
            <a:off x="533400" y="228600"/>
            <a:ext cx="8305800" cy="60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b="1">
                <a:solidFill>
                  <a:schemeClr val="tx2"/>
                </a:solidFill>
              </a:rPr>
              <a:t>Meal Reimbursements with Community Eligibility</a:t>
            </a:r>
          </a:p>
          <a:p>
            <a:pPr>
              <a:spcAft>
                <a:spcPts val="1000"/>
              </a:spcAft>
            </a:pPr>
            <a:endParaRPr lang="en-US" sz="2000">
              <a:cs typeface="Times New Roman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en-US" sz="2000"/>
              <a:t>The reimbursement rate for both lunch and breakfast is determined by multiplying the percent of Identified Students by a 1.6 multiplier. The resulting number is the percent of meals reimbursed at the “free” reimbursement rate, with the rest being reimbursed at the “paid” rate. </a:t>
            </a:r>
          </a:p>
          <a:p>
            <a:pPr>
              <a:spcAft>
                <a:spcPts val="1000"/>
              </a:spcAft>
            </a:pPr>
            <a:endParaRPr lang="en-US" sz="2000">
              <a:cs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% Identified Students	Percentage Free	Percentage Paid	40%			64%			36%	</a:t>
            </a:r>
            <a:endParaRPr lang="en-US" sz="2000">
              <a:cs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	45%			72%			28%	</a:t>
            </a:r>
            <a:endParaRPr lang="en-US" sz="2000">
              <a:cs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	50%			80%			20%	</a:t>
            </a:r>
            <a:endParaRPr lang="en-US" sz="2000">
              <a:cs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	55%			88%			12%	</a:t>
            </a:r>
            <a:endParaRPr lang="en-US" sz="2000">
              <a:cs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	60%			96%			4%</a:t>
            </a:r>
          </a:p>
          <a:p>
            <a:pPr>
              <a:spcAft>
                <a:spcPts val="1000"/>
              </a:spcAft>
            </a:pPr>
            <a:r>
              <a:rPr lang="en-US" sz="2000">
                <a:cs typeface="Times New Roman" pitchFamily="18" charset="0"/>
              </a:rPr>
              <a:t>	65%			100%			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915400" cy="990600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en-US" b="1" dirty="0" smtClean="0"/>
              <a:t>Feedback from CEO Schools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4294967295"/>
          </p:nvPr>
        </p:nvSpPr>
        <p:spPr>
          <a:xfrm>
            <a:off x="0" y="1219200"/>
            <a:ext cx="8991600" cy="5181600"/>
          </a:xfrm>
        </p:spPr>
        <p:txBody>
          <a:bodyPr>
            <a:noAutofit/>
          </a:bodyPr>
          <a:lstStyle/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100% of the school districts that implemented the option in the 2011-12 school year surveyed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recommend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CEO to others with similar levels of low-income students 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School districts report positive feedback from parents and school staff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 also report increased ability to feed more students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Some districts report an increase in revenue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Content Placeholder 6"/>
          <p:cNvSpPr>
            <a:spLocks/>
          </p:cNvSpPr>
          <p:nvPr/>
        </p:nvSpPr>
        <p:spPr bwMode="auto">
          <a:xfrm>
            <a:off x="4114800" y="1524000"/>
            <a:ext cx="495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buClr>
                <a:schemeClr val="accent2"/>
              </a:buClr>
              <a:buFontTx/>
              <a:buChar char="•"/>
            </a:pPr>
            <a:endParaRPr lang="en-US" sz="2000">
              <a:latin typeface="Tw Cen MT" pitchFamily="34" charset="0"/>
            </a:endParaRPr>
          </a:p>
          <a:p>
            <a:pPr marL="319088" indent="-319088">
              <a:buClr>
                <a:schemeClr val="accent2"/>
              </a:buClr>
              <a:buFontTx/>
              <a:buChar char="•"/>
            </a:pPr>
            <a:endParaRPr lang="en-US">
              <a:latin typeface="Tw Cen MT" pitchFamily="34" charset="0"/>
            </a:endParaRPr>
          </a:p>
          <a:p>
            <a:pPr marL="319088" indent="-319088">
              <a:buClr>
                <a:schemeClr val="accent2"/>
              </a:buClr>
            </a:pPr>
            <a:endParaRPr lang="en-US">
              <a:latin typeface="Tw Cen MT" pitchFamily="34" charset="0"/>
            </a:endParaRPr>
          </a:p>
        </p:txBody>
      </p:sp>
      <p:sp>
        <p:nvSpPr>
          <p:cNvPr id="16388" name="Rectangle 2"/>
          <p:cNvSpPr>
            <a:spLocks/>
          </p:cNvSpPr>
          <p:nvPr/>
        </p:nvSpPr>
        <p:spPr bwMode="auto">
          <a:xfrm>
            <a:off x="457200" y="457200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600" b="1" dirty="0">
                <a:latin typeface="+mj-lt"/>
              </a:rPr>
              <a:t>More Benefits</a:t>
            </a:r>
          </a:p>
        </p:txBody>
      </p:sp>
      <p:sp>
        <p:nvSpPr>
          <p:cNvPr id="39939" name="Rectangle 9"/>
          <p:cNvSpPr>
            <a:spLocks noChangeArrowheads="1"/>
          </p:cNvSpPr>
          <p:nvPr/>
        </p:nvSpPr>
        <p:spPr bwMode="auto">
          <a:xfrm>
            <a:off x="1752600" y="2057400"/>
            <a:ext cx="6503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700"/>
              </a:spcBef>
              <a:buClr>
                <a:schemeClr val="accent2"/>
              </a:buClr>
              <a:buSzPct val="60000"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9940" name="Rectangle 11"/>
          <p:cNvSpPr>
            <a:spLocks noGrp="1"/>
          </p:cNvSpPr>
          <p:nvPr>
            <p:ph type="body" idx="4294967295"/>
          </p:nvPr>
        </p:nvSpPr>
        <p:spPr>
          <a:xfrm>
            <a:off x="685800" y="1600200"/>
            <a:ext cx="8458200" cy="1981200"/>
          </a:xfrm>
        </p:spPr>
        <p:txBody>
          <a:bodyPr>
            <a:normAutofit/>
          </a:bodyPr>
          <a:lstStyle/>
          <a:p>
            <a:pPr eaLnBrk="1" hangingPunct="1">
              <a:buSzTx/>
              <a:buFont typeface="Courier New" pitchFamily="49" charset="0"/>
              <a:buChar char="o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More schools offering breakfast in the classroom with large increases in participation</a:t>
            </a:r>
          </a:p>
        </p:txBody>
      </p:sp>
      <p:pic>
        <p:nvPicPr>
          <p:cNvPr id="39941" name="Picture 8" descr="DSCN0256"/>
          <p:cNvPicPr>
            <a:picLocks noChangeAspect="1" noChangeArrowheads="1"/>
          </p:cNvPicPr>
          <p:nvPr/>
        </p:nvPicPr>
        <p:blipFill>
          <a:blip r:embed="rId3">
            <a:lum bright="10000"/>
          </a:blip>
          <a:srcRect t="15771"/>
          <a:stretch>
            <a:fillRect/>
          </a:stretch>
        </p:blipFill>
        <p:spPr bwMode="auto">
          <a:xfrm>
            <a:off x="2286000" y="3200400"/>
            <a:ext cx="5105400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560</Words>
  <Application>Microsoft Office PowerPoint</Application>
  <PresentationFormat>On-screen Show (4:3)</PresentationFormat>
  <Paragraphs>101</Paragraphs>
  <Slides>12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Acrobat Document</vt:lpstr>
      <vt:lpstr>Community Eligibility Option </vt:lpstr>
      <vt:lpstr>History of Community Eligibility </vt:lpstr>
      <vt:lpstr>Phase-in Process</vt:lpstr>
      <vt:lpstr>How Community Eligibility Works</vt:lpstr>
      <vt:lpstr>Who Are “Identified Students”?</vt:lpstr>
      <vt:lpstr>Reimbursements</vt:lpstr>
      <vt:lpstr>PowerPoint Presentation</vt:lpstr>
      <vt:lpstr>Feedback from CEO Schools</vt:lpstr>
      <vt:lpstr>PowerPoint Presentation</vt:lpstr>
      <vt:lpstr>PowerPoint Presentation</vt:lpstr>
      <vt:lpstr>PowerPoint Presentation</vt:lpstr>
      <vt:lpstr>PowerPoint Presentation</vt:lpstr>
    </vt:vector>
  </TitlesOfParts>
  <Company>FRAC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CNR: Putting the Act into Action</dc:title>
  <dc:creator>Madeleine Levin</dc:creator>
  <cp:lastModifiedBy>Dawson, Josephine E (EED)</cp:lastModifiedBy>
  <cp:revision>61</cp:revision>
  <dcterms:created xsi:type="dcterms:W3CDTF">2012-02-28T18:36:11Z</dcterms:created>
  <dcterms:modified xsi:type="dcterms:W3CDTF">2013-07-23T00:17:30Z</dcterms:modified>
</cp:coreProperties>
</file>